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143248"/>
            <a:ext cx="7772400" cy="182976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i="1" u="sng" dirty="0" smtClean="0">
                <a:latin typeface="Times New Roman"/>
                <a:ea typeface="Times New Roman"/>
                <a:cs typeface="Times New Roman"/>
              </a:rPr>
              <a:t>Модели введения и распространения предпрофильной подготовки и профессиональной ориентации детей с ограниченными возможностями </a:t>
            </a:r>
            <a:r>
              <a:rPr lang="ru-RU" sz="2700" i="1" u="sng" dirty="0" smtClean="0">
                <a:latin typeface="Times New Roman"/>
                <a:ea typeface="Times New Roman"/>
                <a:cs typeface="Times New Roman"/>
              </a:rPr>
              <a:t>здоровья</a:t>
            </a:r>
            <a:br>
              <a:rPr lang="ru-RU" sz="2700" i="1" u="sng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2700" dirty="0" smtClean="0">
                <a:latin typeface="Calibri"/>
                <a:ea typeface="Times New Roman"/>
                <a:cs typeface="Times New Roman"/>
              </a:rPr>
            </a:br>
            <a:r>
              <a:rPr lang="ru-RU" sz="2700" i="1" u="sng" dirty="0" smtClean="0">
                <a:latin typeface="Times New Roman"/>
                <a:ea typeface="Times New Roman"/>
                <a:cs typeface="Times New Roman"/>
              </a:rPr>
              <a:t>Требования к современному руководителю и педагогу образовательных учреждений по предпрофильной подготовке и профессиональному образованию лиц с нарушениями слуха</a:t>
            </a:r>
            <a:r>
              <a:rPr lang="ru-RU" sz="40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772400" cy="119970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Коростелев Борис Алексеевич</a:t>
            </a:r>
            <a:r>
              <a:rPr lang="ru-RU" i="1" dirty="0" smtClean="0">
                <a:solidFill>
                  <a:schemeClr val="bg1"/>
                </a:solidFill>
              </a:rPr>
              <a:t> – член–корреспондент Академии </a:t>
            </a:r>
            <a:r>
              <a:rPr lang="ru-RU" i="1" dirty="0" err="1" smtClean="0">
                <a:solidFill>
                  <a:schemeClr val="bg1"/>
                </a:solidFill>
              </a:rPr>
              <a:t>медико</a:t>
            </a:r>
            <a:r>
              <a:rPr lang="ru-RU" i="1" dirty="0" smtClean="0">
                <a:solidFill>
                  <a:schemeClr val="bg1"/>
                </a:solidFill>
              </a:rPr>
              <a:t>–технических наук Российской Федерации, директор научно–образовательного центра «Социальная защита детей и молодежи» МГГУ имени М.А. Шолохова, член административного совета Международной ассоциации </a:t>
            </a:r>
            <a:r>
              <a:rPr lang="ru-RU" i="1" dirty="0" err="1" smtClean="0">
                <a:solidFill>
                  <a:schemeClr val="bg1"/>
                </a:solidFill>
              </a:rPr>
              <a:t>верботонального</a:t>
            </a:r>
            <a:r>
              <a:rPr lang="ru-RU" i="1" dirty="0" smtClean="0">
                <a:solidFill>
                  <a:schemeClr val="bg1"/>
                </a:solidFill>
              </a:rPr>
              <a:t> метода (МАВМ)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0" y="714356"/>
          <a:ext cx="8763000" cy="5430837"/>
        </p:xfrm>
        <a:graphic>
          <a:graphicData uri="http://schemas.openxmlformats.org/presentationml/2006/ole">
            <p:oleObj spid="_x0000_s28674" name="Документ" r:id="rId3" imgW="11674846" imgH="781826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20050" cy="16303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Материально-техническое оснащение организации образовательного процесса  для  удовлетворения особых образовательных потребностей детей с ограниченными возможностями здоровья и детей-инвалидов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828800"/>
            <a:ext cx="7404100" cy="3886200"/>
          </a:xfrm>
        </p:spPr>
        <p:txBody>
          <a:bodyPr/>
          <a:lstStyle/>
          <a:p>
            <a:pPr algn="just">
              <a:buNone/>
            </a:pPr>
            <a:r>
              <a:rPr lang="ru-RU" sz="1600" u="sng" dirty="0" smtClean="0"/>
              <a:t>Детям должны быть созданы  следующие условия</a:t>
            </a:r>
            <a:r>
              <a:rPr lang="ru-RU" sz="1600" dirty="0" smtClean="0"/>
              <a:t>:</a:t>
            </a:r>
          </a:p>
          <a:p>
            <a:pPr algn="just">
              <a:buNone/>
            </a:pPr>
            <a:endParaRPr lang="ru-RU" sz="1600" dirty="0" smtClean="0"/>
          </a:p>
          <a:p>
            <a:pPr indent="-3175" algn="just">
              <a:buNone/>
            </a:pPr>
            <a:r>
              <a:rPr lang="ru-RU" sz="1600" dirty="0" smtClean="0"/>
              <a:t>- для физического доступа (пандусы, лифты, поручни, специально оборудованные места общего пользования и пр.);</a:t>
            </a:r>
          </a:p>
          <a:p>
            <a:pPr indent="-3175" algn="just">
              <a:buNone/>
            </a:pPr>
            <a:endParaRPr lang="ru-RU" sz="1600" dirty="0" smtClean="0"/>
          </a:p>
          <a:p>
            <a:pPr indent="-3175" algn="just">
              <a:buNone/>
            </a:pPr>
            <a:r>
              <a:rPr lang="ru-RU" sz="1600" dirty="0" smtClean="0"/>
              <a:t>- для организации процесса обучения (рабочее место в классе, устройства для чтения и письма, современное оборудование для звукоусиления, аудиовизуальные  и тактильные средства обучения  для организации коррекционно-реабилитационного процесса в классе образовательного учреждения, реализующего совместное обучение детей с ограниченными возможностями здоровья и </a:t>
            </a:r>
            <a:r>
              <a:rPr lang="ru-RU" sz="1600" dirty="0" err="1" smtClean="0"/>
              <a:t>детей-инвалидови</a:t>
            </a:r>
            <a:r>
              <a:rPr lang="ru-RU" sz="1600" dirty="0" smtClean="0"/>
              <a:t> лиц, не имеющих нарушений развития, лингводидактические средства обучения, специальные наглядно-дидактические пособия и комплекты).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686800" cy="1470025"/>
          </a:xfrm>
        </p:spPr>
        <p:txBody>
          <a:bodyPr>
            <a:noAutofit/>
          </a:bodyPr>
          <a:lstStyle/>
          <a:p>
            <a:pPr algn="ctr"/>
            <a:r>
              <a:rPr lang="ru-RU" sz="1800" b="1" cap="small" dirty="0" smtClean="0">
                <a:solidFill>
                  <a:srgbClr val="CC0000"/>
                </a:solidFill>
                <a:effectLst/>
              </a:rPr>
              <a:t>Примерный комплект учебных мест для создания доступной среды в образовательных учреждениях, реализующих образовательные программы общего образования, обеспечивающих совместное обучение инвалидов и лиц, не имеющих нарушений развития</a:t>
            </a:r>
            <a:endParaRPr lang="ru-RU" sz="1800" dirty="0">
              <a:ln w="13970" cmpd="sng">
                <a:solidFill>
                  <a:srgbClr val="FF0000"/>
                </a:solidFill>
                <a:prstDash val="solid"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01000" cy="533400"/>
          </a:xfrm>
        </p:spPr>
        <p:txBody>
          <a:bodyPr>
            <a:noAutofit/>
          </a:bodyPr>
          <a:lstStyle/>
          <a:p>
            <a:pPr algn="ctr"/>
            <a:r>
              <a:rPr lang="ru-RU" sz="1400" b="1" u="sng" cap="small" dirty="0" smtClean="0">
                <a:latin typeface="+mj-lt"/>
              </a:rPr>
              <a:t>ПО ГОСУДАРСТВЕННОЙ ПРОГРАММЕ </a:t>
            </a:r>
          </a:p>
          <a:p>
            <a:pPr algn="ctr"/>
            <a:r>
              <a:rPr lang="ru-RU" sz="1400" b="1" u="sng" cap="small" dirty="0" smtClean="0">
                <a:latin typeface="+mj-lt"/>
              </a:rPr>
              <a:t>«ДОСТУПНАЯ СРЕДА» НА 2011 - 2015 ГОДЫ</a:t>
            </a:r>
            <a:endParaRPr lang="ru-RU" sz="1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8216078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Компетенция – </a:t>
            </a:r>
            <a:r>
              <a:rPr lang="ru-RU" dirty="0" smtClean="0"/>
              <a:t>это общая способность и готовность личности к деятельности, основанные на знаниях и опыте, которые приобретены благодаря обучению, ориентированному на самостоятельное участие личности в учебно-познавательном процессе, а также направленные на ее успешное включение в трудовую деятельность (Е.В. Ткаченко).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Компетенция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современной педагогике «компетентность» принято понимать как интегральную характеристику личности, обладание компетенциями. </a:t>
            </a:r>
            <a:r>
              <a:rPr lang="ru-RU" i="1" dirty="0" smtClean="0"/>
              <a:t>Компетентность</a:t>
            </a:r>
            <a:r>
              <a:rPr lang="ru-RU" dirty="0" smtClean="0"/>
              <a:t> – это обладание компетенцией, знаниями, позволяющими судить о чем-либо; совокупность знаний, умений, опыта, отраженная в теоретико-прикладной подготовленности к их реализации в деятельности на уровне функциональной грамотности (Э.Ф. </a:t>
            </a:r>
            <a:r>
              <a:rPr lang="ru-RU" dirty="0" err="1" smtClean="0"/>
              <a:t>Зеер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Компетентность</a:t>
            </a:r>
            <a:endParaRPr lang="ru-R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81328"/>
            <a:ext cx="8258204" cy="51623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Специальная  компетентность </a:t>
            </a:r>
            <a:r>
              <a:rPr lang="ru-RU" dirty="0" smtClean="0"/>
              <a:t>– владение собственно профессиональной деятельностью на остаточно высоком уровне, способность проектировать  свое дальнейшее профессиональное развитие.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Социальная компетентность </a:t>
            </a:r>
            <a:r>
              <a:rPr lang="ru-RU" dirty="0" smtClean="0"/>
              <a:t>– владение совместной (групповой, кооперативной) профессиональной деятельностью, сотрудничеством, а также принятыми в данной профессии приемами профессионального общения; социальная ответственность за результаты профессионального труда.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Личностная компетентность </a:t>
            </a:r>
            <a:r>
              <a:rPr lang="ru-RU" dirty="0" smtClean="0"/>
              <a:t>– владение приемами личностного самовыражения и саморазвития, средствами противостояния профессиональным деформациям личности.</a:t>
            </a:r>
          </a:p>
          <a:p>
            <a:r>
              <a:rPr lang="ru-RU" dirty="0" smtClean="0"/>
              <a:t>4. </a:t>
            </a:r>
            <a:r>
              <a:rPr lang="ru-RU" b="1" dirty="0" smtClean="0"/>
              <a:t>Индивидуальная компетентность </a:t>
            </a:r>
            <a:r>
              <a:rPr lang="ru-RU" dirty="0" smtClean="0"/>
              <a:t>- владение приемами самореализации и развития индивидуальности в рамках профессии, готовность к профессиональному росту, способность к индивидуальному самосохранению, неподверженность профессиональному старению, умение организовать рационально свой  труд без перегрузок времени и сил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Компоненты профессиональной компетентности педагога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Социальная</a:t>
            </a:r>
            <a:r>
              <a:rPr lang="ru-RU" dirty="0" smtClean="0"/>
              <a:t> </a:t>
            </a:r>
            <a:r>
              <a:rPr lang="ru-RU" b="1" dirty="0" smtClean="0"/>
              <a:t>толерантность</a:t>
            </a:r>
            <a:r>
              <a:rPr lang="ru-RU" dirty="0" smtClean="0"/>
              <a:t> в социологии и психологии — терпимость, умение спокойно, без враждебности воспринимать чужой образ жизни, поведение, обычаи, чувства, мнения, идеи, верования, признавать право на существование других культур и устойчиво сосуществовать в </a:t>
            </a:r>
            <a:r>
              <a:rPr lang="ru-RU" dirty="0" err="1" smtClean="0"/>
              <a:t>мультикультурном</a:t>
            </a:r>
            <a:r>
              <a:rPr lang="ru-RU" dirty="0" smtClean="0"/>
              <a:t>, </a:t>
            </a:r>
            <a:r>
              <a:rPr lang="ru-RU" dirty="0" err="1" smtClean="0"/>
              <a:t>мультиэтническом</a:t>
            </a:r>
            <a:r>
              <a:rPr lang="ru-RU" dirty="0" smtClean="0"/>
              <a:t> обществе.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007183"/>
          </a:xfrm>
        </p:spPr>
        <p:txBody>
          <a:bodyPr/>
          <a:lstStyle/>
          <a:p>
            <a:r>
              <a:rPr lang="ru-RU" b="1" dirty="0" smtClean="0"/>
              <a:t>Педагогическая </a:t>
            </a:r>
            <a:r>
              <a:rPr lang="ru-RU" b="1" dirty="0" err="1" smtClean="0"/>
              <a:t>эмпатия</a:t>
            </a:r>
            <a:r>
              <a:rPr lang="ru-RU" dirty="0" smtClean="0"/>
              <a:t> – понимание педагогом психических состояний, эмоций, чувств, переживаний учащихся; связана с </a:t>
            </a:r>
            <a:r>
              <a:rPr lang="ru-RU" dirty="0" smtClean="0"/>
              <a:t>сопереживанием.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1500174"/>
            <a:ext cx="7856564" cy="3643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Спасибо за внимание!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Тел.: (495) 790-73-99, (495) 695-41-34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бесплатная линия: 8 (800) 700-73-99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suvag@list.ru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www.suvagcentr.ru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tabLst/>
              <a:defRPr/>
            </a:pP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857224" y="714356"/>
            <a:ext cx="7649361" cy="5429288"/>
            <a:chOff x="2410" y="4722"/>
            <a:chExt cx="9281" cy="4680"/>
          </a:xfrm>
        </p:grpSpPr>
        <p:sp>
          <p:nvSpPr>
            <p:cNvPr id="206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410" y="4722"/>
              <a:ext cx="9281" cy="46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829" y="8502"/>
              <a:ext cx="54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5177" y="8502"/>
              <a:ext cx="108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7875" y="8502"/>
              <a:ext cx="108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9499" y="8502"/>
              <a:ext cx="108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2583" y="5091"/>
              <a:ext cx="3018" cy="1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Информационная, диагностическая работа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15-17  ч. в год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8530" y="5082"/>
              <a:ext cx="3019" cy="1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Профильная ориентация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15-17  ч. в год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5877" y="5091"/>
              <a:ext cx="2347" cy="13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Курсы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 выбору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68-70 ч. в год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>
              <a:off x="7912" y="6414"/>
              <a:ext cx="994" cy="22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Ориентационные (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межпредметные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>
              <a:off x="5391" y="6335"/>
              <a:ext cx="840" cy="2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Предметные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>
              <a:off x="6658" y="4404"/>
              <a:ext cx="671" cy="88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ВЫБОР ПРОФИЛЯ ОБУЧЕНИЯ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716" y="6423"/>
              <a:ext cx="1353" cy="6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 flipH="1" flipV="1">
              <a:off x="7069" y="6423"/>
              <a:ext cx="1345" cy="6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>
              <a:off x="4099" y="6423"/>
              <a:ext cx="1" cy="2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5716" y="7902"/>
              <a:ext cx="1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8414" y="8056"/>
              <a:ext cx="1" cy="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H="1">
              <a:off x="10039" y="6423"/>
              <a:ext cx="1" cy="2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0786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изучения курсов по выбору  учащийся 9 класса  должен быть  готовым ответить на два вопроса: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Чего я хочу в своей ближайшей образовательной перспективе?»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Могу ли я, готов ли я продолжить обучение по выбранному профилю?»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процессе изучения данных курсов учащиеся 9 классов  должны иметь возможность: </a:t>
            </a:r>
          </a:p>
          <a:p>
            <a:r>
              <a:rPr lang="ru-RU" dirty="0" smtClean="0"/>
              <a:t>– приобрести опыт приложения усилий  по освоению образовательного материала и  по освоению компетентностей, востребованных в профильном обучении и </a:t>
            </a:r>
            <a:r>
              <a:rPr lang="ru-RU" dirty="0" err="1" smtClean="0"/>
              <a:t>послешкольном</a:t>
            </a:r>
            <a:r>
              <a:rPr lang="ru-RU" dirty="0" smtClean="0"/>
              <a:t> образовании; </a:t>
            </a:r>
          </a:p>
          <a:p>
            <a:r>
              <a:rPr lang="ru-RU" dirty="0" smtClean="0"/>
              <a:t>– получить информацию о значимости профильного обучения для дальнейшего продолжения профильного образования, жизненного, социального и профессионального самоопределения; </a:t>
            </a:r>
          </a:p>
          <a:p>
            <a:r>
              <a:rPr lang="ru-RU" dirty="0" smtClean="0"/>
              <a:t>– сформировать ценностные ориентации, связанные с профилем  обучения и соответствующим ему направлениями  </a:t>
            </a:r>
            <a:r>
              <a:rPr lang="ru-RU" dirty="0" err="1" smtClean="0"/>
              <a:t>послешкольного</a:t>
            </a:r>
            <a:r>
              <a:rPr lang="ru-RU" dirty="0" smtClean="0"/>
              <a:t>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86454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smtClean="0"/>
              <a:t>Фундаментальный  подход</a:t>
            </a:r>
            <a:r>
              <a:rPr lang="ru-RU" dirty="0" smtClean="0"/>
              <a:t> предполагает разработку содержания курса в логике перехода от фундаментальных законов и теорий к частным закономерностям,  направленного  на углубленное изучение предмета, ориентированного,   в первую очередь,  на одаренных детей в данной предметной области, и непосредственно связанного с профильными учебными предметами старшей школы. </a:t>
            </a:r>
          </a:p>
          <a:p>
            <a:r>
              <a:rPr lang="ru-RU" i="1" dirty="0" smtClean="0"/>
              <a:t>Методологический подход</a:t>
            </a:r>
            <a:r>
              <a:rPr lang="ru-RU" dirty="0" smtClean="0"/>
              <a:t> основан на научном методе познания, особенности которого демонстрируются на историко-научном материале. Отсюда главная цель изучения курса по выбору, основанного на методологическом подходе: знакомство с методом научного познания, овладение некоторыми исследовательскими умениями. Этот подход предполагает использование проектной технологии обучения, организацию лабораторно-практических занятий, занятий практикумов и т.п.</a:t>
            </a:r>
          </a:p>
          <a:p>
            <a:r>
              <a:rPr lang="ru-RU" i="1" dirty="0" smtClean="0"/>
              <a:t>Универсальный подход</a:t>
            </a:r>
            <a:r>
              <a:rPr lang="ru-RU" dirty="0" smtClean="0"/>
              <a:t> характеризуется  группировкой содержания вокруг ряда важнейших понятий, имеющих универсальное значение для науки. Данный подход предпочтителен для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курсов, которые рассматривают одну проблему, явление, понятие с разных сторон в  свете разных наук. Для него предпочтительными может стать использование технологий рефлексивного обучения, критического мышления, кейс-метода и т.д. </a:t>
            </a:r>
          </a:p>
          <a:p>
            <a:r>
              <a:rPr lang="ru-RU" i="1" dirty="0" smtClean="0"/>
              <a:t>Прагматичный подход</a:t>
            </a:r>
            <a:r>
              <a:rPr lang="ru-RU" dirty="0" smtClean="0"/>
              <a:t> предполагает приобретение определенных знаний и умений, обеспечивающих базовый культурный уровень учащихся и широко использующихся в дальнейшей жизни. Для него предпочтительными являются практические занятия, серии практикумов в конкретной профессиональной области.</a:t>
            </a:r>
          </a:p>
          <a:p>
            <a:r>
              <a:rPr lang="ru-RU" i="1" dirty="0" err="1" smtClean="0"/>
              <a:t>Деятельностно-ценностный</a:t>
            </a:r>
            <a:r>
              <a:rPr lang="ru-RU" i="1" dirty="0" smtClean="0"/>
              <a:t> подход</a:t>
            </a:r>
            <a:r>
              <a:rPr lang="ru-RU" dirty="0" smtClean="0"/>
              <a:t> предполагает знакомство со способами деятельности, необходимыми для успешного освоения содержания того или иного профиля обучения.  Существуют определенная взаимосвязь между рациональным отбором способов деятельности и форм организации учебного процесса с одной стороны и способностям и склонностями учащихся конкретного профиля с другой. Построение курса по выбору, основанного на таком подходе предполагает учет склонностей  учащихся к соответствующим  способам деятельности. </a:t>
            </a:r>
          </a:p>
          <a:p>
            <a:r>
              <a:rPr lang="ru-RU" i="1" dirty="0" err="1" smtClean="0"/>
              <a:t>Компетентностный</a:t>
            </a:r>
            <a:r>
              <a:rPr lang="ru-RU" i="1" dirty="0" smtClean="0"/>
              <a:t> подход</a:t>
            </a:r>
            <a:r>
              <a:rPr lang="ru-RU" dirty="0" smtClean="0"/>
              <a:t> имеет много сторонников сегодня, и, возможно, многие разработчики отдадут ему предпочтение при разработке курсов по выбору для основной школы. В качестве ориентиров для определения целей курсов по выбору могут быть взяты социальная, коммуникативная или предметная компетентность.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Подходы к разработке курсов по выбору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50059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dirty="0" smtClean="0"/>
              <a:t>решают </a:t>
            </a:r>
            <a:r>
              <a:rPr lang="ru-RU" sz="2000" dirty="0" smtClean="0"/>
              <a:t>следующие задачи:</a:t>
            </a:r>
          </a:p>
          <a:p>
            <a:pPr>
              <a:buNone/>
            </a:pPr>
            <a:r>
              <a:rPr lang="ru-RU" sz="2000" dirty="0" smtClean="0"/>
              <a:t>1) реализация учеником интереса  к учебному предмету;</a:t>
            </a:r>
          </a:p>
          <a:p>
            <a:pPr>
              <a:buNone/>
            </a:pPr>
            <a:r>
              <a:rPr lang="ru-RU" sz="2000" dirty="0" smtClean="0"/>
              <a:t>2) уточнение готовности и способности осваивать предмет на повышенном уровне;</a:t>
            </a:r>
          </a:p>
          <a:p>
            <a:pPr>
              <a:buNone/>
            </a:pPr>
            <a:r>
              <a:rPr lang="ru-RU" sz="2000" dirty="0" smtClean="0"/>
              <a:t>3) создание условий к сдаче экзаменов по выбору, т.е. к  наиболее вероятным предметам будущего профилирования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Предметно-ориентированные курсы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предполагают </a:t>
            </a:r>
            <a:r>
              <a:rPr lang="ru-RU" sz="2800" dirty="0" smtClean="0"/>
              <a:t>выход за рамки традиционных учебных предметов. Они знакомят учащихся  с комплексными проблемами и задачами, требующими синтеза знаний по ряду учебных предметов, и способами их разработки в различных профессиональных сферах. Задачи курсов по выбору такого вида можно сформулировать следующим образом:</a:t>
            </a:r>
          </a:p>
          <a:p>
            <a:pPr>
              <a:buNone/>
            </a:pPr>
            <a:r>
              <a:rPr lang="ru-RU" sz="2800" dirty="0" smtClean="0"/>
              <a:t>1) создание базы для ориентации учеников в мир современных профессий;</a:t>
            </a:r>
          </a:p>
          <a:p>
            <a:pPr>
              <a:buNone/>
            </a:pPr>
            <a:r>
              <a:rPr lang="ru-RU" sz="2800" dirty="0" smtClean="0"/>
              <a:t>2) ознакомление на практике  со спецификой типичных видов деятельности, соответствующих наиболее распространенным профессиям;</a:t>
            </a:r>
          </a:p>
          <a:p>
            <a:pPr>
              <a:buNone/>
            </a:pPr>
            <a:r>
              <a:rPr lang="ru-RU" sz="2800" dirty="0" smtClean="0"/>
              <a:t>3) поддержание мотивации к тому или иному профилю.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err="1" smtClean="0"/>
              <a:t>Межпредметные</a:t>
            </a:r>
            <a:r>
              <a:rPr lang="ru-RU" sz="4400" i="1" dirty="0" smtClean="0"/>
              <a:t> (ориентационные) курсы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Доступная среда как важнейшее условие успешного внедрения и распространения программ  и УМК по предпрофильной подготовке и профессиональной ориентации детей с ограниченными возможностями здоровья</a:t>
            </a:r>
            <a:endParaRPr lang="ru-RU" b="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43581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Доступная или </a:t>
            </a:r>
            <a:r>
              <a:rPr lang="ru-RU" b="1" dirty="0" err="1" smtClean="0"/>
              <a:t>безбарьерная</a:t>
            </a:r>
            <a:r>
              <a:rPr lang="ru-RU" b="1" dirty="0" smtClean="0"/>
              <a:t> среда </a:t>
            </a:r>
            <a:r>
              <a:rPr lang="ru-RU" dirty="0" smtClean="0"/>
              <a:t>в широком смысле — это среда, которая создаёт лёгкие и безопасные условия для наибольшего числа людей. С точки зрения проблемы инвалидности, доступная среда — это среда, которую беспрепятственно могут использовать люди с любыми нарушениями – физическими, сенсорными или интеллектуальными. Основная цель сегодня — формирование среды, одинаково доступной для всех членов общества в ключевых сферах жизнедеятельности (таких, как здравоохранение, транспорт, информация, связь, образование, социальная защита, спорт, культура, жилой фонд).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1163</Words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Открытая</vt:lpstr>
      <vt:lpstr>Документ</vt:lpstr>
      <vt:lpstr>Модели введения и распространения предпрофильной подготовки и профессиональной ориентации детей с ограниченными возможностями здоровья  Требования к современному руководителю и педагогу образовательных учреждений по предпрофильной подготовке и профессиональному образованию лиц с нарушениями слуха </vt:lpstr>
      <vt:lpstr>Слайд 2</vt:lpstr>
      <vt:lpstr>Слайд 3</vt:lpstr>
      <vt:lpstr>Слайд 4</vt:lpstr>
      <vt:lpstr>Подходы к разработке курсов по выбору</vt:lpstr>
      <vt:lpstr>Слайд 6</vt:lpstr>
      <vt:lpstr>Межпредметные (ориентационные) курсы</vt:lpstr>
      <vt:lpstr>Доступная среда как важнейшее условие успешного внедрения и распространения программ  и УМК по предпрофильной подготовке и профессиональной ориентации детей с ограниченными возможностями здоровья</vt:lpstr>
      <vt:lpstr>Слайд 9</vt:lpstr>
      <vt:lpstr>Слайд 10</vt:lpstr>
      <vt:lpstr>Материально-техническое оснащение организации образовательного процесса  для  удовлетворения особых образовательных потребностей детей с ограниченными возможностями здоровья и детей-инвалидов</vt:lpstr>
      <vt:lpstr>Примерный комплект учебных мест для создания доступной среды в образовательных учреждениях, реализующих образовательные программы общего образования, обеспечивающих совместное обучение инвалидов и лиц, не имеющих нарушений развития</vt:lpstr>
      <vt:lpstr>Компетенция</vt:lpstr>
      <vt:lpstr>Компетентность</vt:lpstr>
      <vt:lpstr>Компоненты профессиональной компетентности педагога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введения и распространения предпрофильной подготовки и профессиональной ориентации детей с ограниченными возможностями здоровья Требования к современному руководителю и педагогу образовательных учреждений по предпрофильной подготовке и профессиональному образованию лиц с нарушениями слуха </dc:title>
  <cp:lastModifiedBy>User34535</cp:lastModifiedBy>
  <cp:revision>19</cp:revision>
  <dcterms:modified xsi:type="dcterms:W3CDTF">2013-04-12T13:35:51Z</dcterms:modified>
</cp:coreProperties>
</file>