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11"/>
  </p:notesMasterIdLst>
  <p:sldIdLst>
    <p:sldId id="26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0E5F5A71-010E-4648-A62A-0DCF9473F2D2}">
          <p14:sldIdLst>
            <p14:sldId id="266"/>
            <p14:sldId id="257"/>
            <p14:sldId id="259"/>
            <p14:sldId id="260"/>
            <p14:sldId id="261"/>
            <p14:sldId id="262"/>
            <p14:sldId id="263"/>
            <p14:sldId id="264"/>
            <p14:sldId id="26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07C9"/>
    <a:srgbClr val="50D4E6"/>
    <a:srgbClr val="2AF6B2"/>
    <a:srgbClr val="04CC17"/>
    <a:srgbClr val="25C010"/>
    <a:srgbClr val="13C3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676" autoAdjust="0"/>
  </p:normalViewPr>
  <p:slideViewPr>
    <p:cSldViewPr>
      <p:cViewPr varScale="1">
        <p:scale>
          <a:sx n="97" d="100"/>
          <a:sy n="97" d="100"/>
        </p:scale>
        <p:origin x="122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1EF25-035F-4075-965C-B9189F72126D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5FB004-33E1-4FE1-93B3-5833DC8A03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517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5FB004-33E1-4FE1-93B3-5833DC8A039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813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1797-EB69-4DA9-841D-705DBC9DF4CF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AF165-67BF-4262-AA0B-52E81D60B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843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1797-EB69-4DA9-841D-705DBC9DF4CF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AF165-67BF-4262-AA0B-52E81D60B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288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1797-EB69-4DA9-841D-705DBC9DF4CF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AF165-67BF-4262-AA0B-52E81D60B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395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1797-EB69-4DA9-841D-705DBC9DF4CF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AF165-67BF-4262-AA0B-52E81D60B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659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1797-EB69-4DA9-841D-705DBC9DF4CF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AF165-67BF-4262-AA0B-52E81D60B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030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1797-EB69-4DA9-841D-705DBC9DF4CF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AF165-67BF-4262-AA0B-52E81D60B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42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1797-EB69-4DA9-841D-705DBC9DF4CF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AF165-67BF-4262-AA0B-52E81D60B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530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1797-EB69-4DA9-841D-705DBC9DF4CF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AF165-67BF-4262-AA0B-52E81D60B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908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1797-EB69-4DA9-841D-705DBC9DF4CF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AF165-67BF-4262-AA0B-52E81D60B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64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1797-EB69-4DA9-841D-705DBC9DF4CF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AF165-67BF-4262-AA0B-52E81D60B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10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1797-EB69-4DA9-841D-705DBC9DF4CF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AF165-67BF-4262-AA0B-52E81D60B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732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31797-EB69-4DA9-841D-705DBC9DF4CF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8AF165-67BF-4262-AA0B-52E81D60B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934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88640"/>
            <a:ext cx="6408712" cy="923330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 extrusionH="76200">
            <a:bevelB prst="relaxedInset"/>
            <a:extrusionClr>
              <a:srgbClr val="FF0000"/>
            </a:extrusionClr>
          </a:sp3d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Чёрный аист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56076" y="5613962"/>
            <a:ext cx="38164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688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978">
        <p14:ripple/>
      </p:transition>
    </mc:Choice>
    <mc:Fallback xmlns="">
      <p:transition spd="slow" advTm="397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D4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260648"/>
            <a:ext cx="3429000" cy="6408712"/>
          </a:xfrm>
        </p:spPr>
        <p:txBody>
          <a:bodyPr>
            <a:noAutofit/>
          </a:bodyPr>
          <a:lstStyle/>
          <a:p>
            <a:pPr indent="450215">
              <a:spcAft>
                <a:spcPts val="0"/>
              </a:spcAft>
            </a:pPr>
            <a:r>
              <a:rPr lang="ru-RU" sz="36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Чёрный </a:t>
            </a:r>
            <a:r>
              <a:rPr lang="ru-RU" sz="3600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аист </a:t>
            </a:r>
            <a:r>
              <a:rPr lang="ru-RU" sz="36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 </a:t>
            </a:r>
            <a:r>
              <a:rPr lang="ru-RU" sz="3600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одна из самых редких птиц в мире. Несмотря на широкий ареал обитания, количество этих птиц продолжает оставаться очень низким</a:t>
            </a:r>
            <a:r>
              <a:rPr lang="ru-RU" sz="36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.</a:t>
            </a:r>
            <a:endParaRPr lang="ru-RU" sz="3600" dirty="0">
              <a:latin typeface="+mn-lt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65" b="10065"/>
          <a:stretch>
            <a:fillRect/>
          </a:stretch>
        </p:blipFill>
        <p:spPr>
          <a:xfrm>
            <a:off x="323528" y="188640"/>
            <a:ext cx="4896544" cy="6480720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0620672" y="4869160"/>
            <a:ext cx="407038" cy="190698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8717495"/>
      </p:ext>
    </p:extLst>
  </p:cSld>
  <p:clrMapOvr>
    <a:masterClrMapping/>
  </p:clrMapOvr>
  <p:transition spd="slow" advTm="11982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20000"/>
                <a:lumOff val="80000"/>
              </a:schemeClr>
            </a:gs>
            <a:gs pos="21001">
              <a:schemeClr val="accent3">
                <a:lumMod val="60000"/>
                <a:lumOff val="40000"/>
              </a:schemeClr>
            </a:gs>
            <a:gs pos="35001">
              <a:schemeClr val="accent1">
                <a:lumMod val="40000"/>
                <a:lumOff val="60000"/>
              </a:schemeClr>
            </a:gs>
            <a:gs pos="52000">
              <a:srgbClr val="00B0F0"/>
            </a:gs>
            <a:gs pos="73000">
              <a:srgbClr val="FFFF00"/>
            </a:gs>
            <a:gs pos="88000">
              <a:srgbClr val="04CC17"/>
            </a:gs>
            <a:gs pos="100000">
              <a:srgbClr val="0070C0">
                <a:lumMod val="44000"/>
                <a:lumOff val="56000"/>
                <a:alpha val="24000"/>
              </a:srgb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116632"/>
            <a:ext cx="4176464" cy="6336704"/>
          </a:xfrm>
        </p:spPr>
        <p:txBody>
          <a:bodyPr>
            <a:noAutofit/>
          </a:bodyPr>
          <a:lstStyle/>
          <a:p>
            <a:r>
              <a:rPr lang="ru-RU" sz="3200" dirty="0">
                <a:latin typeface="+mn-lt"/>
              </a:rPr>
              <a:t>Основные </a:t>
            </a:r>
            <a:r>
              <a:rPr lang="ru-RU" sz="3200" dirty="0" smtClean="0">
                <a:latin typeface="+mn-lt"/>
              </a:rPr>
              <a:t>места обитания </a:t>
            </a:r>
            <a:r>
              <a:rPr lang="ru-RU" sz="3200" dirty="0">
                <a:latin typeface="+mn-lt"/>
              </a:rPr>
              <a:t>в России - </a:t>
            </a:r>
            <a:r>
              <a:rPr lang="ru-RU" sz="3200" dirty="0" smtClean="0">
                <a:latin typeface="+mn-lt"/>
              </a:rPr>
              <a:t> заросшие старые леса, </a:t>
            </a:r>
            <a:r>
              <a:rPr lang="ru-RU" sz="3200" dirty="0">
                <a:latin typeface="+mn-lt"/>
              </a:rPr>
              <a:t>в предгорьях, преимущественно у водоемов, подальше от людских поселений. В Самарской области </a:t>
            </a:r>
            <a:r>
              <a:rPr lang="ru-RU" sz="3200" dirty="0" smtClean="0">
                <a:latin typeface="+mn-lt"/>
              </a:rPr>
              <a:t>черный аист гнездился </a:t>
            </a:r>
            <a:r>
              <a:rPr lang="ru-RU" sz="3200" dirty="0">
                <a:latin typeface="+mn-lt"/>
              </a:rPr>
              <a:t>в глухих лесах Жигулёвской возвышенности</a:t>
            </a:r>
            <a:r>
              <a:rPr lang="ru-RU" sz="3200" dirty="0">
                <a:solidFill>
                  <a:schemeClr val="bg1"/>
                </a:solidFill>
                <a:latin typeface="+mn-lt"/>
              </a:rPr>
              <a:t>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4608512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009306"/>
      </p:ext>
    </p:extLst>
  </p:cSld>
  <p:clrMapOvr>
    <a:masterClrMapping/>
  </p:clrMapOvr>
  <p:transition spd="slow" advTm="16138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687616" y="0"/>
            <a:ext cx="3456384" cy="6858000"/>
          </a:xfrm>
          <a:solidFill>
            <a:srgbClr val="2AF6B2"/>
          </a:solidFill>
          <a:ln cmpd="thickThin">
            <a:noFill/>
          </a:ln>
          <a:scene3d>
            <a:camera prst="orthographicFront"/>
            <a:lightRig rig="soft" dir="t">
              <a:rot lat="0" lon="0" rev="16800000"/>
            </a:lightRig>
          </a:scene3d>
          <a:sp3d contourW="12700">
            <a:contourClr>
              <a:schemeClr val="bg1"/>
            </a:contourClr>
          </a:sp3d>
        </p:spPr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z="2400" dirty="0" smtClean="0">
                <a:effectLst/>
                <a:latin typeface="Times New Roman"/>
                <a:ea typeface="Times New Roman"/>
              </a:rPr>
              <a:t>Черный аист </a:t>
            </a:r>
            <a:r>
              <a:rPr lang="ru-RU" sz="2400" dirty="0">
                <a:effectLst/>
                <a:latin typeface="Times New Roman"/>
                <a:ea typeface="Times New Roman"/>
              </a:rPr>
              <a:t>– птица весьма крупная. Как и другие аисты, она имеет длинную шею и ноги, длинный острый клюв. Вес птицы около 3 кг, длина каждого крыла в среднем 97 см, размах крыльев до 190 см. Оперение черное, с небольшим зеленым и фиолетовым отливом, и только нижняя часть тела белая. Клюв, ноги, кожа вокруг глаз и горло красные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. </a:t>
            </a:r>
            <a:r>
              <a:rPr lang="ru-RU" sz="2400" dirty="0">
                <a:effectLst/>
                <a:latin typeface="Times New Roman"/>
                <a:ea typeface="Times New Roman"/>
              </a:rPr>
              <a:t>Самцы и самки не отличаются по 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окрасу друг от друга.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39628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4337">
        <p:split orient="vert"/>
      </p:transition>
    </mc:Choice>
    <mc:Fallback xmlns="">
      <p:transition spd="slow" advTm="34337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251520" y="5085184"/>
            <a:ext cx="8713788" cy="158432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  <a:latin typeface="+mj-lt"/>
              </a:rPr>
              <a:t>Черные аисты питаются рыбой, </a:t>
            </a:r>
            <a:r>
              <a:rPr lang="ru-RU" b="1" dirty="0" smtClean="0">
                <a:solidFill>
                  <a:srgbClr val="002060"/>
                </a:solidFill>
                <a:latin typeface="+mj-lt"/>
              </a:rPr>
              <a:t>лягушками</a:t>
            </a:r>
            <a:r>
              <a:rPr lang="ru-RU" b="1" dirty="0">
                <a:solidFill>
                  <a:srgbClr val="002060"/>
                </a:solidFill>
                <a:latin typeface="+mj-lt"/>
              </a:rPr>
              <a:t>, ящерицами, мелкими змеями, грызунами, крупными насекомыми, моллюсками.</a:t>
            </a:r>
          </a:p>
        </p:txBody>
      </p:sp>
    </p:spTree>
    <p:extLst>
      <p:ext uri="{BB962C8B-B14F-4D97-AF65-F5344CB8AC3E}">
        <p14:creationId xmlns:p14="http://schemas.microsoft.com/office/powerpoint/2010/main" val="3240635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8803">
        <p:circle/>
      </p:transition>
    </mc:Choice>
    <mc:Fallback xmlns="">
      <p:transition spd="slow" advTm="8803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292080" y="0"/>
            <a:ext cx="3865736" cy="2017713"/>
          </a:xfrm>
          <a:solidFill>
            <a:srgbClr val="2AF6B2"/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r>
              <a:rPr lang="ru-RU" sz="3200" dirty="0">
                <a:effectLst/>
              </a:rPr>
              <a:t>Черные аисты — птицы моногамные, пары сохраняются у них на всю жизнь.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47871455"/>
      </p:ext>
    </p:extLst>
  </p:cSld>
  <p:clrMapOvr>
    <a:masterClrMapping/>
  </p:clrMapOvr>
  <p:transition spd="slow" advTm="7411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CC1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29165" y="153223"/>
            <a:ext cx="3600400" cy="6669360"/>
          </a:xfrm>
        </p:spPr>
        <p:txBody>
          <a:bodyPr>
            <a:normAutofit/>
          </a:bodyPr>
          <a:lstStyle/>
          <a:p>
            <a:r>
              <a:rPr lang="ru-RU" sz="3000" dirty="0" smtClean="0">
                <a:solidFill>
                  <a:srgbClr val="7030A0"/>
                </a:solidFill>
                <a:effectLst/>
                <a:latin typeface="+mn-lt"/>
              </a:rPr>
              <a:t> Черный аист гнездится </a:t>
            </a:r>
            <a:r>
              <a:rPr lang="ru-RU" sz="3000" dirty="0">
                <a:solidFill>
                  <a:srgbClr val="7030A0"/>
                </a:solidFill>
                <a:effectLst/>
                <a:latin typeface="+mn-lt"/>
              </a:rPr>
              <a:t>один раз в году на высоте 10-20 м в кроне старых, высоких деревьев или на уступах скал в местах далёких от людского жилья, в лесных чащах</a:t>
            </a:r>
            <a:r>
              <a:rPr lang="ru-RU" sz="3000" dirty="0" smtClean="0">
                <a:solidFill>
                  <a:srgbClr val="7030A0"/>
                </a:solidFill>
                <a:effectLst/>
                <a:latin typeface="+mn-lt"/>
              </a:rPr>
              <a:t>. </a:t>
            </a:r>
            <a:r>
              <a:rPr lang="ru-RU" sz="3000" dirty="0">
                <a:solidFill>
                  <a:srgbClr val="7030A0"/>
                </a:solidFill>
                <a:effectLst/>
                <a:latin typeface="+mn-lt"/>
              </a:rPr>
              <a:t>На места гнездования аисты прилетают в конце марта — начале апреля. </a:t>
            </a:r>
            <a:br>
              <a:rPr lang="ru-RU" sz="3000" dirty="0">
                <a:solidFill>
                  <a:srgbClr val="7030A0"/>
                </a:solidFill>
                <a:effectLst/>
                <a:latin typeface="+mn-lt"/>
              </a:rPr>
            </a:br>
            <a:endParaRPr lang="ru-RU" sz="3000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5040560" cy="6624736"/>
          </a:xfrm>
        </p:spPr>
      </p:pic>
    </p:spTree>
    <p:extLst>
      <p:ext uri="{BB962C8B-B14F-4D97-AF65-F5344CB8AC3E}">
        <p14:creationId xmlns:p14="http://schemas.microsoft.com/office/powerpoint/2010/main" val="4250124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2934">
        <p:dissolve/>
      </p:transition>
    </mc:Choice>
    <mc:Fallback xmlns="">
      <p:transition spd="slow" advTm="22934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7504" y="4059939"/>
            <a:ext cx="8856984" cy="2554545"/>
          </a:xfr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52000">
                  <a:srgbClr val="C907C9"/>
                </a:gs>
                <a:gs pos="97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>
            <a:spAutoFit/>
          </a:bodyPr>
          <a:lstStyle/>
          <a:p>
            <a:r>
              <a:rPr lang="ru-RU" sz="3200" dirty="0">
                <a:effectLst/>
                <a:latin typeface="+mn-lt"/>
              </a:rPr>
              <a:t>Гнездо строят из толстых веток и сучьев деревьев, скрепленных между собой при помощи дёрна, земли и глины. Как и у белых аистов, у чёрных одно и тоже гнездо может служить много лет нескольким поколениям птиц.</a:t>
            </a:r>
            <a:endParaRPr lang="ru-RU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47486743"/>
      </p:ext>
    </p:extLst>
  </p:cSld>
  <p:clrMapOvr>
    <a:masterClrMapping/>
  </p:clrMapOvr>
  <p:transition spd="slow" advTm="18208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55576" y="4866531"/>
            <a:ext cx="8229600" cy="2003425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bg1"/>
                </a:solidFill>
                <a:effectLst/>
                <a:latin typeface="+mn-lt"/>
              </a:rPr>
              <a:t>Естественных врагов у черных аистов нет, так что основными факторами, определяющими их численность, считаются сокращение кормовой базы и вырубка пригодных для обитания лесов.</a:t>
            </a:r>
            <a:endParaRPr lang="ru-RU" sz="28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6677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2295">
        <p14:prism isContent="1" isInverted="1"/>
      </p:transition>
    </mc:Choice>
    <mc:Fallback xmlns="">
      <p:transition spd="slow" advTm="1229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</TotalTime>
  <Words>288</Words>
  <Application>Microsoft Office PowerPoint</Application>
  <PresentationFormat>Экран (4:3)</PresentationFormat>
  <Paragraphs>10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Презентация PowerPoint</vt:lpstr>
      <vt:lpstr>Чёрный аист  одна из самых редких птиц в мире. Несмотря на широкий ареал обитания, количество этих птиц продолжает оставаться очень низким.</vt:lpstr>
      <vt:lpstr>Основные места обитания в России -  заросшие старые леса, в предгорьях, преимущественно у водоемов, подальше от людских поселений. В Самарской области черный аист гнездился в глухих лесах Жигулёвской возвышенности. </vt:lpstr>
      <vt:lpstr>Черный аист – птица весьма крупная. Как и другие аисты, она имеет длинную шею и ноги, длинный острый клюв. Вес птицы около 3 кг, длина каждого крыла в среднем 97 см, размах крыльев до 190 см. Оперение черное, с небольшим зеленым и фиолетовым отливом, и только нижняя часть тела белая. Клюв, ноги, кожа вокруг глаз и горло красные. Самцы и самки не отличаются по окрасу друг от друга.</vt:lpstr>
      <vt:lpstr>Презентация PowerPoint</vt:lpstr>
      <vt:lpstr>Черные аисты — птицы моногамные, пары сохраняются у них на всю жизнь.</vt:lpstr>
      <vt:lpstr> Черный аист гнездится один раз в году на высоте 10-20 м в кроне старых, высоких деревьев или на уступах скал в местах далёких от людского жилья, в лесных чащах. На места гнездования аисты прилетают в конце марта — начале апреля.  </vt:lpstr>
      <vt:lpstr>Гнездо строят из толстых веток и сучьев деревьев, скрепленных между собой при помощи дёрна, земли и глины. Как и у белых аистов, у чёрных одно и тоже гнездо может служить много лет нескольким поколениям птиц.</vt:lpstr>
      <vt:lpstr>Естественных врагов у черных аистов нет, так что основными факторами, определяющими их численность, считаются сокращение кормовой базы и вырубка пригодных для обитания лесов.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Чёрный аист</dc:title>
  <dc:creator>Марина</dc:creator>
  <cp:lastModifiedBy>Пользователь Windows</cp:lastModifiedBy>
  <cp:revision>18</cp:revision>
  <dcterms:created xsi:type="dcterms:W3CDTF">2015-11-18T18:15:49Z</dcterms:created>
  <dcterms:modified xsi:type="dcterms:W3CDTF">2020-10-11T13:46:38Z</dcterms:modified>
</cp:coreProperties>
</file>