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1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A280A"/>
    <a:srgbClr val="8C3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7816A-45B3-447E-AFC9-DA9DDF7102E8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4FBEA-8A61-4A01-BAA6-8AFA77210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BF9F-7220-4644-9BBC-C4D2092EE7C8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CFC9-41EB-41FA-B71F-07F0FBF0B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13C5-09F1-45F0-969A-C9EC3903C3E9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DB2F-A0FF-4909-91E3-9903E5084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0BAE-FEEA-4F96-B591-D8AB95C35279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06B4-9E87-415C-90AA-1796B2062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2E2BB-67A4-4482-8C5C-EFC4BC3E38AB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355B3-1910-4854-A394-B337A660A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0047-9A9C-49B9-9C9B-8026E78CB843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C98E1-078C-4C46-B656-8D1F199D6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424A-477A-4DC1-A03C-8E58639AE146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BA48-7927-41D4-AE00-16ABB2536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FDF7-2A82-4141-A6F4-04FE03FFE250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AEF0-CBAE-4365-AA16-BA9FB6C3A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675C-FAD0-41D6-A8B2-6F3D3D91AE8D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D85A-E75F-4A29-BFBA-979B71398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A2DBB-4778-4F25-80AB-1CC1D6C29EC8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A64B-5454-4C2F-BABA-464B5E691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CDDE-6601-4977-BC28-B700443AA13E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6EEE-4504-4986-BBAF-C2DA1B6C3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40B9-2504-4F14-A0B1-A3758905875F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EB61-E214-4132-8BEA-FE9E13A0B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F69A-F15F-4D3F-8D39-26C352EEE910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7603C-0057-401D-B5F4-194E81201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6B38-B7DC-4342-91E5-CD3CCE17DC8A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E3242-0C93-4BE3-BFF8-0D65D6FEC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6756-23CF-4694-8D8D-5A9F0AB679F3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DB24-FF74-49BA-A593-F1C3E79A6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DDD4-54AC-445B-94E0-13733929CD14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0794-AEDF-4E8C-AC17-7149D1C21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4A55-32AC-4367-8565-2B067B2EC2CB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5F5EB-67F5-449B-A6CB-0ABC6A1FC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081E8C4-DD0C-4FCE-A594-5449DF52D31F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6CF0208-45B6-4A54-837B-03C638005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ransition spd="slow">
    <p:push dir="u"/>
  </p:transition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gif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image" Target="../media/image6.png"/><Relationship Id="rId21" Type="http://schemas.openxmlformats.org/officeDocument/2006/relationships/slide" Target="slide22.xml"/><Relationship Id="rId7" Type="http://schemas.openxmlformats.org/officeDocument/2006/relationships/image" Target="../media/image8.png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0.png"/><Relationship Id="rId24" Type="http://schemas.openxmlformats.org/officeDocument/2006/relationships/slide" Target="slide25.xml"/><Relationship Id="rId5" Type="http://schemas.openxmlformats.org/officeDocument/2006/relationships/image" Target="../media/image7.png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image" Target="../media/image12.gif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image" Target="../media/image9.png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5338"/>
            <a:ext cx="9144000" cy="24225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/>
              <a:t>Увлекательная математика</a:t>
            </a:r>
            <a:endParaRPr lang="ru-RU" sz="6600" b="1" dirty="0"/>
          </a:p>
        </p:txBody>
      </p:sp>
      <p:pic>
        <p:nvPicPr>
          <p:cNvPr id="19458" name="Picture 6" descr="http://www.baltimorecityschools.org/cms/lib/MD01001351/Centricity/Domain/3596/0028368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9300" y="4851400"/>
            <a:ext cx="17557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2" descr="http://uchebana5.ru/images/1770/3538788/m48ffab2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4549775"/>
            <a:ext cx="26003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 лог задачи 400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Ответ: 12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2388" y="2490788"/>
            <a:ext cx="4043362" cy="27781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73200" y="2235200"/>
            <a:ext cx="1084263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1</a:t>
            </a:r>
          </a:p>
          <a:p>
            <a:pPr algn="r"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3</a:t>
            </a:r>
          </a:p>
          <a:p>
            <a:pPr algn="r"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5</a:t>
            </a:r>
          </a:p>
          <a:p>
            <a:pPr algn="r"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7</a:t>
            </a:r>
          </a:p>
          <a:p>
            <a:pPr algn="r"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9</a:t>
            </a:r>
          </a:p>
          <a:p>
            <a:pPr algn="r"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11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70675" y="2235200"/>
            <a:ext cx="101282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2</a:t>
            </a:r>
          </a:p>
          <a:p>
            <a:pPr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4</a:t>
            </a:r>
          </a:p>
          <a:p>
            <a:pPr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6</a:t>
            </a:r>
          </a:p>
          <a:p>
            <a:pPr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8</a:t>
            </a:r>
          </a:p>
          <a:p>
            <a:pPr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10</a:t>
            </a:r>
          </a:p>
          <a:p>
            <a:pPr>
              <a:lnSpc>
                <a:spcPct val="125000"/>
              </a:lnSpc>
            </a:pPr>
            <a:endParaRPr lang="ru-RU" sz="2400" b="1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87900" y="5349875"/>
            <a:ext cx="652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12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92388" y="3111500"/>
            <a:ext cx="4043362" cy="279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92388" y="3702050"/>
            <a:ext cx="4043362" cy="27781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92388" y="4306888"/>
            <a:ext cx="4043362" cy="279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84450" y="4938713"/>
            <a:ext cx="4041775" cy="279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84450" y="5502275"/>
            <a:ext cx="2166938" cy="330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лог задачи 500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Логическая задача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12800" y="2159000"/>
            <a:ext cx="7797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Calibri" pitchFamily="34" charset="0"/>
              </a:rPr>
              <a:t>Мальчик написал на листке число 86 и говорит товарищу:</a:t>
            </a:r>
          </a:p>
          <a:p>
            <a:r>
              <a:rPr lang="ru-RU" sz="4000" b="1" i="1">
                <a:latin typeface="Calibri" pitchFamily="34" charset="0"/>
              </a:rPr>
              <a:t>- Не производя никакой записи и вычислений, увеличь это число на 12.</a:t>
            </a:r>
          </a:p>
          <a:p>
            <a:r>
              <a:rPr lang="ru-RU" sz="4000" b="1" i="1">
                <a:latin typeface="Calibri" pitchFamily="34" charset="0"/>
              </a:rPr>
              <a:t>Как он это сделал?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03900" y="4770438"/>
            <a:ext cx="1752600" cy="1663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/>
              <a:t>86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Ответ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 лог задачи 500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Ответ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14413" y="2468563"/>
            <a:ext cx="71151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Calibri" pitchFamily="34" charset="0"/>
              </a:rPr>
              <a:t>Перевернул листок, и получилось 98.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95700" y="4440238"/>
            <a:ext cx="1752600" cy="1663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/>
              <a:t>86</a:t>
            </a:r>
          </a:p>
        </p:txBody>
      </p:sp>
      <p:pic>
        <p:nvPicPr>
          <p:cNvPr id="30726" name="Picture 2" descr="http://smileoff.net/Materials/_info_anime_smile/5857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888" y="4567238"/>
            <a:ext cx="159861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ребусы 100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Шарада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73100" y="2243138"/>
            <a:ext cx="77978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Предлог стоит в моём начале,</a:t>
            </a:r>
          </a:p>
          <a:p>
            <a:pPr algn="ctr"/>
            <a:r>
              <a:rPr lang="ru-RU" sz="4000" b="1">
                <a:latin typeface="Calibri" pitchFamily="34" charset="0"/>
              </a:rPr>
              <a:t> В конце же – загородный дом. </a:t>
            </a:r>
          </a:p>
          <a:p>
            <a:pPr algn="ctr"/>
            <a:r>
              <a:rPr lang="ru-RU" sz="4000" b="1">
                <a:latin typeface="Calibri" pitchFamily="34" charset="0"/>
              </a:rPr>
              <a:t> А целое мы все решали </a:t>
            </a:r>
          </a:p>
          <a:p>
            <a:pPr algn="ctr"/>
            <a:r>
              <a:rPr lang="ru-RU" sz="4000" b="1">
                <a:latin typeface="Calibri" pitchFamily="34" charset="0"/>
              </a:rPr>
              <a:t> И у доски, и за столом.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6750" y="4943475"/>
            <a:ext cx="2730500" cy="927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Задача</a:t>
            </a:r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  <p:pic>
        <p:nvPicPr>
          <p:cNvPr id="31750" name="Picture 2" descr="http://smileoff.net/Materials/_info_anime_smile/5857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675" y="5145088"/>
            <a:ext cx="962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ребусы 200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Ребус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04900" y="2019300"/>
            <a:ext cx="6934200" cy="3594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277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638" y="2774950"/>
            <a:ext cx="290036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http://img-fotki.yandex.ru/get/4132/136487634.c77/0_ea891_b85a0fee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9288" y="2949575"/>
            <a:ext cx="3459162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2008188" y="2022475"/>
            <a:ext cx="1719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2, 3, 4</a:t>
            </a:r>
          </a:p>
        </p:txBody>
      </p:sp>
      <p:pic>
        <p:nvPicPr>
          <p:cNvPr id="32775" name="Picture 4" descr="http://images.complex.com/complex/image/upload/t_article_image/fxg1np9kaegote8jvtjk.jpg"/>
          <p:cNvPicPr>
            <a:picLocks noChangeAspect="1" noChangeArrowheads="1"/>
          </p:cNvPicPr>
          <p:nvPr/>
        </p:nvPicPr>
        <p:blipFill>
          <a:blip r:embed="rId4"/>
          <a:srcRect l="30026" t="17493" r="24319" b="18507"/>
          <a:stretch>
            <a:fillRect/>
          </a:stretch>
        </p:blipFill>
        <p:spPr bwMode="auto">
          <a:xfrm>
            <a:off x="4716463" y="2155825"/>
            <a:ext cx="4984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06750" y="5407025"/>
            <a:ext cx="2730500" cy="927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Линейка</a:t>
            </a:r>
          </a:p>
        </p:txBody>
      </p:sp>
      <p:sp>
        <p:nvSpPr>
          <p:cNvPr id="13" name="Стрелка вправо 12">
            <a:hlinkClick r:id="rId5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ребусы 300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Шарада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6750" y="5219700"/>
            <a:ext cx="2730500" cy="927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Угол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9700" y="1803400"/>
            <a:ext cx="8839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Первая буква есть в слове «урюк»,</a:t>
            </a:r>
          </a:p>
          <a:p>
            <a:pPr algn="ctr"/>
            <a:r>
              <a:rPr lang="ru-RU" sz="3600" b="1">
                <a:latin typeface="Calibri" pitchFamily="34" charset="0"/>
              </a:rPr>
              <a:t>Но нет её в слове «крюк».</a:t>
            </a:r>
          </a:p>
          <a:p>
            <a:pPr algn="ctr"/>
            <a:r>
              <a:rPr lang="ru-RU" sz="3600" b="1">
                <a:latin typeface="Calibri" pitchFamily="34" charset="0"/>
              </a:rPr>
              <a:t>За буквой же слово тотчас зазвучит,</a:t>
            </a:r>
          </a:p>
          <a:p>
            <a:pPr algn="ctr"/>
            <a:r>
              <a:rPr lang="ru-RU" sz="3600" b="1">
                <a:latin typeface="Calibri" pitchFamily="34" charset="0"/>
              </a:rPr>
              <a:t>Лишь только в ворота вдруг шайба влетит.</a:t>
            </a:r>
          </a:p>
          <a:p>
            <a:pPr algn="ctr"/>
            <a:r>
              <a:rPr lang="ru-RU" sz="3600" b="1">
                <a:latin typeface="Calibri" pitchFamily="34" charset="0"/>
              </a:rPr>
              <a:t>А в целом – фигуру найдёшь средь других.</a:t>
            </a:r>
          </a:p>
          <a:p>
            <a:pPr algn="ctr"/>
            <a:r>
              <a:rPr lang="ru-RU" sz="3600" b="1">
                <a:latin typeface="Calibri" pitchFamily="34" charset="0"/>
              </a:rPr>
              <a:t>Где сходится в точке лишь пара прямых.</a:t>
            </a: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ребусы 400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73100" y="1931988"/>
            <a:ext cx="77978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Первая буква есть в слове «сурок»,</a:t>
            </a:r>
          </a:p>
          <a:p>
            <a:pPr algn="ctr"/>
            <a:r>
              <a:rPr lang="ru-RU" sz="3200" b="1">
                <a:latin typeface="Calibri" pitchFamily="34" charset="0"/>
              </a:rPr>
              <a:t>Но нет её в слове «урок».</a:t>
            </a:r>
          </a:p>
          <a:p>
            <a:pPr algn="ctr"/>
            <a:r>
              <a:rPr lang="ru-RU" sz="3200" b="1">
                <a:latin typeface="Calibri" pitchFamily="34" charset="0"/>
              </a:rPr>
              <a:t>А дальше подумай и краткое слово</a:t>
            </a:r>
          </a:p>
          <a:p>
            <a:pPr algn="ctr"/>
            <a:r>
              <a:rPr lang="ru-RU" sz="3200" b="1">
                <a:latin typeface="Calibri" pitchFamily="34" charset="0"/>
              </a:rPr>
              <a:t>Средь умных ребят ты найдёшь у любого.</a:t>
            </a:r>
          </a:p>
          <a:p>
            <a:pPr algn="ctr"/>
            <a:r>
              <a:rPr lang="ru-RU" sz="3200" b="1">
                <a:latin typeface="Calibri" pitchFamily="34" charset="0"/>
              </a:rPr>
              <a:t>Две буквы у мамы возьми без смущенья.</a:t>
            </a:r>
          </a:p>
          <a:p>
            <a:pPr algn="ctr"/>
            <a:r>
              <a:rPr lang="ru-RU" sz="3200" b="1">
                <a:latin typeface="Calibri" pitchFamily="34" charset="0"/>
              </a:rPr>
              <a:t>А в целом получишь итог от сложения.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Шарада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6750" y="5219700"/>
            <a:ext cx="2730500" cy="927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Сумма</a:t>
            </a: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  <p:pic>
        <p:nvPicPr>
          <p:cNvPr id="34822" name="Picture 2" descr="http://gifgifs.com/animations/jobs-people/teachers/Math_teach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5106988"/>
            <a:ext cx="20986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ребусы 500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Ребус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04900" y="2019300"/>
            <a:ext cx="6934200" cy="3594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5844" name="Рисунок 5"/>
          <p:cNvPicPr>
            <a:picLocks noChangeAspect="1"/>
          </p:cNvPicPr>
          <p:nvPr/>
        </p:nvPicPr>
        <p:blipFill>
          <a:blip r:embed="rId2"/>
          <a:srcRect t="23476" r="52856" b="21330"/>
          <a:stretch>
            <a:fillRect/>
          </a:stretch>
        </p:blipFill>
        <p:spPr bwMode="auto">
          <a:xfrm>
            <a:off x="1370013" y="3476625"/>
            <a:ext cx="27178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http://img-fotki.yandex.ru/get/6446/136487634.c72/0_ea790_66953884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75" y="2765425"/>
            <a:ext cx="23812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8" descr="http://pesochnizza.ru/wp-content/uploads/2012/05/matematika6.jpg"/>
          <p:cNvPicPr>
            <a:picLocks noChangeAspect="1" noChangeArrowheads="1"/>
          </p:cNvPicPr>
          <p:nvPr/>
        </p:nvPicPr>
        <p:blipFill>
          <a:blip r:embed="rId4"/>
          <a:srcRect l="78444" t="25999" r="2444" b="35777"/>
          <a:stretch>
            <a:fillRect/>
          </a:stretch>
        </p:blipFill>
        <p:spPr bwMode="auto">
          <a:xfrm>
            <a:off x="6164263" y="3476625"/>
            <a:ext cx="13890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4244975" y="2065338"/>
            <a:ext cx="1717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3, 2, 1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6750" y="5422900"/>
            <a:ext cx="2730500" cy="927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Циркуль</a:t>
            </a:r>
          </a:p>
        </p:txBody>
      </p:sp>
      <p:sp>
        <p:nvSpPr>
          <p:cNvPr id="12" name="Стрелка вправо 11">
            <a:hlinkClick r:id="rId5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  <p:pic>
        <p:nvPicPr>
          <p:cNvPr id="35850" name="Picture 2" descr="http://firstlodge.com/PAComp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3788" y="5683250"/>
            <a:ext cx="542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ряд чисел 100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Продолжи ряд чисел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46163" y="2863850"/>
            <a:ext cx="70516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Calibri" pitchFamily="34" charset="0"/>
              </a:rPr>
              <a:t>…,  …,  5, 7, 9, …, …,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2825" y="2863850"/>
            <a:ext cx="7085013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</a:t>
            </a:r>
            <a:r>
              <a:rPr lang="ru-RU" sz="6000" b="1" dirty="0">
                <a:latin typeface="+mn-lt"/>
                <a:cs typeface="+mn-cs"/>
              </a:rPr>
              <a:t>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3</a:t>
            </a:r>
            <a:r>
              <a:rPr lang="ru-RU" sz="6000" b="1" dirty="0">
                <a:latin typeface="+mn-lt"/>
                <a:cs typeface="+mn-cs"/>
              </a:rPr>
              <a:t>, 5, 7, 9,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11</a:t>
            </a:r>
            <a:r>
              <a:rPr lang="ru-RU" sz="6000" b="1" dirty="0">
                <a:latin typeface="+mn-lt"/>
                <a:cs typeface="+mn-cs"/>
              </a:rPr>
              <a:t>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13</a:t>
            </a:r>
            <a:r>
              <a:rPr lang="ru-RU" sz="6000" b="1" dirty="0">
                <a:latin typeface="+mn-lt"/>
                <a:cs typeface="+mn-cs"/>
              </a:rPr>
              <a:t>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15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838" y="4283075"/>
            <a:ext cx="7680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Закономерность: нечетные числа</a:t>
            </a:r>
          </a:p>
        </p:txBody>
      </p:sp>
      <p:pic>
        <p:nvPicPr>
          <p:cNvPr id="36871" name="Picture 2" descr="http://i45.beon.ru/74/2/680274/40/18933140/d79ea5da334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7675" y="4991100"/>
            <a:ext cx="2247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ряд чисел 200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Продолжи ряд чисел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84250" y="2533650"/>
            <a:ext cx="71755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6000" b="1">
                <a:latin typeface="Calibri" pitchFamily="34" charset="0"/>
              </a:rPr>
              <a:t>…,  …, 21, 17, 13, …,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5825" y="2533650"/>
            <a:ext cx="7273925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29</a:t>
            </a:r>
            <a:r>
              <a:rPr lang="ru-RU" sz="6000" b="1" dirty="0">
                <a:latin typeface="+mn-lt"/>
                <a:cs typeface="+mn-cs"/>
              </a:rPr>
              <a:t>, 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25</a:t>
            </a:r>
            <a:r>
              <a:rPr lang="ru-RU" sz="6000" b="1" dirty="0">
                <a:latin typeface="+mn-lt"/>
                <a:cs typeface="+mn-cs"/>
              </a:rPr>
              <a:t>, 21, 17, 13,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9</a:t>
            </a:r>
            <a:r>
              <a:rPr lang="ru-RU" sz="6000" b="1" dirty="0">
                <a:latin typeface="+mn-lt"/>
                <a:cs typeface="+mn-cs"/>
              </a:rPr>
              <a:t>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3100" y="3856038"/>
            <a:ext cx="74279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Закономерность: каждое последующее число меньше предыдущего на 4</a:t>
            </a:r>
          </a:p>
        </p:txBody>
      </p:sp>
      <p:pic>
        <p:nvPicPr>
          <p:cNvPr id="37895" name="Picture 2" descr="http://jumpjack.altervista.org/dizi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5184775"/>
            <a:ext cx="1863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17500" y="1727200"/>
            <a:ext cx="256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Логические задачи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17500" y="2813050"/>
            <a:ext cx="2565400" cy="96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Ребусы и шарады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17500" y="3902075"/>
            <a:ext cx="2565400" cy="96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Продолжи ряд чисел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7500" y="4991100"/>
            <a:ext cx="256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Математическая эстафета</a:t>
            </a: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525" y="1727200"/>
            <a:ext cx="125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2100" y="172720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3675" y="172720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1727200"/>
            <a:ext cx="125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15238" y="1727200"/>
            <a:ext cx="12493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525" y="2813050"/>
            <a:ext cx="125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2100" y="281305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3675" y="281305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2809875"/>
            <a:ext cx="125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15238" y="2806700"/>
            <a:ext cx="12493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3897313"/>
            <a:ext cx="124936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2100" y="3903663"/>
            <a:ext cx="1249363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3675" y="389255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3903663"/>
            <a:ext cx="125095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15238" y="3900488"/>
            <a:ext cx="124936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4991100"/>
            <a:ext cx="12493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Рисунок 6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2100" y="499110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Рисунок 6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3675" y="4994275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4991100"/>
            <a:ext cx="125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Рисунок 66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15238" y="4987925"/>
            <a:ext cx="12493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" descr="http://img-fotki.yandex.ru/get/4513/119528728.15d8/0_c66cf_87b1683d_S.jpg"/>
          <p:cNvPicPr>
            <a:picLocks noChangeAspect="1" noChangeArrowheads="1" noCrop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523038" y="282575"/>
            <a:ext cx="1909762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4" descr="http://gifgifs.com/animations/jobs-people/teachers/Math_teacher.gif"/>
          <p:cNvPicPr>
            <a:picLocks noChangeAspect="1" noChangeArrowheads="1" noCrop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876300" y="155575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6" descr="http://jumpjack.altervista.org/dizio1.gif"/>
          <p:cNvPicPr>
            <a:picLocks noChangeAspect="1" noChangeArrowheads="1" noCrop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308100" y="6105525"/>
            <a:ext cx="9652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трелка вправо 28">
            <a:hlinkClick r:id="rId26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ряд чисел 300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Продолжи ряд чисел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77863" y="2482850"/>
            <a:ext cx="77930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Calibri" pitchFamily="34" charset="0"/>
              </a:rPr>
              <a:t>…, 2, …,7, 11, 16, 22, …, 37, 46</a:t>
            </a:r>
            <a:endParaRPr lang="ru-RU" sz="4400" b="1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4863" y="2482850"/>
            <a:ext cx="78692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</a:t>
            </a:r>
            <a:r>
              <a:rPr lang="ru-RU" sz="4800" b="1" dirty="0">
                <a:latin typeface="+mn-lt"/>
                <a:cs typeface="+mn-cs"/>
              </a:rPr>
              <a:t>, 2, </a:t>
            </a:r>
            <a:r>
              <a:rPr lang="ru-RU" sz="4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4</a:t>
            </a:r>
            <a:r>
              <a:rPr lang="ru-RU" sz="4800" b="1" dirty="0">
                <a:latin typeface="+mn-lt"/>
                <a:cs typeface="+mn-cs"/>
              </a:rPr>
              <a:t>, 7, 11, 16, 22, </a:t>
            </a:r>
            <a:r>
              <a:rPr lang="ru-RU" sz="4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29</a:t>
            </a:r>
            <a:r>
              <a:rPr lang="ru-RU" sz="4800" b="1" dirty="0">
                <a:latin typeface="+mn-lt"/>
                <a:cs typeface="+mn-cs"/>
              </a:rPr>
              <a:t>, 37, 46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3100" y="3856038"/>
            <a:ext cx="74279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Закономерность: каждое последующее число больше предыдущего на 1, 2, 3, 4 и т.д.</a:t>
            </a:r>
          </a:p>
        </p:txBody>
      </p:sp>
      <p:pic>
        <p:nvPicPr>
          <p:cNvPr id="38919" name="Picture 2" descr="http://img1.liveinternet.ru/images/attach/c/10/111/288/111288803_0_4f4f6_d80052a5_S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6050" y="3548063"/>
            <a:ext cx="9271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ряд чисел 400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Продолжи ряд чисел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22363" y="3030538"/>
            <a:ext cx="68992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Calibri" pitchFamily="34" charset="0"/>
              </a:rPr>
              <a:t>25, 24, 21, 20, 17, 16, 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3100" y="1905000"/>
            <a:ext cx="606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Запишите 4 последующих числа: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0400" y="3106738"/>
            <a:ext cx="77882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+mn-lt"/>
                <a:cs typeface="+mn-cs"/>
              </a:rPr>
              <a:t>25, 24, 21, 20, 17, 16, </a:t>
            </a:r>
            <a:r>
              <a:rPr lang="ru-RU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13, 12, 9, 8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0400" y="3975100"/>
            <a:ext cx="7670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Закономерность: каждое следующее число меньше предыдущего на 1, затем на 3, затем снова на 1, и снова на 3 и т.д.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ряд чисел 500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Продолжи ряд чисел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77975" y="2838450"/>
            <a:ext cx="5988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Calibri" pitchFamily="34" charset="0"/>
              </a:rPr>
              <a:t>9, 10, 12, 15, 19, 24, 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3100" y="1905000"/>
            <a:ext cx="606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Запишите 4 последующих числа: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3250" y="2838450"/>
            <a:ext cx="807243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+mn-lt"/>
                <a:cs typeface="+mn-cs"/>
              </a:rPr>
              <a:t>9, 10, 12, 15, 19, 24, </a:t>
            </a:r>
            <a:r>
              <a:rPr lang="ru-RU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30, 37, 45, 54</a:t>
            </a:r>
            <a:endParaRPr lang="ru-RU" sz="44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3100" y="3856038"/>
            <a:ext cx="74279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Закономерность: каждое последующее число больше предыдущего на 1, 2, 3, 4 и т.д.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эстафета 100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Математическая эстафета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52525" y="2217738"/>
          <a:ext cx="6838950" cy="122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34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34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22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 anchor="ctr"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20800" y="4013200"/>
            <a:ext cx="3162300" cy="238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А   11 + 9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И   4 + 18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Е   22 + 11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6300" y="4013200"/>
            <a:ext cx="3111500" cy="238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М   42 - 8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 Т    11 - 3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 К    19 - 9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08363" y="4237038"/>
            <a:ext cx="10747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20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22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33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70688" y="4237038"/>
            <a:ext cx="10747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34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8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10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52525" y="2809875"/>
            <a:ext cx="58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46525" y="2795588"/>
            <a:ext cx="58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78025" y="2809875"/>
            <a:ext cx="465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6300" y="2784475"/>
            <a:ext cx="465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24738" y="2795588"/>
            <a:ext cx="465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73350" y="2809875"/>
            <a:ext cx="414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03850" y="2795588"/>
            <a:ext cx="41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51213" y="2809875"/>
            <a:ext cx="409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45200" y="2784475"/>
            <a:ext cx="485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40525" y="2784475"/>
            <a:ext cx="442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эстафета 200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Математическая эстафета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7600" y="2603500"/>
            <a:ext cx="825500" cy="80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20900" y="2540000"/>
            <a:ext cx="990600" cy="9271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48100" y="2540000"/>
            <a:ext cx="990600" cy="9271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3800" y="2603500"/>
            <a:ext cx="825500" cy="80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3225800" y="2724150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5994400" y="2838450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7800" y="2449513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77</a:t>
            </a:r>
          </a:p>
        </p:txBody>
      </p:sp>
      <p:sp>
        <p:nvSpPr>
          <p:cNvPr id="12" name="Плюс 11"/>
          <p:cNvSpPr/>
          <p:nvPr/>
        </p:nvSpPr>
        <p:spPr>
          <a:xfrm>
            <a:off x="3225800" y="4044950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3225800" y="5365750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5994400" y="4105275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5994400" y="5372100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0500" y="3770313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27800" y="5043488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77</a:t>
            </a: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060450" y="3925888"/>
            <a:ext cx="939800" cy="796925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946650" y="3894138"/>
            <a:ext cx="939800" cy="796925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авильный пятиугольник 20"/>
          <p:cNvSpPr/>
          <p:nvPr/>
        </p:nvSpPr>
        <p:spPr>
          <a:xfrm>
            <a:off x="2171700" y="3876675"/>
            <a:ext cx="889000" cy="831850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>
            <a:off x="3911600" y="3876675"/>
            <a:ext cx="889000" cy="831850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араллелограмм 22"/>
          <p:cNvSpPr/>
          <p:nvPr/>
        </p:nvSpPr>
        <p:spPr>
          <a:xfrm>
            <a:off x="1054100" y="5218113"/>
            <a:ext cx="889000" cy="77152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араллелограмм 23"/>
          <p:cNvSpPr/>
          <p:nvPr/>
        </p:nvSpPr>
        <p:spPr>
          <a:xfrm>
            <a:off x="4927600" y="5218113"/>
            <a:ext cx="889000" cy="77152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Трапеция 24"/>
          <p:cNvSpPr/>
          <p:nvPr/>
        </p:nvSpPr>
        <p:spPr>
          <a:xfrm>
            <a:off x="2184400" y="5211763"/>
            <a:ext cx="787400" cy="785812"/>
          </a:xfrm>
          <a:prstGeom prst="trapezoid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Трапеция 25"/>
          <p:cNvSpPr/>
          <p:nvPr/>
        </p:nvSpPr>
        <p:spPr>
          <a:xfrm>
            <a:off x="3937000" y="5224463"/>
            <a:ext cx="787400" cy="785812"/>
          </a:xfrm>
          <a:prstGeom prst="trapezoid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328738" y="243681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91100" y="2425700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22500" y="2425700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87813" y="2414588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28738" y="3816350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72050" y="377031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03450" y="3816350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43375" y="378301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16038" y="5057775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2525" y="5045075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68525" y="5045075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86225" y="5045075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40" name="Стрелка вправо 39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эстафета 300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Математическая эстафета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09625" y="2230438"/>
          <a:ext cx="7524000" cy="12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14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18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82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25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66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 anchor="ctr"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3150" y="3619500"/>
            <a:ext cx="3249613" cy="3060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Е   22 + 11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Т   17 –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У   14 + 4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Н  45 – 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Г    91 – 9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619500"/>
            <a:ext cx="3111500" cy="3060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Р    45 + 5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Л   33 + 33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Ь    17 + 3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И    12 – 6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К   16 – 15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О   10 + 15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8663" y="3565525"/>
            <a:ext cx="10747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33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14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18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30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82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29375" y="3633788"/>
            <a:ext cx="9001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= 50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= 66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= 20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= 6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= 1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= 25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33450" y="2808288"/>
            <a:ext cx="414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9250" y="2817813"/>
            <a:ext cx="430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03463" y="2808288"/>
            <a:ext cx="409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86088" y="2808288"/>
            <a:ext cx="438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У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97288" y="2817813"/>
            <a:ext cx="382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Г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22763" y="2817813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84750" y="2817813"/>
            <a:ext cx="474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27700" y="2805113"/>
            <a:ext cx="439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Ь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65875" y="2801938"/>
            <a:ext cx="476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42150" y="2814638"/>
            <a:ext cx="48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781925" y="2814638"/>
            <a:ext cx="44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эстафета 400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Математическая эстафета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7600" y="2603500"/>
            <a:ext cx="825500" cy="80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20900" y="2540000"/>
            <a:ext cx="990600" cy="9271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48100" y="2540000"/>
            <a:ext cx="990600" cy="9271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3800" y="2603500"/>
            <a:ext cx="825500" cy="80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3225800" y="2724150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5994400" y="2838450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7800" y="2449513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8738" y="243681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1100" y="2425700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2500" y="2425700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7813" y="2414588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17" name="Плюс 16"/>
          <p:cNvSpPr/>
          <p:nvPr/>
        </p:nvSpPr>
        <p:spPr>
          <a:xfrm>
            <a:off x="3163888" y="3725863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5932488" y="3786188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8588" y="3451225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99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998538" y="3606800"/>
            <a:ext cx="939800" cy="798513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884738" y="3575050"/>
            <a:ext cx="939800" cy="798513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>
            <a:off x="2109788" y="3557588"/>
            <a:ext cx="889000" cy="833437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авильный пятиугольник 22"/>
          <p:cNvSpPr/>
          <p:nvPr/>
        </p:nvSpPr>
        <p:spPr>
          <a:xfrm>
            <a:off x="3849688" y="3557588"/>
            <a:ext cx="889000" cy="833437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266825" y="349726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0138" y="3451225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3125" y="3497263"/>
            <a:ext cx="61277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81463" y="3463925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39" name="Плюс 38"/>
          <p:cNvSpPr/>
          <p:nvPr/>
        </p:nvSpPr>
        <p:spPr>
          <a:xfrm>
            <a:off x="3111500" y="4706938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Равно 39"/>
          <p:cNvSpPr/>
          <p:nvPr/>
        </p:nvSpPr>
        <p:spPr>
          <a:xfrm>
            <a:off x="5880100" y="4713288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13500" y="4384675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99</a:t>
            </a:r>
          </a:p>
        </p:txBody>
      </p:sp>
      <p:sp>
        <p:nvSpPr>
          <p:cNvPr id="42" name="Параллелограмм 41"/>
          <p:cNvSpPr/>
          <p:nvPr/>
        </p:nvSpPr>
        <p:spPr>
          <a:xfrm>
            <a:off x="939800" y="4560888"/>
            <a:ext cx="889000" cy="77152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араллелограмм 42"/>
          <p:cNvSpPr/>
          <p:nvPr/>
        </p:nvSpPr>
        <p:spPr>
          <a:xfrm>
            <a:off x="4813300" y="4560888"/>
            <a:ext cx="889000" cy="77152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Трапеция 43"/>
          <p:cNvSpPr/>
          <p:nvPr/>
        </p:nvSpPr>
        <p:spPr>
          <a:xfrm>
            <a:off x="2070100" y="4552950"/>
            <a:ext cx="787400" cy="785813"/>
          </a:xfrm>
          <a:prstGeom prst="trapezoid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Трапеция 44"/>
          <p:cNvSpPr/>
          <p:nvPr/>
        </p:nvSpPr>
        <p:spPr>
          <a:xfrm>
            <a:off x="3822700" y="4567238"/>
            <a:ext cx="787400" cy="784225"/>
          </a:xfrm>
          <a:prstGeom prst="trapezoid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201738" y="439896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48225" y="438626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54225" y="438626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71925" y="438626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60450" y="5518150"/>
            <a:ext cx="820738" cy="7794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910138" y="5507038"/>
            <a:ext cx="820737" cy="7794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Ромб 52"/>
          <p:cNvSpPr/>
          <p:nvPr/>
        </p:nvSpPr>
        <p:spPr>
          <a:xfrm>
            <a:off x="2005013" y="5500688"/>
            <a:ext cx="889000" cy="808037"/>
          </a:xfrm>
          <a:prstGeom prst="diamond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Ромб 53"/>
          <p:cNvSpPr/>
          <p:nvPr/>
        </p:nvSpPr>
        <p:spPr>
          <a:xfrm>
            <a:off x="3848100" y="5500688"/>
            <a:ext cx="889000" cy="808037"/>
          </a:xfrm>
          <a:prstGeom prst="diamond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люс 54"/>
          <p:cNvSpPr/>
          <p:nvPr/>
        </p:nvSpPr>
        <p:spPr>
          <a:xfrm>
            <a:off x="3113088" y="5616575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Равно 55"/>
          <p:cNvSpPr/>
          <p:nvPr/>
        </p:nvSpPr>
        <p:spPr>
          <a:xfrm>
            <a:off x="5907088" y="5676900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13500" y="5316538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14438" y="533876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72038" y="533876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27238" y="5299075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30663" y="532606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42" grpId="0" animBg="1"/>
      <p:bldP spid="43" grpId="0" animBg="1"/>
      <p:bldP spid="46" grpId="0"/>
      <p:bldP spid="47" grpId="0"/>
      <p:bldP spid="48" grpId="0"/>
      <p:bldP spid="49" grpId="0"/>
      <p:bldP spid="51" grpId="0" animBg="1"/>
      <p:bldP spid="52" grpId="0" animBg="1"/>
      <p:bldP spid="53" grpId="0" animBg="1"/>
      <p:bldP spid="54" grpId="0" animBg="1"/>
      <p:bldP spid="58" grpId="0"/>
      <p:bldP spid="59" grpId="0"/>
      <p:bldP spid="60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Итоги</a:t>
            </a:r>
          </a:p>
        </p:txBody>
      </p:sp>
      <p:sp>
        <p:nvSpPr>
          <p:cNvPr id="48131" name="Прямоугольник 3"/>
          <p:cNvSpPr>
            <a:spLocks noChangeArrowheads="1"/>
          </p:cNvSpPr>
          <p:nvPr/>
        </p:nvSpPr>
        <p:spPr bwMode="auto">
          <a:xfrm>
            <a:off x="673100" y="2546350"/>
            <a:ext cx="779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</a:rPr>
              <a:t>Наша игра подошла к концу.</a:t>
            </a:r>
          </a:p>
          <a:p>
            <a:pPr algn="ctr"/>
            <a:r>
              <a:rPr lang="ru-RU" sz="4400" b="1">
                <a:latin typeface="Calibri" pitchFamily="34" charset="0"/>
              </a:rPr>
              <a:t>Пора подвести итоги!</a:t>
            </a:r>
          </a:p>
        </p:txBody>
      </p:sp>
      <p:pic>
        <p:nvPicPr>
          <p:cNvPr id="48132" name="Picture 2" descr="http://img3.proshkolu.ru/content/media/pic/std/3000000/2694000/2693784-0b54d0a3f63843c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8075" y="3994150"/>
            <a:ext cx="21796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http://tuturova.ucoz.ru/Kartinki/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721100"/>
            <a:ext cx="28575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лог задачи 100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25550" y="2560638"/>
            <a:ext cx="6692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Calibri" pitchFamily="34" charset="0"/>
              </a:rPr>
              <a:t>Два сына, два отца съели 3 яйца. </a:t>
            </a:r>
          </a:p>
          <a:p>
            <a:pPr algn="ctr"/>
            <a:r>
              <a:rPr lang="ru-RU" sz="4800" b="1" i="1">
                <a:latin typeface="Calibri" pitchFamily="34" charset="0"/>
              </a:rPr>
              <a:t>По сколько яиц съел каждый?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Логическая задача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Ответ</a:t>
            </a:r>
          </a:p>
        </p:txBody>
      </p:sp>
      <p:pic>
        <p:nvPicPr>
          <p:cNvPr id="21509" name="Picture 2" descr="http://img0.liveinternet.ru/images/attach/c/8/100/451/100451954_100421856_pasxa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624388"/>
            <a:ext cx="25542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 лог задачи 100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Ответ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27100" y="2470150"/>
            <a:ext cx="7302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Calibri" pitchFamily="34" charset="0"/>
              </a:rPr>
              <a:t>Каждый съел по одному яйцу. Всего было 3 человека: дедушка, сын и внук.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  <p:pic>
        <p:nvPicPr>
          <p:cNvPr id="22533" name="Picture 2" descr="http://img-fotki.yandex.ru/get/9326/181450557.8f/0_afe62_f0bf8250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135438"/>
            <a:ext cx="28559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лог задачи 200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Логическая задача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65200" y="2255838"/>
            <a:ext cx="7264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Calibri" pitchFamily="34" charset="0"/>
              </a:rPr>
              <a:t>На лужайке сидели  7 воробьёв, к ним прилетели ещё 4. Кот подкрался и схватил  одного. Сколько воробьёв осталось на лужайке? 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Ответ</a:t>
            </a:r>
          </a:p>
        </p:txBody>
      </p:sp>
      <p:pic>
        <p:nvPicPr>
          <p:cNvPr id="23557" name="Picture 4" descr="http://img-fotki.yandex.ru/get/9116/181450557.92/0_aff04_b35a471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4622800"/>
            <a:ext cx="532606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 лог задачи 200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Ответ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82675" y="2863850"/>
            <a:ext cx="69786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Calibri" pitchFamily="34" charset="0"/>
              </a:rPr>
              <a:t>Воробьи испугались кота и все улетели!</a:t>
            </a:r>
          </a:p>
        </p:txBody>
      </p:sp>
      <p:pic>
        <p:nvPicPr>
          <p:cNvPr id="24581" name="Picture 2" descr="http://tritroichki.narod.ru/animation/bird/bird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4673600"/>
            <a:ext cx="13430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http://tritroichki.narod.ru/animation/bird/bird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8100" y="4429125"/>
            <a:ext cx="13430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http://tritroichki.narod.ru/animation/bird/bird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25" y="2143125"/>
            <a:ext cx="13430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 descr="http://tritroichki.narod.ru/animation/bird/bird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3389313"/>
            <a:ext cx="13430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4" descr="http://i64.photobucket.com/albums/h191/curion123/mygraphics200/cat/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38525"/>
            <a:ext cx="273526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лог задачи 300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Логическая задача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30300" y="2166938"/>
            <a:ext cx="68834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Calibri" pitchFamily="34" charset="0"/>
              </a:rPr>
              <a:t>В корзине 7 яблок. Как поделить их между семью девочками, чтобы одно яблоко осталось в корзине?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Ответ</a:t>
            </a:r>
          </a:p>
        </p:txBody>
      </p:sp>
      <p:pic>
        <p:nvPicPr>
          <p:cNvPr id="25605" name="Picture 2" descr="http://s10.rimg.info/6fc5772d070954ffe28c5c05b7531ed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850" y="4835525"/>
            <a:ext cx="18224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http://s10.rimg.info/6fc5772d070954ffe28c5c05b7531ed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850" y="4841875"/>
            <a:ext cx="18224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 лог задачи 300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Ответ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20750" y="2903538"/>
            <a:ext cx="73088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Calibri" pitchFamily="34" charset="0"/>
              </a:rPr>
              <a:t>Одной девочке надо дать яблоко в корзине.</a:t>
            </a:r>
          </a:p>
        </p:txBody>
      </p:sp>
      <p:pic>
        <p:nvPicPr>
          <p:cNvPr id="26629" name="Picture 2" descr="http://s.myniceprofile.com/myspacepic/1633/1633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0" y="4473575"/>
            <a:ext cx="27305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лог задачи 400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Логическая задача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22350" y="2552700"/>
            <a:ext cx="70993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latin typeface="Calibri" pitchFamily="34" charset="0"/>
              </a:rPr>
              <a:t>Сколько концов у пяти с половиной палок?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Ответ</a:t>
            </a:r>
          </a:p>
        </p:txBody>
      </p:sp>
      <p:pic>
        <p:nvPicPr>
          <p:cNvPr id="27653" name="Picture 2" descr="http://s2.uploads.ru/t/OwMe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2175" y="47196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http://www.playcast.ru/uploads/2015/10/13/154342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31913" y="4264025"/>
            <a:ext cx="216535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623</TotalTime>
  <Words>863</Words>
  <Application>Microsoft Office PowerPoint</Application>
  <PresentationFormat>Экран (4:3)</PresentationFormat>
  <Paragraphs>259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Небеса</vt:lpstr>
      <vt:lpstr>Увлекательная математика</vt:lpstr>
      <vt:lpstr>Презентация PowerPoint</vt:lpstr>
      <vt:lpstr>лог задачи 100</vt:lpstr>
      <vt:lpstr>ответ лог задачи 100</vt:lpstr>
      <vt:lpstr>лог задачи 200</vt:lpstr>
      <vt:lpstr>ответ лог задачи 200</vt:lpstr>
      <vt:lpstr>лог задачи 300</vt:lpstr>
      <vt:lpstr>ответ лог задачи 300</vt:lpstr>
      <vt:lpstr>лог задачи 400</vt:lpstr>
      <vt:lpstr>ответ лог задачи 400</vt:lpstr>
      <vt:lpstr>лог задачи 500</vt:lpstr>
      <vt:lpstr>ответ лог задачи 500</vt:lpstr>
      <vt:lpstr>ребусы 100</vt:lpstr>
      <vt:lpstr>ребусы 200</vt:lpstr>
      <vt:lpstr>ребусы 300</vt:lpstr>
      <vt:lpstr>ребусы 400</vt:lpstr>
      <vt:lpstr>ребусы 500</vt:lpstr>
      <vt:lpstr>ряд чисел 100</vt:lpstr>
      <vt:lpstr>ряд чисел 200</vt:lpstr>
      <vt:lpstr>ряд чисел 300</vt:lpstr>
      <vt:lpstr>ряд чисел 400</vt:lpstr>
      <vt:lpstr>ряд чисел 500</vt:lpstr>
      <vt:lpstr>эстафета 100</vt:lpstr>
      <vt:lpstr>эстафета 200</vt:lpstr>
      <vt:lpstr>эстафета 300</vt:lpstr>
      <vt:lpstr>эстафета 400</vt:lpstr>
      <vt:lpstr>конец</vt:lpstr>
    </vt:vector>
  </TitlesOfParts>
  <Company>---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Увлекательная математика</dc:title>
  <dc:creator>Каназирский Денис</dc:creator>
  <cp:lastModifiedBy>User</cp:lastModifiedBy>
  <cp:revision>51</cp:revision>
  <dcterms:created xsi:type="dcterms:W3CDTF">2016-02-06T17:15:00Z</dcterms:created>
  <dcterms:modified xsi:type="dcterms:W3CDTF">2020-10-15T06:29:01Z</dcterms:modified>
</cp:coreProperties>
</file>