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9247" autoAdjust="0"/>
  </p:normalViewPr>
  <p:slideViewPr>
    <p:cSldViewPr>
      <p:cViewPr>
        <p:scale>
          <a:sx n="63" d="100"/>
          <a:sy n="63" d="100"/>
        </p:scale>
        <p:origin x="-135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0EB4F-9398-4742-ABBA-8E358E3DFC7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85BA7-C535-4A7B-9F0A-D24393342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50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85BA7-C535-4A7B-9F0A-D2439334286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94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85BA7-C535-4A7B-9F0A-D24393342861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59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DAD11EF-59A2-4B3B-97DC-A0AAE4EC438E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E1E095-EF24-4412-BB13-A7B0101D5D5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7991896" cy="224631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000" dirty="0">
                <a:ln>
                  <a:noFill/>
                </a:ln>
                <a:solidFill>
                  <a:srgbClr val="2F5897"/>
                </a:solidFill>
                <a:effectLst/>
                <a:latin typeface="Verdana"/>
                <a:ea typeface="+mn-ea"/>
                <a:cs typeface="+mn-cs"/>
              </a:rPr>
              <a:t>Старший преподаватель кафедры коррекционной педагогики УИПКРПО </a:t>
            </a:r>
            <a:r>
              <a:rPr lang="ru-RU" sz="2000" dirty="0" err="1">
                <a:ln>
                  <a:noFill/>
                </a:ln>
                <a:solidFill>
                  <a:srgbClr val="2F5897"/>
                </a:solidFill>
                <a:effectLst/>
                <a:latin typeface="Verdana"/>
                <a:ea typeface="+mn-ea"/>
                <a:cs typeface="+mn-cs"/>
              </a:rPr>
              <a:t>Майсурадзе</a:t>
            </a:r>
            <a:r>
              <a:rPr lang="ru-RU" sz="2000">
                <a:ln>
                  <a:noFill/>
                </a:ln>
                <a:solidFill>
                  <a:srgbClr val="2F5897"/>
                </a:solidFill>
                <a:effectLst/>
                <a:latin typeface="Verdana"/>
                <a:ea typeface="+mn-ea"/>
                <a:cs typeface="+mn-cs"/>
              </a:rPr>
              <a:t> И.Ю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Использование коррекционно-образовательных технологий в рамках моделей успешной социализации детей с ОВЗ</a:t>
            </a:r>
            <a:endParaRPr lang="ru-RU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8062912" cy="17526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"Надо воспитывать не слепого, но ребенка прежде всего. Воспитывать же слепого и глухого - значит воспитывать глухоту и слепоту..."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Л.С. Выготский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06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Технологии уровневой дифференциации</a:t>
            </a: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/>
          <a:lstStyle/>
          <a:p>
            <a:r>
              <a:rPr lang="ru-RU" dirty="0"/>
              <a:t>каждому ученику </a:t>
            </a:r>
            <a:r>
              <a:rPr lang="ru-RU" dirty="0" smtClean="0"/>
              <a:t>отводится </a:t>
            </a:r>
            <a:r>
              <a:rPr lang="ru-RU" dirty="0"/>
              <a:t>необходимое ему время, соответствующее  личным способностям и </a:t>
            </a:r>
            <a:r>
              <a:rPr lang="ru-RU" dirty="0" smtClean="0"/>
              <a:t>возможностям; оказывается дозированная  педагогическая помощь. Это обеспечивает </a:t>
            </a:r>
            <a:r>
              <a:rPr lang="ru-RU" dirty="0"/>
              <a:t>гарантированное освоение </a:t>
            </a:r>
            <a:r>
              <a:rPr lang="ru-RU" dirty="0" smtClean="0"/>
              <a:t>каждым базисного </a:t>
            </a:r>
            <a:r>
              <a:rPr lang="ru-RU" dirty="0"/>
              <a:t>ядра учебной программы.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892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Технология использования в обучении игровых  методов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301608" cy="5904656"/>
          </a:xfrm>
        </p:spPr>
        <p:txBody>
          <a:bodyPr>
            <a:normAutofit fontScale="70000" lnSpcReduction="20000"/>
          </a:bodyPr>
          <a:lstStyle/>
          <a:p>
            <a:r>
              <a:rPr lang="ru-RU" sz="4100" dirty="0"/>
              <a:t>. В игре воссоздаются условия ситуаций, </a:t>
            </a:r>
            <a:r>
              <a:rPr lang="ru-RU" sz="4100" dirty="0" smtClean="0"/>
              <a:t>какой-то </a:t>
            </a:r>
            <a:r>
              <a:rPr lang="ru-RU" sz="4100" dirty="0"/>
              <a:t>вид деятельности, общественный опыт, а в результате </a:t>
            </a:r>
            <a:r>
              <a:rPr lang="ru-RU" sz="4100" dirty="0" smtClean="0"/>
              <a:t>складываются </a:t>
            </a:r>
            <a:r>
              <a:rPr lang="ru-RU" sz="4100" dirty="0"/>
              <a:t>и </a:t>
            </a:r>
            <a:r>
              <a:rPr lang="ru-RU" sz="4100" dirty="0" smtClean="0"/>
              <a:t>совершенствуются знания. Формируется самоуправление </a:t>
            </a:r>
            <a:r>
              <a:rPr lang="ru-RU" sz="4100" dirty="0"/>
              <a:t>своим поведением. </a:t>
            </a:r>
            <a:endParaRPr lang="ru-RU" sz="4100" dirty="0" smtClean="0"/>
          </a:p>
          <a:p>
            <a:r>
              <a:rPr lang="ru-RU" sz="4100" dirty="0" smtClean="0"/>
              <a:t>В </a:t>
            </a:r>
            <a:r>
              <a:rPr lang="ru-RU" sz="4100" dirty="0"/>
              <a:t>отличие от игр вообще </a:t>
            </a:r>
            <a:r>
              <a:rPr lang="ru-RU" sz="4100" b="1" u="sng" dirty="0"/>
              <a:t>педагогическая игра обладает существенным признаком - четко поставленной </a:t>
            </a:r>
            <a:r>
              <a:rPr lang="ru-RU" sz="4100" b="1" u="sng" dirty="0" smtClean="0"/>
              <a:t>не только игровой целью, но и целью обучения  </a:t>
            </a:r>
            <a:r>
              <a:rPr lang="ru-RU" sz="4100" b="1" u="sng" dirty="0"/>
              <a:t>и соответствующим ей педагогическим результатом. </a:t>
            </a:r>
            <a:endParaRPr lang="ru-RU" sz="4100" b="1" u="sng" dirty="0" smtClean="0"/>
          </a:p>
          <a:p>
            <a:r>
              <a:rPr lang="ru-RU" sz="4100" b="1" dirty="0" smtClean="0"/>
              <a:t>Функции </a:t>
            </a:r>
            <a:r>
              <a:rPr lang="ru-RU" sz="4100" b="1" dirty="0"/>
              <a:t>игры в учебном процессе состоят в обеспечении эмоционально-приподнятой обстановки воспроизведения знаний облегчающем усвоение материала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8028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Технология индивидуализации обучения.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400600"/>
          </a:xfrm>
        </p:spPr>
        <p:txBody>
          <a:bodyPr>
            <a:normAutofit/>
          </a:bodyPr>
          <a:lstStyle/>
          <a:p>
            <a:r>
              <a:rPr lang="ru-RU" sz="3200" dirty="0"/>
              <a:t>Суть индивидуального подхода в том, чтобы идти не от учебного предмета, а от ребенка к предмету, идти от тех возможностей, </a:t>
            </a:r>
            <a:r>
              <a:rPr lang="ru-RU" sz="3200" dirty="0" smtClean="0"/>
              <a:t>которыми </a:t>
            </a:r>
            <a:r>
              <a:rPr lang="ru-RU" sz="3200" dirty="0"/>
              <a:t>располагает </a:t>
            </a:r>
            <a:r>
              <a:rPr lang="ru-RU" sz="3200" dirty="0" smtClean="0"/>
              <a:t>ребенок.</a:t>
            </a:r>
            <a:endParaRPr lang="ru-RU" sz="3200" i="1" dirty="0" smtClean="0"/>
          </a:p>
          <a:p>
            <a:r>
              <a:rPr lang="ru-RU" sz="3200" dirty="0" smtClean="0"/>
              <a:t>При этом педагог и ребенок вступают в сотрудничество, которое </a:t>
            </a:r>
            <a:r>
              <a:rPr lang="ru-RU" sz="3200" dirty="0"/>
              <a:t>трактуется как идея совместной развивающей деятельности взрослых и </a:t>
            </a:r>
            <a:r>
              <a:rPr lang="ru-RU" sz="3200" dirty="0" smtClean="0"/>
              <a:t>детей.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17030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Компьютерные (новые информационные) технологии обучения.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407707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Предполагают изменение </a:t>
            </a:r>
            <a:r>
              <a:rPr lang="ru-RU" sz="3600" dirty="0"/>
              <a:t>и неограниченное обогащение содержания образования, использование интегрированных курсов, доступ в ИНТЕРНЕТ. 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30854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effectLst/>
              </a:rPr>
              <a:t>Здоровьесберегающие</a:t>
            </a:r>
            <a:r>
              <a:rPr lang="ru-RU" b="1" dirty="0" smtClean="0">
                <a:effectLst/>
              </a:rPr>
              <a:t> </a:t>
            </a:r>
            <a:r>
              <a:rPr lang="ru-RU" b="1" dirty="0">
                <a:effectLst/>
              </a:rPr>
              <a:t>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01608" cy="5004048"/>
          </a:xfrm>
        </p:spPr>
        <p:txBody>
          <a:bodyPr>
            <a:normAutofit/>
          </a:bodyPr>
          <a:lstStyle/>
          <a:p>
            <a:r>
              <a:rPr lang="ru-RU" sz="3200" dirty="0"/>
              <a:t>Использование данных технологий </a:t>
            </a:r>
            <a:r>
              <a:rPr lang="ru-RU" sz="3200" dirty="0" smtClean="0"/>
              <a:t>позволяет </a:t>
            </a:r>
            <a:r>
              <a:rPr lang="ru-RU" sz="3200" dirty="0"/>
              <a:t>равномерно во время урока распределять различные виды заданий, чередовать мыслительную деятельность с </a:t>
            </a:r>
            <a:r>
              <a:rPr lang="ru-RU" sz="3200" dirty="0" smtClean="0"/>
              <a:t>физическими упражнениями, </a:t>
            </a:r>
            <a:r>
              <a:rPr lang="ru-RU" sz="3200" dirty="0"/>
              <a:t>определять время подачи сложного учебного материала, выделять время на проведение самостоятельных работ, нормативно применять ТСО</a:t>
            </a:r>
          </a:p>
        </p:txBody>
      </p:sp>
    </p:spTree>
    <p:extLst>
      <p:ext uri="{BB962C8B-B14F-4D97-AF65-F5344CB8AC3E}">
        <p14:creationId xmlns:p14="http://schemas.microsoft.com/office/powerpoint/2010/main" val="206507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effectLst/>
              </a:rPr>
              <a:t>.</a:t>
            </a:r>
            <a:r>
              <a:rPr lang="ru-RU" sz="3100" b="1" dirty="0">
                <a:effectLst/>
              </a:rPr>
              <a:t>Технология коллективного </a:t>
            </a:r>
            <a:r>
              <a:rPr lang="ru-RU" sz="3100" b="1" dirty="0" err="1" smtClean="0">
                <a:effectLst/>
              </a:rPr>
              <a:t>взаимообучения</a:t>
            </a:r>
            <a:r>
              <a:rPr lang="ru-RU" sz="3100" b="1" dirty="0">
                <a:effectLst/>
              </a:rPr>
              <a:t> </a:t>
            </a:r>
            <a:r>
              <a:rPr lang="ru-RU" sz="3100" i="1" dirty="0" smtClean="0">
                <a:effectLst/>
              </a:rPr>
              <a:t> («</a:t>
            </a:r>
            <a:r>
              <a:rPr lang="ru-RU" sz="3100" i="1" dirty="0">
                <a:effectLst/>
              </a:rPr>
              <a:t>организованный диалог», «работа в парах сменного состава</a:t>
            </a:r>
            <a:r>
              <a:rPr lang="ru-RU" sz="3100" i="1" dirty="0" smtClean="0">
                <a:effectLst/>
              </a:rPr>
              <a:t>»).</a:t>
            </a: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352" y="2260140"/>
            <a:ext cx="8229600" cy="4572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используют </a:t>
            </a:r>
            <a:r>
              <a:rPr lang="ru-RU" sz="2400" dirty="0"/>
              <a:t> три вида пар: </a:t>
            </a:r>
            <a:endParaRPr lang="ru-RU" sz="2400" dirty="0" smtClean="0"/>
          </a:p>
          <a:p>
            <a:pPr marL="64008" indent="0" algn="ctr">
              <a:buNone/>
            </a:pPr>
            <a:r>
              <a:rPr lang="ru-RU" sz="2400" dirty="0" smtClean="0"/>
              <a:t>статическую</a:t>
            </a:r>
            <a:r>
              <a:rPr lang="ru-RU" sz="2400" dirty="0"/>
              <a:t>, динамическую и вариационную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569417"/>
            <a:ext cx="2182343" cy="3288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по желанию объединяются два ученика, меняющиеся ролями «учитель» и «ученик»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563587"/>
            <a:ext cx="2287488" cy="3294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Выбирают четверых учащихся и предлагают им задание, имеющее четыре части; после подготовки своей части задания и </a:t>
            </a:r>
            <a:r>
              <a:rPr lang="ru-RU" dirty="0" smtClean="0">
                <a:solidFill>
                  <a:srgbClr val="7030A0"/>
                </a:solidFill>
              </a:rPr>
              <a:t>самоконтроля, </a:t>
            </a:r>
            <a:r>
              <a:rPr lang="ru-RU" dirty="0">
                <a:solidFill>
                  <a:srgbClr val="7030A0"/>
                </a:solidFill>
              </a:rPr>
              <a:t>школьник обсуждает задание 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с каждым партнером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569417"/>
            <a:ext cx="3888432" cy="3288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7030A0"/>
                </a:solidFill>
              </a:rPr>
              <a:t>В ней </a:t>
            </a:r>
            <a:r>
              <a:rPr lang="ru-RU" sz="2000" dirty="0">
                <a:solidFill>
                  <a:srgbClr val="7030A0"/>
                </a:solidFill>
              </a:rPr>
              <a:t>каждый из четырех членом группы получает свое задание, выполняет его, анализирует вместе с учителем, проводит </a:t>
            </a:r>
            <a:r>
              <a:rPr lang="ru-RU" sz="2000" dirty="0" err="1">
                <a:solidFill>
                  <a:srgbClr val="7030A0"/>
                </a:solidFill>
              </a:rPr>
              <a:t>взаимообучение</a:t>
            </a:r>
            <a:r>
              <a:rPr lang="ru-RU" sz="2000" dirty="0">
                <a:solidFill>
                  <a:srgbClr val="7030A0"/>
                </a:solidFill>
              </a:rPr>
              <a:t> по схеме с остальными тремя товарищами, в результате каждый усваивает четыре порции учебного содержания.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187624" y="2989530"/>
            <a:ext cx="1091171" cy="99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876256" y="3137368"/>
            <a:ext cx="576064" cy="4262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861901" y="323200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4067944" y="3137368"/>
            <a:ext cx="288032" cy="347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268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23224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ffectLst/>
              </a:rPr>
              <a:t>Групповые </a:t>
            </a:r>
            <a:r>
              <a:rPr lang="ru-RU" b="1" dirty="0" smtClean="0">
                <a:effectLst/>
              </a:rPr>
              <a:t>технологии (технология сотрудничества).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385848"/>
          </a:xfrm>
        </p:spPr>
        <p:txBody>
          <a:bodyPr/>
          <a:lstStyle/>
          <a:p>
            <a:r>
              <a:rPr lang="ru-RU" i="1" dirty="0"/>
              <a:t> </a:t>
            </a:r>
            <a:r>
              <a:rPr lang="ru-RU" b="1" dirty="0" smtClean="0"/>
              <a:t>Предполагают </a:t>
            </a:r>
            <a:r>
              <a:rPr lang="ru-RU" b="1" dirty="0"/>
              <a:t>обучение в малых группах. Главная идея обучения в сотрудничестве — учиться вместе, а не просто помогать друг другу, осознавать свои успехи и успехи товарищей.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372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effectLst/>
              </a:rPr>
              <a:t>Технология перспективно - опережающего обучения с использованием опорных схем.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r>
              <a:rPr lang="ru-RU" sz="3200" dirty="0" smtClean="0">
                <a:effectLst/>
              </a:rPr>
              <a:t>(</a:t>
            </a:r>
            <a:r>
              <a:rPr lang="ru-RU" sz="3200" dirty="0" err="1" smtClean="0">
                <a:effectLst/>
              </a:rPr>
              <a:t>С.Н.Лысенкова</a:t>
            </a:r>
            <a:r>
              <a:rPr lang="ru-RU" sz="3200" dirty="0" smtClean="0">
                <a:effectLst/>
              </a:rPr>
              <a:t>)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9036496" cy="4797152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чтобы уменьшить объективную трудность некоторых вопросов программы, надо опережать их введение в учебный </a:t>
            </a:r>
            <a:r>
              <a:rPr lang="ru-RU" b="1" dirty="0" smtClean="0"/>
              <a:t>процесс;</a:t>
            </a:r>
          </a:p>
          <a:p>
            <a:r>
              <a:rPr lang="ru-RU" b="1" dirty="0"/>
              <a:t>комментируемое управление. </a:t>
            </a:r>
            <a:r>
              <a:rPr lang="ru-RU" b="1" dirty="0" smtClean="0"/>
              <a:t>Оно объединяет </a:t>
            </a:r>
            <a:r>
              <a:rPr lang="ru-RU" b="1" dirty="0"/>
              <a:t>три действия ученика: думаю, говорю, </a:t>
            </a:r>
            <a:r>
              <a:rPr lang="ru-RU" b="1" dirty="0" smtClean="0"/>
              <a:t>записываю</a:t>
            </a:r>
            <a:r>
              <a:rPr lang="ru-RU" b="1" dirty="0"/>
              <a:t>;</a:t>
            </a:r>
            <a:endParaRPr lang="ru-RU" b="1" dirty="0" smtClean="0"/>
          </a:p>
          <a:p>
            <a:r>
              <a:rPr lang="ru-RU" b="1" dirty="0"/>
              <a:t> опорные схемы, или просто опоры, — выводы, которые рождаются на глазах учеников в процессе </a:t>
            </a:r>
            <a:r>
              <a:rPr lang="ru-RU" b="1" dirty="0" smtClean="0"/>
              <a:t>объяснения, оформленные </a:t>
            </a:r>
            <a:r>
              <a:rPr lang="ru-RU" b="1" dirty="0"/>
              <a:t>в виде таблиц, карточек, чертежей, </a:t>
            </a:r>
            <a:r>
              <a:rPr lang="ru-RU" b="1" dirty="0" smtClean="0"/>
              <a:t>рисунков.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2577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Технологии проблемного обучения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572000"/>
          </a:xfrm>
        </p:spPr>
        <p:txBody>
          <a:bodyPr/>
          <a:lstStyle/>
          <a:p>
            <a:r>
              <a:rPr lang="ru-RU" dirty="0"/>
              <a:t>Такое обучение основано на получении учащимися новых знаний при решении теоретических и практических задач в создающихся для этого проблемных ситуациях. В каждой из них учащиеся вынуждены самостоятельно искать решение, а учитель лишь помогает ученику, разъясняет </a:t>
            </a:r>
            <a:r>
              <a:rPr lang="ru-RU" dirty="0" smtClean="0"/>
              <a:t>проблему.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421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629632" flipV="1">
            <a:off x="2852355" y="1639524"/>
            <a:ext cx="551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156" y="340459"/>
            <a:ext cx="7797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У</a:t>
            </a:r>
            <a:r>
              <a:rPr lang="ru-RU" sz="3600" b="1" dirty="0" smtClean="0"/>
              <a:t>ровни </a:t>
            </a:r>
            <a:r>
              <a:rPr lang="ru-RU" sz="3600" b="1" dirty="0" err="1"/>
              <a:t>проблемности</a:t>
            </a:r>
            <a:r>
              <a:rPr lang="ru-RU" sz="3600" b="1" dirty="0"/>
              <a:t> в </a:t>
            </a:r>
            <a:r>
              <a:rPr lang="ru-RU" sz="3600" b="1" dirty="0" smtClean="0"/>
              <a:t>обучении</a:t>
            </a:r>
            <a:r>
              <a:rPr lang="ru-RU" sz="2800" b="1" dirty="0"/>
              <a:t>.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18029" y="3153725"/>
            <a:ext cx="2304256" cy="3717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/>
              <a:t> </a:t>
            </a:r>
            <a:r>
              <a:rPr lang="ru-RU" sz="2000" b="1" dirty="0">
                <a:solidFill>
                  <a:srgbClr val="7030A0"/>
                </a:solidFill>
              </a:rPr>
              <a:t>Учитель сам ставит проблему (задачу) и сам решает ее при активном внимании и обсуждении учениками (традиционная система).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64858" y="2276872"/>
            <a:ext cx="1923166" cy="4581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7030A0"/>
                </a:solidFill>
              </a:rPr>
              <a:t>Учитель ставит проблему, ученики самостоятельно или под его руководством находят решение; он же направляет самостоятельные поиски путей решения (частично-поисковый метод).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38691" y="1700808"/>
            <a:ext cx="1969368" cy="5157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7030A0"/>
                </a:solidFill>
              </a:rPr>
              <a:t>Ученик ставит проблему, преподаватель помогает ее решить. У ученика воспитывается способность самостоятельно формулировать проблему (исследовательский метод).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36296" y="1268760"/>
            <a:ext cx="1706488" cy="5589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7030A0"/>
                </a:solidFill>
              </a:rPr>
              <a:t>Ученик сам ставит проблему и сам ее решает (исследовательский метод</a:t>
            </a:r>
            <a:r>
              <a:rPr lang="ru-RU" b="1" i="1" dirty="0">
                <a:solidFill>
                  <a:srgbClr val="7030A0"/>
                </a:solidFill>
              </a:rPr>
              <a:t>).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2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980728"/>
            <a:ext cx="8137525" cy="5259387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Коррекция и компенсация нетипичного развития эффективно могут осуществляться лишь в процессе развивающего обучения, при максимальном использовании </a:t>
            </a:r>
            <a:r>
              <a:rPr lang="ru-RU" sz="4000" dirty="0" err="1"/>
              <a:t>сензитивных</a:t>
            </a:r>
            <a:r>
              <a:rPr lang="ru-RU" sz="4000" dirty="0"/>
              <a:t> периодов и опоре на зоны актуального и ближайшего </a:t>
            </a:r>
            <a:r>
              <a:rPr lang="ru-RU" sz="4000" dirty="0" smtClean="0"/>
              <a:t>развития</a:t>
            </a:r>
            <a:r>
              <a:rPr lang="ru-RU" i="1" u="sng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825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Система развивающего обучения Л.В. </a:t>
            </a:r>
            <a:r>
              <a:rPr lang="ru-RU" b="1" dirty="0" err="1">
                <a:effectLst/>
              </a:rPr>
              <a:t>Занкова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220072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/>
              <a:t>обучение </a:t>
            </a:r>
            <a:r>
              <a:rPr lang="ru-RU" dirty="0" smtClean="0"/>
              <a:t> ведется </a:t>
            </a:r>
            <a:r>
              <a:rPr lang="ru-RU" dirty="0"/>
              <a:t>на высоком уровне трудности;</a:t>
            </a:r>
          </a:p>
          <a:p>
            <a:pPr lvl="0"/>
            <a:r>
              <a:rPr lang="ru-RU" dirty="0"/>
              <a:t>в обучении ведущую роль </a:t>
            </a:r>
            <a:r>
              <a:rPr lang="ru-RU" dirty="0" smtClean="0"/>
              <a:t>играют </a:t>
            </a:r>
            <a:r>
              <a:rPr lang="ru-RU" dirty="0"/>
              <a:t>теоретические знания;</a:t>
            </a:r>
          </a:p>
          <a:p>
            <a:pPr lvl="0"/>
            <a:r>
              <a:rPr lang="ru-RU" dirty="0"/>
              <a:t>продвижение в изучении материала обеспечивается быстрыми темпами;</a:t>
            </a:r>
          </a:p>
          <a:p>
            <a:pPr lvl="0"/>
            <a:r>
              <a:rPr lang="ru-RU" dirty="0"/>
              <a:t>школьники должны сами осознавать ход умственных действий;</a:t>
            </a:r>
          </a:p>
          <a:p>
            <a:pPr lvl="0"/>
            <a:r>
              <a:rPr lang="ru-RU" dirty="0" smtClean="0"/>
              <a:t> </a:t>
            </a:r>
            <a:r>
              <a:rPr lang="ru-RU" dirty="0"/>
              <a:t>в процесс обучения </a:t>
            </a:r>
            <a:r>
              <a:rPr lang="ru-RU" dirty="0" smtClean="0"/>
              <a:t>обязательно включается эмоциональная сфера;</a:t>
            </a:r>
            <a:endParaRPr lang="ru-RU" dirty="0"/>
          </a:p>
          <a:p>
            <a:pPr lvl="0"/>
            <a:r>
              <a:rPr lang="ru-RU" dirty="0" smtClean="0"/>
              <a:t>преподавателю необходимо обращать </a:t>
            </a:r>
            <a:r>
              <a:rPr lang="ru-RU" dirty="0"/>
              <a:t>внимание на развитие каждого учащегося.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139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Технология </a:t>
            </a:r>
            <a:r>
              <a:rPr lang="ru-RU" b="1" dirty="0" err="1">
                <a:effectLst/>
              </a:rPr>
              <a:t>Эльконина</a:t>
            </a:r>
            <a:r>
              <a:rPr lang="ru-RU" b="1" dirty="0">
                <a:effectLst/>
              </a:rPr>
              <a:t>—Давыдова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акцент делается на формировании теоретического мышления школьников. Они учатся и привыкают </a:t>
            </a:r>
            <a:r>
              <a:rPr lang="ru-RU" b="1" dirty="0" smtClean="0"/>
              <a:t>понимать: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происхождение </a:t>
            </a:r>
            <a:r>
              <a:rPr lang="ru-RU" b="1" dirty="0"/>
              <a:t>вещей и </a:t>
            </a:r>
            <a:r>
              <a:rPr lang="ru-RU" b="1" dirty="0" smtClean="0"/>
              <a:t>явлений материального </a:t>
            </a:r>
            <a:r>
              <a:rPr lang="ru-RU" b="1" dirty="0"/>
              <a:t>мира, </a:t>
            </a:r>
            <a:endParaRPr lang="ru-RU" b="1" dirty="0" smtClean="0"/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абстрактные </a:t>
            </a:r>
            <a:r>
              <a:rPr lang="ru-RU" b="1" dirty="0"/>
              <a:t>понятия, отражающие их взаимосвязь</a:t>
            </a:r>
            <a:r>
              <a:rPr lang="ru-RU" b="1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 </a:t>
            </a:r>
            <a:r>
              <a:rPr lang="ru-RU" b="1" dirty="0"/>
              <a:t>словесно формулировать свое видение различных процессов, в том числе и самого теоретического мышления.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387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29741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/>
              </a:rPr>
              <a:t>Основные характеристики предлагаемых технологий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780928"/>
            <a:ext cx="8229600" cy="4177936"/>
          </a:xfrm>
        </p:spPr>
        <p:txBody>
          <a:bodyPr/>
          <a:lstStyle/>
          <a:p>
            <a:pPr marL="64008" indent="0" algn="ctr">
              <a:buNone/>
            </a:pPr>
            <a:r>
              <a:rPr lang="ru-RU" b="1" dirty="0"/>
              <a:t>важные для развития, коррекции и социализации детей с </a:t>
            </a:r>
            <a:r>
              <a:rPr lang="ru-RU" b="1" dirty="0" smtClean="0"/>
              <a:t>ОВЗ</a:t>
            </a:r>
            <a:r>
              <a:rPr lang="ru-RU" b="1" dirty="0"/>
              <a:t>,</a:t>
            </a:r>
            <a:r>
              <a:rPr lang="ru-RU" b="1" dirty="0" smtClean="0"/>
              <a:t> оправдывающие </a:t>
            </a:r>
            <a:r>
              <a:rPr lang="ru-RU" b="1" dirty="0"/>
              <a:t>адекватное частичное применение этих технологий в работе с детьми с особыми </a:t>
            </a:r>
            <a:r>
              <a:rPr lang="ru-RU" b="1" dirty="0" smtClean="0"/>
              <a:t>образовательными </a:t>
            </a:r>
            <a:r>
              <a:rPr lang="ru-RU" b="1" dirty="0"/>
              <a:t>потребностями.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50283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476250"/>
            <a:ext cx="8229600" cy="61928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Включение рефлексии -обучаемый </a:t>
            </a:r>
            <a:r>
              <a:rPr lang="ru-RU" dirty="0"/>
              <a:t>анализирует свои действия, свое самочувствие, он начинает осознавать свои возможности, свое место в выполняемой или предполагаемой </a:t>
            </a:r>
            <a:r>
              <a:rPr lang="ru-RU" dirty="0" smtClean="0"/>
              <a:t>деятельности;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smtClean="0"/>
              <a:t>основе рефлексии -самооценка</a:t>
            </a:r>
            <a:r>
              <a:rPr lang="ru-RU" dirty="0"/>
              <a:t>, самоанализ, самоконтроль, т.е. постоянная рефлексия собственной деятельности, оценка достижений и </a:t>
            </a:r>
            <a:r>
              <a:rPr lang="ru-RU" dirty="0" smtClean="0"/>
              <a:t>недостатков,</a:t>
            </a:r>
          </a:p>
          <a:p>
            <a:r>
              <a:rPr lang="ru-RU" dirty="0" smtClean="0"/>
              <a:t> </a:t>
            </a:r>
            <a:r>
              <a:rPr lang="ru-RU" dirty="0"/>
              <a:t>включение учащихся в диалогическое взаимодействие. Сущность диалогового взаимодействия заключается в обмене мнениями, взглядами по единому, одному </a:t>
            </a:r>
            <a:r>
              <a:rPr lang="ru-RU" dirty="0" smtClean="0"/>
              <a:t>предмету;</a:t>
            </a:r>
          </a:p>
          <a:p>
            <a:r>
              <a:rPr lang="ru-RU" dirty="0" smtClean="0"/>
              <a:t> постепенное формирование </a:t>
            </a:r>
            <a:r>
              <a:rPr lang="ru-RU" dirty="0"/>
              <a:t>коммуникативной </a:t>
            </a:r>
            <a:r>
              <a:rPr lang="ru-RU" dirty="0" smtClean="0"/>
              <a:t>компетенции (ритуальные </a:t>
            </a:r>
            <a:r>
              <a:rPr lang="ru-RU" dirty="0"/>
              <a:t>формы </a:t>
            </a:r>
            <a:r>
              <a:rPr lang="ru-RU" dirty="0" smtClean="0"/>
              <a:t>общения; умение передавать информацию другому; умение адекватно реагировать </a:t>
            </a:r>
            <a:r>
              <a:rPr lang="ru-RU" dirty="0"/>
              <a:t>на высказывание собеседника и его </a:t>
            </a:r>
            <a:r>
              <a:rPr lang="ru-RU" dirty="0" smtClean="0"/>
              <a:t>переживания; </a:t>
            </a:r>
            <a:r>
              <a:rPr lang="ru-RU" dirty="0"/>
              <a:t>навыки планирования общения и подготовки к </a:t>
            </a:r>
            <a:r>
              <a:rPr lang="ru-RU" dirty="0" smtClean="0"/>
              <a:t>нему</a:t>
            </a:r>
            <a:r>
              <a:rPr lang="ru-RU" dirty="0"/>
              <a:t>;</a:t>
            </a:r>
            <a:r>
              <a:rPr lang="ru-RU" dirty="0" smtClean="0"/>
              <a:t> умение </a:t>
            </a:r>
            <a:r>
              <a:rPr lang="ru-RU" dirty="0"/>
              <a:t>вести себя продуктивно в конфликтных </a:t>
            </a:r>
            <a:r>
              <a:rPr lang="ru-RU" dirty="0" smtClean="0"/>
              <a:t>ситуациях).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458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88913"/>
            <a:ext cx="8229600" cy="6669087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деятельностный</a:t>
            </a:r>
            <a:r>
              <a:rPr lang="ru-RU" b="1" dirty="0"/>
              <a:t> характер обучения, воспитания</a:t>
            </a:r>
            <a:r>
              <a:rPr lang="ru-RU" dirty="0"/>
              <a:t>. </a:t>
            </a:r>
            <a:r>
              <a:rPr lang="ru-RU" b="1" dirty="0"/>
              <a:t>Указанный подход означает, что главным способом осуществления подлинной интеграции является успешность активной деятельности </a:t>
            </a:r>
            <a:r>
              <a:rPr lang="ru-RU" b="1" dirty="0" smtClean="0"/>
              <a:t>учеников;</a:t>
            </a:r>
          </a:p>
          <a:p>
            <a:r>
              <a:rPr lang="ru-RU" b="1" dirty="0" smtClean="0"/>
              <a:t>развитие </a:t>
            </a:r>
            <a:r>
              <a:rPr lang="ru-RU" b="1" dirty="0"/>
              <a:t>механизмов социальной адаптации у детей с разным уровнем </a:t>
            </a:r>
            <a:r>
              <a:rPr lang="ru-RU" b="1" dirty="0" smtClean="0"/>
              <a:t>развития; </a:t>
            </a:r>
            <a:r>
              <a:rPr lang="ru-RU" b="1" dirty="0"/>
              <a:t>вместе с тем желательно, чтобы эти уровни не отличались друг от друга более чем на один шаг (уровень</a:t>
            </a:r>
            <a:r>
              <a:rPr lang="ru-RU" b="1" dirty="0" smtClean="0"/>
              <a:t>);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обеспечение эмоциональной сопричастности к учебному процессу, вызывание у школьников переживаний, чувствований в связи с учебной деятельностью</a:t>
            </a:r>
          </a:p>
        </p:txBody>
      </p:sp>
    </p:spTree>
    <p:extLst>
      <p:ext uri="{BB962C8B-B14F-4D97-AF65-F5344CB8AC3E}">
        <p14:creationId xmlns:p14="http://schemas.microsoft.com/office/powerpoint/2010/main" val="2211009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effectLst/>
              </a:rPr>
              <a:t>ПРИ ИСПОЛЬЗОВАНИИ </a:t>
            </a:r>
            <a:r>
              <a:rPr lang="ru-RU" sz="3100" b="1" dirty="0" smtClean="0">
                <a:effectLst/>
              </a:rPr>
              <a:t>КОРРЕКЦИОННО-ОБРАЗОВАТЕЛЬНЫХ </a:t>
            </a:r>
            <a:r>
              <a:rPr lang="ru-RU" sz="3100" b="1" dirty="0">
                <a:effectLst/>
              </a:rPr>
              <a:t>ТЕХНОЛОГИЙ</a:t>
            </a:r>
            <a:r>
              <a:rPr lang="ru-RU" sz="3100" b="1" i="1" dirty="0">
                <a:effectLst/>
              </a:rPr>
              <a:t>:</a:t>
            </a: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66124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отбирается актуальное содержание образования </a:t>
            </a:r>
            <a:r>
              <a:rPr lang="ru-RU" b="1" dirty="0" smtClean="0"/>
              <a:t>, </a:t>
            </a:r>
            <a:r>
              <a:rPr lang="ru-RU" b="1" dirty="0"/>
              <a:t>которое освобождается от второстепенного </a:t>
            </a:r>
            <a:r>
              <a:rPr lang="ru-RU" b="1" dirty="0" smtClean="0"/>
              <a:t>материала,</a:t>
            </a:r>
          </a:p>
          <a:p>
            <a:r>
              <a:rPr lang="ru-RU" b="1" dirty="0"/>
              <a:t>обеспечивается реализация коммуникативного компонента образования в условиях </a:t>
            </a:r>
            <a:r>
              <a:rPr lang="ru-RU" b="1" dirty="0" smtClean="0"/>
              <a:t>интеграции,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применяются вариативные образовательные программы и определяется образовательный маршрут </a:t>
            </a:r>
            <a:r>
              <a:rPr lang="ru-RU" b="1" dirty="0" smtClean="0"/>
              <a:t>учащихся, </a:t>
            </a:r>
          </a:p>
          <a:p>
            <a:r>
              <a:rPr lang="ru-RU" b="1" dirty="0" smtClean="0"/>
              <a:t>используются проектные и исследовательские  </a:t>
            </a:r>
            <a:r>
              <a:rPr lang="ru-RU" b="1" dirty="0"/>
              <a:t>методы </a:t>
            </a:r>
            <a:r>
              <a:rPr lang="ru-RU" b="1" dirty="0" smtClean="0"/>
              <a:t>обучения,</a:t>
            </a:r>
          </a:p>
          <a:p>
            <a:r>
              <a:rPr lang="ru-RU" b="1" dirty="0" smtClean="0"/>
              <a:t> </a:t>
            </a:r>
            <a:r>
              <a:rPr lang="ru-RU" b="1" dirty="0"/>
              <a:t>у</a:t>
            </a:r>
            <a:r>
              <a:rPr lang="ru-RU" b="1" dirty="0" smtClean="0"/>
              <a:t>чебный </a:t>
            </a:r>
            <a:r>
              <a:rPr lang="ru-RU" b="1" dirty="0"/>
              <a:t>процесс выстраивается таким образом, чтобы дистанция между обычными учащимися и с особенностями психофизического развития </a:t>
            </a:r>
            <a:r>
              <a:rPr lang="ru-RU" b="1" dirty="0" smtClean="0"/>
              <a:t>сокращалась,</a:t>
            </a:r>
          </a:p>
          <a:p>
            <a:r>
              <a:rPr lang="ru-RU" b="1" dirty="0" smtClean="0"/>
              <a:t> </a:t>
            </a:r>
            <a:r>
              <a:rPr lang="ru-RU" b="1" dirty="0"/>
              <a:t>запускается рефлексия, включение учащихся в рефлексивную </a:t>
            </a:r>
            <a:r>
              <a:rPr lang="ru-RU" b="1" dirty="0" smtClean="0"/>
              <a:t>деятельность</a:t>
            </a:r>
            <a:r>
              <a:rPr lang="ru-RU" b="1" dirty="0"/>
              <a:t>,</a:t>
            </a:r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b="1" dirty="0"/>
              <a:t>в</a:t>
            </a:r>
            <a:r>
              <a:rPr lang="ru-RU" b="1" dirty="0" smtClean="0"/>
              <a:t>се </a:t>
            </a:r>
            <a:r>
              <a:rPr lang="ru-RU" b="1" dirty="0"/>
              <a:t>время осуществляется поддерживающее </a:t>
            </a:r>
            <a:r>
              <a:rPr lang="ru-RU" b="1" dirty="0" smtClean="0"/>
              <a:t>обучение (разъяснения, напоминания, вспомогательные вопросы…).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022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0"/>
            <a:ext cx="8062912" cy="249289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</a:rPr>
              <a:t>Особенностью технологий интегрированного обучения является комбинированное воздействие на учащихся с </a:t>
            </a:r>
            <a:r>
              <a:rPr lang="ru-RU" sz="2800" b="1" dirty="0" smtClean="0">
                <a:effectLst/>
              </a:rPr>
              <a:t>особенностями психофизического </a:t>
            </a:r>
            <a:r>
              <a:rPr lang="ru-RU" sz="2800" b="1" dirty="0">
                <a:effectLst/>
              </a:rPr>
              <a:t>развития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136904" cy="424847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Эти технологии созданы </a:t>
            </a:r>
            <a:r>
              <a:rPr lang="ru-RU" b="1" dirty="0">
                <a:solidFill>
                  <a:schemeClr val="tx1"/>
                </a:solidFill>
              </a:rPr>
              <a:t>на основе синергетического подхода, предполагающего постоянное взаимодействие с другими образовательными </a:t>
            </a:r>
            <a:r>
              <a:rPr lang="ru-RU" b="1" dirty="0" smtClean="0">
                <a:solidFill>
                  <a:schemeClr val="tx1"/>
                </a:solidFill>
              </a:rPr>
              <a:t>системами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и опираются </a:t>
            </a:r>
            <a:r>
              <a:rPr lang="ru-RU" b="1" dirty="0">
                <a:solidFill>
                  <a:schemeClr val="tx1"/>
                </a:solidFill>
              </a:rPr>
              <a:t>на здоровые, сильные стороны </a:t>
            </a:r>
            <a:r>
              <a:rPr lang="ru-RU" b="1" dirty="0" smtClean="0">
                <a:solidFill>
                  <a:schemeClr val="tx1"/>
                </a:solidFill>
              </a:rPr>
              <a:t>ребенка, в работе фиксируется </a:t>
            </a:r>
            <a:r>
              <a:rPr lang="ru-RU" b="1" dirty="0">
                <a:solidFill>
                  <a:schemeClr val="tx1"/>
                </a:solidFill>
              </a:rPr>
              <a:t>внимание не на промахах и недостатках, а на достижениях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387673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С</a:t>
            </a:r>
            <a:r>
              <a:rPr lang="ru-RU" dirty="0" smtClean="0">
                <a:effectLst/>
              </a:rPr>
              <a:t>ущественные признаки и аспекты коррекционной 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коррекционная </a:t>
            </a:r>
            <a:r>
              <a:rPr lang="ru-RU" b="1" dirty="0"/>
              <a:t>технология - это определенная совокупность приемов, методов и воздействий, применяемых для искоренения и исправления дефектов; </a:t>
            </a:r>
            <a:endParaRPr lang="ru-RU" dirty="0"/>
          </a:p>
          <a:p>
            <a:r>
              <a:rPr lang="ru-RU" b="1" dirty="0" smtClean="0"/>
              <a:t> </a:t>
            </a:r>
            <a:r>
              <a:rPr lang="ru-RU" b="1" dirty="0"/>
              <a:t>коррекционная технология - это определенная,  специально подготовленная и последовательно реализуемая деятельность, направленная на решение социальной проблемы.</a:t>
            </a:r>
            <a:endParaRPr lang="ru-RU" dirty="0"/>
          </a:p>
          <a:p>
            <a:r>
              <a:rPr lang="ru-RU" b="1" i="1" dirty="0"/>
              <a:t> </a:t>
            </a:r>
            <a:r>
              <a:rPr lang="ru-RU" b="1" dirty="0" smtClean="0"/>
              <a:t>коррекционная </a:t>
            </a:r>
            <a:r>
              <a:rPr lang="ru-RU" b="1" dirty="0"/>
              <a:t>технология - это специально разработанная программа исследования проблем.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65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363272" cy="19373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effectLst/>
                <a:latin typeface="Times New Roman"/>
                <a:ea typeface="Calibri"/>
              </a:rPr>
              <a:t>О</a:t>
            </a:r>
            <a:r>
              <a:rPr lang="ru-RU" sz="4400" dirty="0" smtClean="0">
                <a:effectLst/>
                <a:latin typeface="Times New Roman"/>
                <a:ea typeface="Calibri"/>
              </a:rPr>
              <a:t>сновные </a:t>
            </a:r>
            <a:r>
              <a:rPr lang="ru-RU" sz="4400" dirty="0">
                <a:effectLst/>
                <a:latin typeface="Times New Roman"/>
                <a:ea typeface="Calibri"/>
              </a:rPr>
              <a:t>характеристики современного специального образования.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558011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трансформация </a:t>
            </a:r>
            <a:r>
              <a:rPr lang="ru-RU" sz="4000" b="1" dirty="0"/>
              <a:t>любой социальной ситуации в </a:t>
            </a:r>
            <a:r>
              <a:rPr lang="ru-RU" sz="4000" b="1" dirty="0" smtClean="0"/>
              <a:t>образовательную, </a:t>
            </a:r>
          </a:p>
          <a:p>
            <a:r>
              <a:rPr lang="ru-RU" sz="4000" b="1" dirty="0" smtClean="0"/>
              <a:t> </a:t>
            </a:r>
            <a:r>
              <a:rPr lang="ru-RU" sz="4000" b="1" dirty="0"/>
              <a:t>создание </a:t>
            </a:r>
            <a:r>
              <a:rPr lang="ru-RU" sz="4000" b="1" dirty="0" smtClean="0"/>
              <a:t>условий </a:t>
            </a:r>
            <a:r>
              <a:rPr lang="ru-RU" sz="4000" b="1" dirty="0"/>
              <a:t>для саморазвития личности </a:t>
            </a:r>
            <a:r>
              <a:rPr lang="ru-RU" sz="4000" b="1" dirty="0" smtClean="0"/>
              <a:t> на </a:t>
            </a:r>
            <a:r>
              <a:rPr lang="ru-RU" sz="4000" b="1" dirty="0"/>
              <a:t>основе включения учащихся в социальное взаимодействие.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1573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77672" cy="2667792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effectLst/>
                <a:latin typeface="Times New Roman"/>
                <a:ea typeface="Calibri"/>
                <a:cs typeface="Times New Roman"/>
              </a:rPr>
              <a:t>Образовательная педагогическая технология-это комплекс</a:t>
            </a:r>
            <a:r>
              <a:rPr lang="ru-RU" sz="4400" b="1" dirty="0">
                <a:effectLst/>
                <a:latin typeface="Times New Roman"/>
                <a:ea typeface="Calibri"/>
                <a:cs typeface="Times New Roman"/>
              </a:rPr>
              <a:t>, состоящий из:</a:t>
            </a:r>
            <a:r>
              <a:rPr lang="ru-RU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517632" cy="5004048"/>
          </a:xfrm>
        </p:spPr>
        <p:txBody>
          <a:bodyPr>
            <a:normAutofit fontScale="70000" lnSpcReduction="20000"/>
          </a:bodyPr>
          <a:lstStyle/>
          <a:p>
            <a:r>
              <a:rPr lang="ru-RU" sz="5200" b="1" dirty="0" smtClean="0"/>
              <a:t> </a:t>
            </a:r>
            <a:r>
              <a:rPr lang="ru-RU" sz="5200" b="1" dirty="0"/>
              <a:t>некоторого представления планируемых результатов обучения, </a:t>
            </a:r>
            <a:endParaRPr lang="ru-RU" sz="5200" b="1" dirty="0" smtClean="0"/>
          </a:p>
          <a:p>
            <a:r>
              <a:rPr lang="ru-RU" sz="5200" b="1" dirty="0" smtClean="0"/>
              <a:t>средств </a:t>
            </a:r>
            <a:r>
              <a:rPr lang="ru-RU" sz="5200" b="1" dirty="0"/>
              <a:t>диагностики текущего состояния обучаемых, </a:t>
            </a:r>
            <a:endParaRPr lang="ru-RU" sz="5200" b="1" dirty="0" smtClean="0"/>
          </a:p>
          <a:p>
            <a:r>
              <a:rPr lang="ru-RU" sz="5200" b="1" dirty="0" smtClean="0"/>
              <a:t>набора </a:t>
            </a:r>
            <a:r>
              <a:rPr lang="ru-RU" sz="5200" b="1" dirty="0"/>
              <a:t>моделей обучения, </a:t>
            </a:r>
            <a:endParaRPr lang="ru-RU" sz="5200" b="1" dirty="0" smtClean="0"/>
          </a:p>
          <a:p>
            <a:r>
              <a:rPr lang="ru-RU" sz="5200" b="1" dirty="0" smtClean="0"/>
              <a:t> </a:t>
            </a:r>
            <a:r>
              <a:rPr lang="ru-RU" sz="5200" b="1" dirty="0"/>
              <a:t>критериев выбора оптимальной модели для данных конкретных условий</a:t>
            </a:r>
            <a:endParaRPr lang="ru-RU" sz="5200" dirty="0"/>
          </a:p>
          <a:p>
            <a:pPr marL="64008" indent="0"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011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 </a:t>
            </a:r>
            <a:r>
              <a:rPr lang="ru-RU" b="1" dirty="0">
                <a:effectLst/>
              </a:rPr>
              <a:t>Педагогические технологии на основе личностной ориентации педагогического процесса </a:t>
            </a:r>
            <a:r>
              <a:rPr lang="ru-RU" dirty="0">
                <a:effectLst/>
              </a:rPr>
              <a:t>. 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3967444"/>
          </a:xfrm>
        </p:spPr>
        <p:txBody>
          <a:bodyPr/>
          <a:lstStyle/>
          <a:p>
            <a:pPr lvl="0"/>
            <a:r>
              <a:rPr lang="ru-RU" sz="3600" dirty="0"/>
              <a:t>Педагогика сотрудничества. </a:t>
            </a:r>
          </a:p>
          <a:p>
            <a:pPr lvl="0"/>
            <a:r>
              <a:rPr lang="ru-RU" sz="3600" dirty="0"/>
              <a:t>Гуманно-личностная технология </a:t>
            </a:r>
            <a:r>
              <a:rPr lang="ru-RU" sz="3600" dirty="0" err="1"/>
              <a:t>Ш.А.Амонашвили</a:t>
            </a:r>
            <a:r>
              <a:rPr lang="ru-RU" sz="3600" dirty="0"/>
              <a:t> .</a:t>
            </a:r>
          </a:p>
          <a:p>
            <a:pPr lvl="0"/>
            <a:r>
              <a:rPr lang="ru-RU" sz="3600" dirty="0"/>
              <a:t>Система </a:t>
            </a:r>
            <a:r>
              <a:rPr lang="ru-RU" sz="3600" dirty="0" err="1"/>
              <a:t>Е.Н.Ильина</a:t>
            </a:r>
            <a:r>
              <a:rPr lang="ru-RU" sz="3600" dirty="0"/>
              <a:t>: преподавание литературы как предмета, формирующего человека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582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615056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</a:rPr>
              <a:t>Педагогические технологии на основе активизации и интенсификации деятельности учащихся. 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80920" cy="489654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/>
              <a:t>Игровые технологии 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dirty="0"/>
              <a:t>Проблемное обучение 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dirty="0"/>
              <a:t>Технология интенсификации обучения на основе схемных и знаковых моделей учебного материала (</a:t>
            </a:r>
            <a:r>
              <a:rPr lang="ru-RU" dirty="0" err="1"/>
              <a:t>В.Ф.Шаталов</a:t>
            </a:r>
            <a:r>
              <a:rPr lang="ru-RU" dirty="0" smtClean="0"/>
              <a:t>)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 </a:t>
            </a:r>
            <a:r>
              <a:rPr lang="ru-RU" dirty="0"/>
              <a:t>Технология </a:t>
            </a:r>
            <a:r>
              <a:rPr lang="ru-RU" dirty="0" err="1"/>
              <a:t>С.Н.Лысенковой</a:t>
            </a:r>
            <a:r>
              <a:rPr lang="ru-RU" dirty="0"/>
              <a:t>: перспективно-опережающее обучение с использованием опорных схем при комментируемом </a:t>
            </a:r>
            <a:r>
              <a:rPr lang="ru-RU" dirty="0" smtClean="0"/>
              <a:t>управлении</a:t>
            </a:r>
          </a:p>
          <a:p>
            <a:pPr lvl="0"/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Технологии уровневой </a:t>
            </a:r>
            <a:r>
              <a:rPr lang="ru-RU" dirty="0" smtClean="0"/>
              <a:t>дифференциации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dirty="0" err="1"/>
              <a:t>Культуровоспитывающая</a:t>
            </a:r>
            <a:r>
              <a:rPr lang="ru-RU" dirty="0"/>
              <a:t> технология дифференцированного обучения по интересам детей (</a:t>
            </a:r>
            <a:r>
              <a:rPr lang="ru-RU" dirty="0" err="1"/>
              <a:t>И.Н.Закатова</a:t>
            </a:r>
            <a:r>
              <a:rPr lang="ru-RU" dirty="0"/>
              <a:t>). </a:t>
            </a:r>
            <a:endParaRPr lang="ru-RU" dirty="0" smtClean="0"/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 Технология индивидуализации обучения (Инге Унт, </a:t>
            </a:r>
            <a:r>
              <a:rPr lang="ru-RU" dirty="0" err="1" smtClean="0"/>
              <a:t>А.С.Границкая</a:t>
            </a:r>
            <a:r>
              <a:rPr lang="ru-RU" dirty="0" smtClean="0"/>
              <a:t>…)</a:t>
            </a:r>
          </a:p>
          <a:p>
            <a:pPr lvl="0"/>
            <a:r>
              <a:rPr lang="ru-RU" dirty="0"/>
              <a:t>  </a:t>
            </a:r>
            <a:br>
              <a:rPr lang="ru-RU" dirty="0"/>
            </a:br>
            <a:r>
              <a:rPr lang="ru-RU" dirty="0"/>
              <a:t> Технология программированного обучения </a:t>
            </a:r>
            <a:endParaRPr lang="ru-RU" dirty="0" smtClean="0"/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 Коллективный способ обучения КСО (</a:t>
            </a:r>
            <a:r>
              <a:rPr lang="ru-RU" dirty="0" err="1"/>
              <a:t>А.Г.Ривин</a:t>
            </a:r>
            <a:r>
              <a:rPr lang="ru-RU" dirty="0"/>
              <a:t>, </a:t>
            </a:r>
            <a:r>
              <a:rPr lang="ru-RU" dirty="0" err="1"/>
              <a:t>В.К.Дьяченко</a:t>
            </a:r>
            <a:r>
              <a:rPr lang="ru-RU" dirty="0"/>
              <a:t>) </a:t>
            </a:r>
          </a:p>
          <a:p>
            <a:pPr lvl="0"/>
            <a:r>
              <a:rPr lang="ru-RU" dirty="0"/>
              <a:t>Групповые технологии. </a:t>
            </a:r>
            <a:endParaRPr lang="ru-RU" dirty="0" smtClean="0"/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 Компьютерные (новые информационные) технологии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15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Технологии развивающего обучения.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Система развивающего обучения </a:t>
            </a:r>
            <a:r>
              <a:rPr lang="ru-RU" dirty="0" err="1"/>
              <a:t>Л.В.Занкова</a:t>
            </a:r>
            <a:r>
              <a:rPr lang="ru-RU" dirty="0"/>
              <a:t>. 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Технология развивающего обучения </a:t>
            </a:r>
            <a:r>
              <a:rPr lang="ru-RU" dirty="0" err="1"/>
              <a:t>Д.Б.Эльконина-В.В.Давыдова</a:t>
            </a:r>
            <a:r>
              <a:rPr lang="ru-RU" dirty="0"/>
              <a:t>. 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Системы развивающего обучения с направленностью на развитие творческих качеств личности (</a:t>
            </a:r>
            <a:r>
              <a:rPr lang="ru-RU" dirty="0" err="1"/>
              <a:t>И.П.Волков</a:t>
            </a:r>
            <a:r>
              <a:rPr lang="ru-RU" dirty="0"/>
              <a:t>, </a:t>
            </a:r>
            <a:r>
              <a:rPr lang="ru-RU" dirty="0" err="1"/>
              <a:t>Г.С.Альтшуллер</a:t>
            </a:r>
            <a:r>
              <a:rPr lang="ru-RU" dirty="0"/>
              <a:t>, </a:t>
            </a:r>
            <a:r>
              <a:rPr lang="ru-RU" dirty="0" err="1"/>
              <a:t>И.П.Иванов</a:t>
            </a:r>
            <a:r>
              <a:rPr lang="ru-RU" dirty="0"/>
              <a:t>). 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Личностно-ориентированное развивающее обучение (</a:t>
            </a:r>
            <a:r>
              <a:rPr lang="ru-RU" dirty="0" err="1"/>
              <a:t>И.С.Якиманская</a:t>
            </a:r>
            <a:r>
              <a:rPr lang="ru-RU" dirty="0"/>
              <a:t>)</a:t>
            </a:r>
          </a:p>
          <a:p>
            <a:pPr lvl="0"/>
            <a:r>
              <a:rPr lang="ru-RU" dirty="0"/>
              <a:t> Технология </a:t>
            </a:r>
            <a:r>
              <a:rPr lang="ru-RU" dirty="0" err="1"/>
              <a:t>саморазвивающего</a:t>
            </a:r>
            <a:r>
              <a:rPr lang="ru-RU" dirty="0"/>
              <a:t> обучения (</a:t>
            </a:r>
            <a:r>
              <a:rPr lang="ru-RU" dirty="0" err="1"/>
              <a:t>Г.К.Селевко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7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229600" cy="3600400"/>
          </a:xfrm>
        </p:spPr>
        <p:txBody>
          <a:bodyPr/>
          <a:lstStyle/>
          <a:p>
            <a:pPr algn="ctr"/>
            <a:r>
              <a:rPr lang="ru-RU" dirty="0" smtClean="0"/>
              <a:t>Краткий обзор современных педагогических технологий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389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304</TotalTime>
  <Words>1064</Words>
  <Application>Microsoft Office PowerPoint</Application>
  <PresentationFormat>Экран (4:3)</PresentationFormat>
  <Paragraphs>108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Яркая</vt:lpstr>
      <vt:lpstr>    Старший преподаватель кафедры коррекционной педагогики УИПКРПО Майсурадзе И.Ю  Использование коррекционно-образовательных технологий в рамках моделей успешной социализации детей с ОВЗ</vt:lpstr>
      <vt:lpstr>Презентация PowerPoint</vt:lpstr>
      <vt:lpstr>Существенные признаки и аспекты коррекционной технологии</vt:lpstr>
      <vt:lpstr>Основные характеристики современного специального образования. </vt:lpstr>
      <vt:lpstr>Образовательная педагогическая технология-это комплекс, состоящий из: </vt:lpstr>
      <vt:lpstr> Педагогические технологии на основе личностной ориентации педагогического процесса .  </vt:lpstr>
      <vt:lpstr>Педагогические технологии на основе активизации и интенсификации деятельности учащихся.  </vt:lpstr>
      <vt:lpstr>Технологии развивающего обучения. </vt:lpstr>
      <vt:lpstr>Краткий обзор современных педагогических технологий</vt:lpstr>
      <vt:lpstr>Технологии уровневой дифференциации  </vt:lpstr>
      <vt:lpstr>Технология использования в обучении игровых  методов</vt:lpstr>
      <vt:lpstr>Технология индивидуализации обучения. </vt:lpstr>
      <vt:lpstr>Компьютерные (новые информационные) технологии обучения. </vt:lpstr>
      <vt:lpstr>Здоровьесберегающие технологии</vt:lpstr>
      <vt:lpstr>.Технология коллективного взаимообучения  («организованный диалог», «работа в парах сменного состава»).  </vt:lpstr>
      <vt:lpstr>Групповые технологии (технология сотрудничества).</vt:lpstr>
      <vt:lpstr>Технология перспективно - опережающего обучения с использованием опорных схем. (С.Н.Лысенкова) </vt:lpstr>
      <vt:lpstr>Технологии проблемного обучения </vt:lpstr>
      <vt:lpstr>Презентация PowerPoint</vt:lpstr>
      <vt:lpstr>Система развивающего обучения Л.В. Занкова </vt:lpstr>
      <vt:lpstr>Технология Эльконина—Давыдова </vt:lpstr>
      <vt:lpstr>Основные характеристики предлагаемых технологий</vt:lpstr>
      <vt:lpstr>Презентация PowerPoint</vt:lpstr>
      <vt:lpstr>Презентация PowerPoint</vt:lpstr>
      <vt:lpstr>ПРИ ИСПОЛЬЗОВАНИИ КОРРЕКЦИОННО-ОБРАЗОВАТЕЛЬНЫХ ТЕХНОЛОГИЙ:   </vt:lpstr>
      <vt:lpstr>Особенностью технологий интегрированного обучения является комбинированное воздействие на учащихся с особенностями психофизического развития.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77</cp:revision>
  <dcterms:created xsi:type="dcterms:W3CDTF">2012-11-27T14:20:54Z</dcterms:created>
  <dcterms:modified xsi:type="dcterms:W3CDTF">2013-02-03T19:37:43Z</dcterms:modified>
</cp:coreProperties>
</file>