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0" r:id="rId3"/>
    <p:sldId id="274" r:id="rId4"/>
    <p:sldId id="275" r:id="rId5"/>
    <p:sldId id="281" r:id="rId6"/>
    <p:sldId id="282" r:id="rId7"/>
    <p:sldId id="283" r:id="rId8"/>
    <p:sldId id="284" r:id="rId9"/>
    <p:sldId id="261" r:id="rId10"/>
    <p:sldId id="262" r:id="rId11"/>
    <p:sldId id="263" r:id="rId12"/>
    <p:sldId id="273" r:id="rId13"/>
    <p:sldId id="264" r:id="rId14"/>
    <p:sldId id="285" r:id="rId15"/>
    <p:sldId id="268" r:id="rId16"/>
    <p:sldId id="286" r:id="rId17"/>
    <p:sldId id="291" r:id="rId18"/>
    <p:sldId id="292" r:id="rId19"/>
    <p:sldId id="293" r:id="rId20"/>
    <p:sldId id="287" r:id="rId21"/>
    <p:sldId id="288" r:id="rId22"/>
    <p:sldId id="29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122ED-8F10-4E2A-9FF9-A5F3897C2D31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02E41-B49C-49BE-AFB3-3B46D747D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488CCD-8637-4247-B627-B9DAC1983C79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2">
                <a:lumMod val="20000"/>
                <a:lumOff val="80000"/>
                <a:alpha val="92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857232"/>
            <a:ext cx="721523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Comic Sans MS" pitchFamily="66" charset="0"/>
              </a:rPr>
              <a:t>Ручные стежки и строчки</a:t>
            </a:r>
            <a:endParaRPr lang="ru-RU" sz="7200" b="1" dirty="0">
              <a:latin typeface="Comic Sans MS" pitchFamily="66" charset="0"/>
            </a:endParaRPr>
          </a:p>
        </p:txBody>
      </p:sp>
      <p:pic>
        <p:nvPicPr>
          <p:cNvPr id="4" name="Picture 2" descr="E:\ШКОЛААА\технология\уроки\5 класс\вышивание\картинки\tamburnyiy-shov-sh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57562"/>
            <a:ext cx="3571900" cy="2763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E:\ШКОЛААА\технология\уроки\5 класс\вышивание\картинки\3010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3785731" cy="2631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000504"/>
            <a:ext cx="2928958" cy="1959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714744" y="5786454"/>
            <a:ext cx="51435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* «назад иголка»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785794"/>
            <a:ext cx="8215370" cy="16312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Этот шов с лицевой стороны похож на шов «вперед иголку», а с изнаночной стороны, за счет различной техники выполнения, отличается от него. Прокладывается шов справа налево одинаковыми стежками и с равными расстояниями между ними.</a:t>
            </a:r>
          </a:p>
          <a:p>
            <a:pPr algn="ctr"/>
            <a:r>
              <a:rPr lang="ru-RU" sz="2000" dirty="0" smtClean="0">
                <a:latin typeface="Comic Sans MS" pitchFamily="66" charset="0"/>
              </a:rPr>
              <a:t>Шов может заменять машинную строчку. 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9218" name="Picture 2" descr="E:\ШКОЛААА\технология\уроки\5 класс\вышивание\картинки\Рис_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571744"/>
            <a:ext cx="6856020" cy="141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54292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* «стебельчатый»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929066"/>
            <a:ext cx="8858280" cy="16312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Стебельчатый шов </a:t>
            </a:r>
            <a:r>
              <a:rPr lang="ru-RU" sz="2000" dirty="0" smtClean="0">
                <a:latin typeface="Comic Sans MS" pitchFamily="66" charset="0"/>
              </a:rPr>
              <a:t>напоминает шов «назад иголку».</a:t>
            </a:r>
          </a:p>
          <a:p>
            <a:r>
              <a:rPr lang="ru-RU" sz="2000" b="1" dirty="0" smtClean="0">
                <a:latin typeface="Comic Sans MS" pitchFamily="66" charset="0"/>
              </a:rPr>
              <a:t>Стебельчатым швом </a:t>
            </a:r>
            <a:r>
              <a:rPr lang="ru-RU" sz="2000" dirty="0" smtClean="0">
                <a:latin typeface="Comic Sans MS" pitchFamily="66" charset="0"/>
              </a:rPr>
              <a:t>в растительных орнаментах вышивают стебельки цветов, листьев, бутонов. Этим швом можно вышить полностью узор или обшить контур детали, уже выполненный другими швами.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6146" name="Picture 2" descr="E:\ШКОЛААА\технология\уроки\5 класс\вышивание\картинки\tecn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357718" cy="1964042"/>
          </a:xfrm>
          <a:prstGeom prst="rect">
            <a:avLst/>
          </a:prstGeom>
          <a:noFill/>
        </p:spPr>
      </p:pic>
      <p:pic>
        <p:nvPicPr>
          <p:cNvPr id="6147" name="Picture 3" descr="E:\ШКОЛААА\технология\уроки\5 класс\вышивание\картинки\tecn5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20" y="1428736"/>
            <a:ext cx="428628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428628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* «петельный»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85860"/>
            <a:ext cx="8358246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Этот шов используют для обработки петель, откуда он и получил свое название. Также его традиционно применяют при обработке края изделия. Петельный шов можно также использовать в качестве контура узора.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1266" name="Picture 2" descr="E:\ШКОЛААА\технология\уроки\5 класс\вышивание\картинки\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928934"/>
            <a:ext cx="5353061" cy="303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24" y="5286388"/>
            <a:ext cx="43577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* «тамбурный»</a:t>
            </a:r>
            <a:endParaRPr lang="ru-RU" sz="4000" b="1" dirty="0">
              <a:latin typeface="Comic Sans MS" pitchFamily="66" charset="0"/>
            </a:endParaRPr>
          </a:p>
        </p:txBody>
      </p:sp>
      <p:pic>
        <p:nvPicPr>
          <p:cNvPr id="10242" name="Picture 2" descr="E:\ШКОЛААА\технология\уроки\5 класс\вышивание\картинки\tamburnyiy-shov-sh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063116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0" y="1357298"/>
            <a:ext cx="4113204" cy="31432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Это непрерывный ряд петель, выходящих одна из другой. Применяется для вышивания контура и для сплошного заполнения узора.</a:t>
            </a:r>
            <a:endParaRPr kumimoji="0" lang="ru-RU" sz="2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9144000" cy="32861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Выполняется в два  приема.   Вначале  по прямой линии «вперед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иголку». После 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этого иглу с ниткой ( обычно другого  цвета) подводят под каждый стежок сверху  вниз, не прокалывая ткань .Таким швом можно украсить одежду, полотенце,  скатерть,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салфетку. 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00438"/>
            <a:ext cx="4214842" cy="2594149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214546" y="428604"/>
            <a:ext cx="43577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* «шнурок»</a:t>
            </a:r>
            <a:endParaRPr lang="ru-RU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4942" y="4929198"/>
            <a:ext cx="3097213" cy="168118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71736" y="285728"/>
            <a:ext cx="464347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* Шов «козлик»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71546"/>
            <a:ext cx="9144000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Шов «козлик» </a:t>
            </a:r>
            <a:r>
              <a:rPr lang="ru-RU" sz="2000" dirty="0" smtClean="0">
                <a:latin typeface="Comic Sans MS" pitchFamily="66" charset="0"/>
              </a:rPr>
              <a:t>составляется из дважды (как минимум) перекрещивающихся стежков, располагающихся между двумя линиями. Он может быть частым, выполненным, как говорят, «укол в укол» (рис.1, 2), и редким (рис. 3, 4). Причем частоту и высоту ряда можно изменять до получения шва, подобного стебельчатому. Применяется для подшивания края изделия и как отделочный.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8194" name="Picture 2" descr="E:\ШКОЛААА\технология\уроки\5 класс\вышивание\картинки\lena200505-kozl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214686"/>
            <a:ext cx="3064690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E:\ШКОЛААА\технология\уроки\5 класс\вышивание\картинки\lena200505-kozl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714884"/>
            <a:ext cx="2857520" cy="157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E:\ШКОЛААА\технология\уроки\5 класс\вышивание\картинки\lena200505-kozl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214686"/>
            <a:ext cx="3190875" cy="125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5" descr="E:\ШКОЛААА\технология\уроки\5 класс\вышивание\картинки\lena200505-kozl-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572008"/>
            <a:ext cx="5039910" cy="88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3786214" cy="9286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Arial" pitchFamily="34" charset="0"/>
              </a:rPr>
              <a:t>Инструменты</a:t>
            </a:r>
            <a:endParaRPr lang="ru-RU" sz="40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1214422"/>
            <a:ext cx="2714612" cy="189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 rot="20516286">
            <a:off x="296214" y="1494103"/>
            <a:ext cx="253289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n>
                  <a:solidFill>
                    <a:schemeClr val="tx2">
                      <a:lumMod val="75000"/>
                    </a:schemeClr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Ручные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>
                <a:ln>
                  <a:solidFill>
                    <a:schemeClr val="tx2">
                      <a:lumMod val="75000"/>
                    </a:schemeClr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иглы</a:t>
            </a:r>
          </a:p>
        </p:txBody>
      </p:sp>
      <p:sp>
        <p:nvSpPr>
          <p:cNvPr id="7" name="Прямоугольник 6"/>
          <p:cNvSpPr/>
          <p:nvPr/>
        </p:nvSpPr>
        <p:spPr>
          <a:xfrm rot="21431744">
            <a:off x="3858902" y="1328052"/>
            <a:ext cx="16123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>
                  <a:solidFill>
                    <a:schemeClr val="tx2">
                      <a:lumMod val="75000"/>
                    </a:schemeClr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Напёрсток</a:t>
            </a:r>
            <a:r>
              <a:rPr lang="ru-RU" dirty="0"/>
              <a:t> </a:t>
            </a:r>
          </a:p>
        </p:txBody>
      </p:sp>
      <p:pic>
        <p:nvPicPr>
          <p:cNvPr id="4" name="Picture 3" descr="C:\Documents and Settings\Violetta\Рабочий стол\Инструменты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785926"/>
            <a:ext cx="1714500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94712" y="3858248"/>
            <a:ext cx="13307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>
                  <a:solidFill>
                    <a:schemeClr val="tx2">
                      <a:lumMod val="75000"/>
                    </a:schemeClr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Ножницы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357694"/>
            <a:ext cx="2000264" cy="1781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450573" y="1222808"/>
            <a:ext cx="14287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>
                  <a:solidFill>
                    <a:schemeClr val="tx2">
                      <a:lumMod val="75000"/>
                    </a:schemeClr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Булавки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1714488"/>
            <a:ext cx="1857375" cy="1452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500562" y="3857628"/>
            <a:ext cx="24083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>
                  <a:solidFill>
                    <a:schemeClr val="tx2">
                      <a:lumMod val="75000"/>
                    </a:schemeClr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Портновский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</a:t>
            </a:r>
            <a:r>
              <a:rPr lang="ru-RU" b="1" dirty="0">
                <a:ln>
                  <a:solidFill>
                    <a:schemeClr val="tx2">
                      <a:lumMod val="75000"/>
                    </a:schemeClr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мел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4357694"/>
            <a:ext cx="228282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357298"/>
            <a:ext cx="7572428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* Большое влияние на самочувствие учащихся и качество их работы оказывает правильная посадка. </a:t>
            </a:r>
          </a:p>
          <a:p>
            <a:pPr algn="ctr"/>
            <a:r>
              <a:rPr lang="ru-RU" sz="2000" dirty="0" smtClean="0"/>
              <a:t>* Неправильное положение корпуса вызывает преждевременную усталость, снижение работоспособности, а также способствует появлению сутулости, искривлению позвоночника, развитию близорукости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28662" y="357166"/>
            <a:ext cx="72152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Организация рабочего места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4" name="Picture 4" descr="ludia-22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428894"/>
            <a:ext cx="1928826" cy="289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642918"/>
            <a:ext cx="8358246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Правильная посадка во время работы заключается в следующем:</a:t>
            </a:r>
            <a:endParaRPr lang="ru-RU" sz="2400" dirty="0" smtClean="0">
              <a:latin typeface="Comic Sans MS" pitchFamily="66" charset="0"/>
            </a:endParaRPr>
          </a:p>
          <a:p>
            <a:pPr lvl="0"/>
            <a:r>
              <a:rPr lang="ru-RU" sz="2000" dirty="0" smtClean="0">
                <a:latin typeface="Comic Sans MS" pitchFamily="66" charset="0"/>
              </a:rPr>
              <a:t>* Ноги должны твёрдо опираться всей подошвой о пол, т.к. при другом положении ног нарушается кровообращение.</a:t>
            </a:r>
          </a:p>
          <a:p>
            <a:pPr lvl="0"/>
            <a:r>
              <a:rPr lang="ru-RU" sz="2000" dirty="0" smtClean="0">
                <a:latin typeface="Comic Sans MS" pitchFamily="66" charset="0"/>
              </a:rPr>
              <a:t>* Корпус надо держать прямо или слегка наклонить вперёд.</a:t>
            </a:r>
          </a:p>
          <a:p>
            <a:pPr lvl="0"/>
            <a:r>
              <a:rPr lang="ru-RU" sz="2000" dirty="0" smtClean="0">
                <a:latin typeface="Comic Sans MS" pitchFamily="66" charset="0"/>
              </a:rPr>
              <a:t>* Голову слегка наклонить вперёд.</a:t>
            </a:r>
          </a:p>
          <a:p>
            <a:pPr lvl="0"/>
            <a:r>
              <a:rPr lang="ru-RU" sz="2000" dirty="0" smtClean="0">
                <a:latin typeface="Comic Sans MS" pitchFamily="66" charset="0"/>
              </a:rPr>
              <a:t>* Нельзя опираться грудью о стол.</a:t>
            </a:r>
          </a:p>
          <a:p>
            <a:pPr lvl="0"/>
            <a:r>
              <a:rPr lang="ru-RU" sz="2000" dirty="0" smtClean="0">
                <a:latin typeface="Comic Sans MS" pitchFamily="66" charset="0"/>
              </a:rPr>
              <a:t>* Руки должны быть согнуты в локтях, и отставать от корпуса не более чем на 10 см.</a:t>
            </a:r>
          </a:p>
          <a:p>
            <a:pPr lvl="0"/>
            <a:r>
              <a:rPr lang="ru-RU" sz="2000" dirty="0" smtClean="0">
                <a:latin typeface="Comic Sans MS" pitchFamily="66" charset="0"/>
              </a:rPr>
              <a:t>* При работе не следует ставить локти на стол.</a:t>
            </a:r>
          </a:p>
          <a:p>
            <a:pPr lvl="0"/>
            <a:r>
              <a:rPr lang="ru-RU" sz="2000" dirty="0" smtClean="0">
                <a:latin typeface="Comic Sans MS" pitchFamily="66" charset="0"/>
              </a:rPr>
              <a:t>* Расстояние от глаз до изделия или детали должно быть в среднем 30 см.</a:t>
            </a:r>
          </a:p>
          <a:p>
            <a:pPr lvl="0"/>
            <a:r>
              <a:rPr lang="ru-RU" sz="2000" dirty="0" smtClean="0">
                <a:latin typeface="Comic Sans MS" pitchFamily="66" charset="0"/>
              </a:rPr>
              <a:t>* В процессе работы следует периодически менять положение корпуса.</a:t>
            </a:r>
          </a:p>
        </p:txBody>
      </p:sp>
      <p:pic>
        <p:nvPicPr>
          <p:cNvPr id="4" name="Рисунок 2" descr="8a5ebd503a18095d828b2ed995dd190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714884"/>
            <a:ext cx="2382696" cy="185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857364"/>
            <a:ext cx="8215370" cy="40934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- Хранить иглу нужно в специально отведенном месте – в игольнице.</a:t>
            </a:r>
          </a:p>
          <a:p>
            <a:r>
              <a:rPr lang="ru-RU" sz="2000" b="1" dirty="0" smtClean="0">
                <a:latin typeface="Comic Sans MS" pitchFamily="66" charset="0"/>
              </a:rPr>
              <a:t>- Не брать иглу в рот и не играть с иглой.</a:t>
            </a:r>
          </a:p>
          <a:p>
            <a:r>
              <a:rPr lang="ru-RU" sz="2000" b="1" dirty="0" smtClean="0">
                <a:latin typeface="Comic Sans MS" pitchFamily="66" charset="0"/>
              </a:rPr>
              <a:t>- Не крепить иглу на одежду.</a:t>
            </a:r>
          </a:p>
          <a:p>
            <a:r>
              <a:rPr lang="ru-RU" sz="2000" b="1" dirty="0" smtClean="0">
                <a:latin typeface="Comic Sans MS" pitchFamily="66" charset="0"/>
              </a:rPr>
              <a:t>- Не отвлекаться вовремя работы с иглой.</a:t>
            </a:r>
          </a:p>
          <a:p>
            <a:r>
              <a:rPr lang="ru-RU" sz="2000" b="1" dirty="0" smtClean="0">
                <a:latin typeface="Comic Sans MS" pitchFamily="66" charset="0"/>
              </a:rPr>
              <a:t>- Соблюдать порядок на своём рабочем месте.</a:t>
            </a:r>
          </a:p>
          <a:p>
            <a:r>
              <a:rPr lang="ru-RU" sz="2000" b="1" dirty="0" smtClean="0">
                <a:latin typeface="Comic Sans MS" pitchFamily="66" charset="0"/>
              </a:rPr>
              <a:t>- Перед работой проверить исправность инструментов.</a:t>
            </a:r>
          </a:p>
          <a:p>
            <a:r>
              <a:rPr lang="ru-RU" sz="2000" b="1" dirty="0" smtClean="0">
                <a:latin typeface="Comic Sans MS" pitchFamily="66" charset="0"/>
              </a:rPr>
              <a:t>- Работать с ножницами нужно только на своём рабочем месте.</a:t>
            </a:r>
          </a:p>
          <a:p>
            <a:r>
              <a:rPr lang="ru-RU" sz="2000" b="1" dirty="0" smtClean="0">
                <a:latin typeface="Comic Sans MS" pitchFamily="66" charset="0"/>
              </a:rPr>
              <a:t>- Ножницы класть нужно кольцами к себе, а передавать кольцами вперёд.</a:t>
            </a:r>
          </a:p>
          <a:p>
            <a:r>
              <a:rPr lang="ru-RU" sz="2000" b="1" dirty="0" smtClean="0">
                <a:latin typeface="Comic Sans MS" pitchFamily="66" charset="0"/>
              </a:rPr>
              <a:t>- Не играть с ножницами, не подносить ножницы к лицу.</a:t>
            </a:r>
          </a:p>
          <a:p>
            <a:r>
              <a:rPr lang="ru-RU" sz="2000" b="1" dirty="0" smtClean="0">
                <a:latin typeface="Comic Sans MS" pitchFamily="66" charset="0"/>
              </a:rPr>
              <a:t>-  Использовать ножницы строго по назначению.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357166"/>
            <a:ext cx="835821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Техника безопасности во время работы с ножницами и иглой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640762" cy="11509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Цель:</a:t>
            </a:r>
            <a:r>
              <a:rPr lang="ru-RU" sz="2800" dirty="0" smtClean="0">
                <a:latin typeface="Comic Sans MS" pitchFamily="66" charset="0"/>
                <a:cs typeface="Arial" charset="0"/>
              </a:rPr>
              <a:t/>
            </a:r>
            <a:br>
              <a:rPr lang="ru-RU" sz="2800" dirty="0" smtClean="0">
                <a:latin typeface="Comic Sans MS" pitchFamily="66" charset="0"/>
                <a:cs typeface="Arial" charset="0"/>
              </a:rPr>
            </a:br>
            <a:r>
              <a:rPr lang="ru-RU" sz="2800" dirty="0" smtClean="0">
                <a:latin typeface="Comic Sans MS" pitchFamily="66" charset="0"/>
                <a:cs typeface="Arial" charset="0"/>
              </a:rPr>
              <a:t>   Изучение приемов выполнения ручных швов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23850" y="1928803"/>
            <a:ext cx="8320116" cy="44319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Задачи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  <a:p>
            <a:r>
              <a:rPr lang="ru-RU" sz="2400" dirty="0">
                <a:latin typeface="Comic Sans MS" pitchFamily="66" charset="0"/>
              </a:rPr>
              <a:t>-Познакомить </a:t>
            </a:r>
            <a:r>
              <a:rPr lang="ru-RU" sz="2400" dirty="0" smtClean="0">
                <a:latin typeface="Comic Sans MS" pitchFamily="66" charset="0"/>
              </a:rPr>
              <a:t>учащихся </a:t>
            </a:r>
            <a:r>
              <a:rPr lang="ru-RU" sz="2400" dirty="0">
                <a:latin typeface="Comic Sans MS" pitchFamily="66" charset="0"/>
              </a:rPr>
              <a:t>с видами ручных швов.</a:t>
            </a:r>
          </a:p>
          <a:p>
            <a:endParaRPr lang="ru-RU" sz="2400" dirty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- Формировать </a:t>
            </a:r>
            <a:r>
              <a:rPr lang="ru-RU" sz="2400" dirty="0">
                <a:latin typeface="Comic Sans MS" pitchFamily="66" charset="0"/>
              </a:rPr>
              <a:t>первоначальные навыки выполнения ручных  стежков и строчек.</a:t>
            </a:r>
          </a:p>
          <a:p>
            <a:endParaRPr lang="ru-RU" sz="2400" dirty="0">
              <a:latin typeface="Comic Sans MS" pitchFamily="66" charset="0"/>
            </a:endParaRPr>
          </a:p>
          <a:p>
            <a:r>
              <a:rPr lang="ru-RU" sz="2400" dirty="0">
                <a:latin typeface="Comic Sans MS" pitchFamily="66" charset="0"/>
              </a:rPr>
              <a:t>-Показать </a:t>
            </a:r>
            <a:r>
              <a:rPr lang="ru-RU" sz="2400" dirty="0" smtClean="0">
                <a:latin typeface="Comic Sans MS" pitchFamily="66" charset="0"/>
              </a:rPr>
              <a:t>сферу </a:t>
            </a:r>
            <a:r>
              <a:rPr lang="ru-RU" sz="2400" dirty="0">
                <a:latin typeface="Comic Sans MS" pitchFamily="66" charset="0"/>
              </a:rPr>
              <a:t>применения ручных швов.</a:t>
            </a:r>
          </a:p>
          <a:p>
            <a:endParaRPr lang="ru-RU" sz="2400" dirty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- Развивать </a:t>
            </a:r>
            <a:r>
              <a:rPr lang="ru-RU" sz="2400" dirty="0">
                <a:latin typeface="Comic Sans MS" pitchFamily="66" charset="0"/>
              </a:rPr>
              <a:t>воображение и фантазию.</a:t>
            </a:r>
          </a:p>
          <a:p>
            <a:endParaRPr lang="ru-RU" sz="2400" dirty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- Воспитывать </a:t>
            </a:r>
            <a:r>
              <a:rPr lang="ru-RU" sz="2400" dirty="0">
                <a:latin typeface="Comic Sans MS" pitchFamily="66" charset="0"/>
              </a:rPr>
              <a:t>эстетический вкус.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6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6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66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928670"/>
            <a:ext cx="7786742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Практическая работы</a:t>
            </a:r>
          </a:p>
          <a:p>
            <a:r>
              <a:rPr lang="ru-RU" sz="2000" dirty="0" smtClean="0">
                <a:latin typeface="Comic Sans MS" pitchFamily="66" charset="0"/>
              </a:rPr>
              <a:t>Выполнение простейших ручных швов: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omic Sans MS" pitchFamily="66" charset="0"/>
              </a:rPr>
              <a:t>Вперед иголка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omic Sans MS" pitchFamily="66" charset="0"/>
              </a:rPr>
              <a:t>Назад иголка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omic Sans MS" pitchFamily="66" charset="0"/>
              </a:rPr>
              <a:t>Стебельчатый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omic Sans MS" pitchFamily="66" charset="0"/>
              </a:rPr>
              <a:t>Шнурок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omic Sans MS" pitchFamily="66" charset="0"/>
              </a:rPr>
              <a:t>Петельный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omic Sans MS" pitchFamily="66" charset="0"/>
              </a:rPr>
              <a:t>Тамбурный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omic Sans MS" pitchFamily="66" charset="0"/>
              </a:rPr>
              <a:t>«Козлик»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6248" y="2071678"/>
            <a:ext cx="378621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Материалы и инструменты:</a:t>
            </a:r>
          </a:p>
          <a:p>
            <a:r>
              <a:rPr lang="ru-RU" dirty="0" smtClean="0">
                <a:latin typeface="Comic Sans MS" pitchFamily="66" charset="0"/>
              </a:rPr>
              <a:t>- Образец ткани 15*15 см</a:t>
            </a:r>
          </a:p>
          <a:p>
            <a:r>
              <a:rPr lang="ru-RU" dirty="0" smtClean="0">
                <a:latin typeface="Comic Sans MS" pitchFamily="66" charset="0"/>
              </a:rPr>
              <a:t>- Нитки</a:t>
            </a:r>
          </a:p>
          <a:p>
            <a:r>
              <a:rPr lang="ru-RU" dirty="0" smtClean="0">
                <a:latin typeface="Comic Sans MS" pitchFamily="66" charset="0"/>
              </a:rPr>
              <a:t>- Игла</a:t>
            </a:r>
          </a:p>
          <a:p>
            <a:r>
              <a:rPr lang="ru-RU" dirty="0" smtClean="0">
                <a:latin typeface="Comic Sans MS" pitchFamily="66" charset="0"/>
              </a:rPr>
              <a:t>- ножницы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Picture 2" descr="j023382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37623">
            <a:off x="5897278" y="3832983"/>
            <a:ext cx="24098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429652" cy="3600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Вопросы: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Comic Sans MS" pitchFamily="66" charset="0"/>
              </a:rPr>
              <a:t>Понятия: стежок, строчка, шов, длина стежка?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Comic Sans MS" pitchFamily="66" charset="0"/>
              </a:rPr>
              <a:t>По способу выполнения швы бывают?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Comic Sans MS" pitchFamily="66" charset="0"/>
              </a:rPr>
              <a:t>По назначению швы бывают?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Comic Sans MS" pitchFamily="66" charset="0"/>
              </a:rPr>
              <a:t>Терминология ручных работ?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Comic Sans MS" pitchFamily="66" charset="0"/>
              </a:rPr>
              <a:t>Техника безопасности при работе с ножницами и иглой?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Comic Sans MS" pitchFamily="66" charset="0"/>
              </a:rPr>
              <a:t>Виды ручных стежков?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Comic Sans MS" pitchFamily="66" charset="0"/>
              </a:rPr>
              <a:t>Какие ручные швы вы теперь знаете?</a:t>
            </a:r>
          </a:p>
        </p:txBody>
      </p:sp>
      <p:pic>
        <p:nvPicPr>
          <p:cNvPr id="3" name="Рисунок 2" descr="8-761_dRFQyJLnA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256"/>
            <a:ext cx="4318000" cy="2071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828800"/>
            <a:ext cx="8105804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latin typeface="Comic Sans MS" pitchFamily="66" charset="0"/>
              </a:rPr>
              <a:t>- Что </a:t>
            </a:r>
            <a:r>
              <a:rPr lang="ru-RU" sz="3600" b="1" dirty="0">
                <a:latin typeface="Comic Sans MS" pitchFamily="66" charset="0"/>
              </a:rPr>
              <a:t>нового вы узнали на уроке?</a:t>
            </a:r>
          </a:p>
          <a:p>
            <a:pPr>
              <a:defRPr/>
            </a:pPr>
            <a:r>
              <a:rPr lang="ru-RU" sz="3600" b="1" dirty="0" smtClean="0">
                <a:latin typeface="Comic Sans MS" pitchFamily="66" charset="0"/>
              </a:rPr>
              <a:t>- Чему </a:t>
            </a:r>
            <a:r>
              <a:rPr lang="ru-RU" sz="3600" b="1" dirty="0">
                <a:latin typeface="Comic Sans MS" pitchFamily="66" charset="0"/>
              </a:rPr>
              <a:t>научились?</a:t>
            </a:r>
          </a:p>
          <a:p>
            <a:pPr>
              <a:defRPr/>
            </a:pPr>
            <a:r>
              <a:rPr lang="ru-RU" sz="3600" b="1" dirty="0" smtClean="0">
                <a:latin typeface="Comic Sans MS" pitchFamily="66" charset="0"/>
              </a:rPr>
              <a:t>- Что </a:t>
            </a:r>
            <a:r>
              <a:rPr lang="ru-RU" sz="3600" b="1" dirty="0">
                <a:latin typeface="Comic Sans MS" pitchFamily="66" charset="0"/>
              </a:rPr>
              <a:t>было сложным для понимания, выполнения?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762000"/>
            <a:ext cx="7696200" cy="646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Подведение итогов</a:t>
            </a:r>
          </a:p>
        </p:txBody>
      </p:sp>
      <p:pic>
        <p:nvPicPr>
          <p:cNvPr id="19460" name="Picture 4" descr="ludia-22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733800"/>
            <a:ext cx="1738313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500042"/>
            <a:ext cx="52864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Основные понятия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714488"/>
            <a:ext cx="221457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Стежок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1714488"/>
            <a:ext cx="221457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Строчка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6" y="1714488"/>
            <a:ext cx="178595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Шов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2500306"/>
            <a:ext cx="2643206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333333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аконченный процесс переплетения ниток на ткани.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2643182"/>
            <a:ext cx="275267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Ряд повторяющихся </a:t>
            </a:r>
          </a:p>
          <a:p>
            <a:r>
              <a:rPr lang="ru-RU" sz="2000" dirty="0" smtClean="0">
                <a:latin typeface="Comic Sans MS" pitchFamily="66" charset="0"/>
              </a:rPr>
              <a:t>стежков на ткани.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643702" y="2643182"/>
            <a:ext cx="214314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333333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иточное соединение деталей.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214818"/>
            <a:ext cx="278608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Длина стежка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85720" y="4929198"/>
            <a:ext cx="321471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333333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асстояние между двумя последовательными проколами иглы.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2000232" y="1000108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536281" y="132157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5" idx="0"/>
          </p:cNvCxnSpPr>
          <p:nvPr/>
        </p:nvCxnSpPr>
        <p:spPr>
          <a:xfrm rot="16200000" flipH="1">
            <a:off x="7054470" y="1017967"/>
            <a:ext cx="714380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1714480" y="400050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" descr="8a5ebd503a18095d828b2ed995dd190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256" y="4500570"/>
            <a:ext cx="2382696" cy="185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169" grpId="0" animBg="1"/>
      <p:bldP spid="7" grpId="0" animBg="1"/>
      <p:bldP spid="7170" grpId="0" animBg="1"/>
      <p:bldP spid="9" grpId="0" animBg="1"/>
      <p:bldP spid="71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635798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По способу выполнения: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714488"/>
            <a:ext cx="292895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ручные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8" y="1785926"/>
            <a:ext cx="27146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машинные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3143248"/>
            <a:ext cx="635798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По назначению: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429132"/>
            <a:ext cx="40719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соединительные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4500570"/>
            <a:ext cx="27146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отделочные</a:t>
            </a:r>
            <a:endParaRPr lang="ru-RU" sz="3200" b="1" dirty="0">
              <a:latin typeface="Comic Sans MS" pitchFamily="66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428860" y="1142984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5750727" y="1107265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678893" y="3893347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6143636" y="3786190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8-761_dRFQyJLnA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140622"/>
            <a:ext cx="2857520" cy="1370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176860" cy="9036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Терминология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 </a:t>
            </a:r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ручных  работ</a:t>
            </a:r>
            <a:endParaRPr lang="ru-RU" sz="2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4143404" cy="11430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Сметывание</a:t>
            </a:r>
            <a:r>
              <a:rPr lang="ru-RU" sz="2000" dirty="0" smtClean="0">
                <a:latin typeface="Comic Sans MS" pitchFamily="66" charset="0"/>
                <a:cs typeface="Arial" pitchFamily="34" charset="0"/>
              </a:rPr>
              <a:t>- временное соединение двух или более деталей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729038" cy="1751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3929066"/>
            <a:ext cx="435771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Приметывание</a:t>
            </a:r>
            <a:r>
              <a:rPr lang="ru-RU" sz="2000" dirty="0">
                <a:latin typeface="Comic Sans MS" pitchFamily="66" charset="0"/>
              </a:rPr>
              <a:t>- временное соединение мелких деталей с крупными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71942"/>
            <a:ext cx="307780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757242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Заметывание</a:t>
            </a:r>
            <a:r>
              <a:rPr lang="ru-RU" sz="2000" dirty="0">
                <a:latin typeface="Comic Sans MS" pitchFamily="66" charset="0"/>
              </a:rPr>
              <a:t>- временное закрепление подогнутого края детали, складки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428736"/>
            <a:ext cx="2708275" cy="128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1142984"/>
            <a:ext cx="500066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Обметывание</a:t>
            </a:r>
            <a:r>
              <a:rPr lang="ru-RU" sz="2000" dirty="0">
                <a:latin typeface="Comic Sans MS" pitchFamily="66" charset="0"/>
              </a:rPr>
              <a:t>- закрепление среза детали с  целью предохранения от осыпания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2509837" cy="124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928926" y="2928934"/>
            <a:ext cx="45720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Подшивание</a:t>
            </a:r>
            <a:r>
              <a:rPr lang="ru-RU" sz="2000" dirty="0">
                <a:latin typeface="Comic Sans MS" pitchFamily="66" charset="0"/>
              </a:rPr>
              <a:t>- прикрепление подогнутого края изделия постоянными потайными стежками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500570"/>
            <a:ext cx="2643187" cy="123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57158" y="4429132"/>
            <a:ext cx="450059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Пришивание-</a:t>
            </a:r>
            <a:r>
              <a:rPr lang="ru-RU" sz="2000" dirty="0">
                <a:latin typeface="Comic Sans MS" pitchFamily="66" charset="0"/>
              </a:rPr>
              <a:t> прикрепление одной детали к другой или фурнитуры к основной детали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7" y="5533166"/>
            <a:ext cx="2143140" cy="1039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2" descr="nitky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Виды ручных стежков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3850" y="2133600"/>
            <a:ext cx="3743325" cy="2016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FFFF00"/>
                </a:solidFill>
              </a:rPr>
              <a:t>Стежки временного назначения</a:t>
            </a:r>
          </a:p>
        </p:txBody>
      </p:sp>
      <p:sp>
        <p:nvSpPr>
          <p:cNvPr id="4" name="Овал 3"/>
          <p:cNvSpPr/>
          <p:nvPr/>
        </p:nvSpPr>
        <p:spPr>
          <a:xfrm>
            <a:off x="5292725" y="1844675"/>
            <a:ext cx="3311525" cy="2089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FFFF00"/>
                </a:solidFill>
              </a:rPr>
              <a:t>Стежки постоянного назначения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2484438" y="4292600"/>
            <a:ext cx="4751387" cy="1873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FFFF00"/>
                </a:solidFill>
              </a:rPr>
              <a:t>Отделочные ручные стежки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628107" y="1412081"/>
            <a:ext cx="647700" cy="649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580857" y="1196181"/>
            <a:ext cx="719138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 rot="16200000" flipH="1">
            <a:off x="3167856" y="2529682"/>
            <a:ext cx="3095625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емиугольник 9"/>
          <p:cNvSpPr/>
          <p:nvPr/>
        </p:nvSpPr>
        <p:spPr>
          <a:xfrm>
            <a:off x="1908175" y="1628775"/>
            <a:ext cx="576263" cy="4318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12" name="Семиугольник 11"/>
          <p:cNvSpPr/>
          <p:nvPr/>
        </p:nvSpPr>
        <p:spPr>
          <a:xfrm>
            <a:off x="7164388" y="1125538"/>
            <a:ext cx="431800" cy="4318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</a:p>
        </p:txBody>
      </p:sp>
      <p:sp>
        <p:nvSpPr>
          <p:cNvPr id="13" name="Семиугольник 12"/>
          <p:cNvSpPr/>
          <p:nvPr/>
        </p:nvSpPr>
        <p:spPr>
          <a:xfrm>
            <a:off x="4716463" y="3213100"/>
            <a:ext cx="576262" cy="50323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395288" y="260351"/>
            <a:ext cx="8391554" cy="5968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Отделочные ручные стежки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endParaRPr lang="ru-RU" dirty="0" smtClean="0"/>
          </a:p>
        </p:txBody>
      </p:sp>
      <p:pic>
        <p:nvPicPr>
          <p:cNvPr id="17412" name="Рисунок 3" descr="Рис. 1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572560" cy="308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4714884"/>
            <a:ext cx="850109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atin typeface="Comic Sans MS" pitchFamily="66" charset="0"/>
              </a:rPr>
              <a:t>«Вперед иголку»           5. «Шнурок» 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Comic Sans MS" pitchFamily="66" charset="0"/>
              </a:rPr>
              <a:t>«Назад иголку»             6.  Косые  стежки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Comic Sans MS" pitchFamily="66" charset="0"/>
              </a:rPr>
              <a:t>«Стебельчатый»            7. Петельный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Comic Sans MS" pitchFamily="66" charset="0"/>
              </a:rPr>
              <a:t>«Тамбурный» 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54292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* «вперед иголка»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02688"/>
            <a:ext cx="8429684" cy="16312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Шов представляет собой ряд стежков и пропусков одной длины. </a:t>
            </a:r>
            <a:r>
              <a:rPr lang="ru-RU" sz="2000" b="1" dirty="0" smtClean="0">
                <a:latin typeface="Comic Sans MS" pitchFamily="66" charset="0"/>
              </a:rPr>
              <a:t>Это самый простой шов.</a:t>
            </a:r>
            <a:r>
              <a:rPr lang="ru-RU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ru-RU" sz="2000" dirty="0" smtClean="0">
                <a:latin typeface="Comic Sans MS" pitchFamily="66" charset="0"/>
              </a:rPr>
              <a:t>Проложенной по прямой нитью можно вышивать различные декоративные бытовые предметы — портьеры, скатерти, дорожки, салфетки, диванные подушки. </a:t>
            </a:r>
          </a:p>
        </p:txBody>
      </p:sp>
      <p:pic>
        <p:nvPicPr>
          <p:cNvPr id="7170" name="Picture 2" descr="E:\ШКОЛААА\технология\уроки\5 класс\вышивание\картинки\301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643314"/>
            <a:ext cx="3391985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866</Words>
  <PresentationFormat>On-screen Show (4:3)</PresentationFormat>
  <Paragraphs>120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Тема Office</vt:lpstr>
      <vt:lpstr>Slide 1</vt:lpstr>
      <vt:lpstr>Цель:    Изучение приемов выполнения ручных швов</vt:lpstr>
      <vt:lpstr>Slide 3</vt:lpstr>
      <vt:lpstr>Slide 4</vt:lpstr>
      <vt:lpstr>Терминология  ручных  работ</vt:lpstr>
      <vt:lpstr>Slide 6</vt:lpstr>
      <vt:lpstr>Виды ручных стежков</vt:lpstr>
      <vt:lpstr>  Отделочные ручные стежки 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Инструменты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Windows User</cp:lastModifiedBy>
  <cp:revision>19</cp:revision>
  <dcterms:modified xsi:type="dcterms:W3CDTF">2018-01-31T13:51:12Z</dcterms:modified>
</cp:coreProperties>
</file>