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7" r:id="rId5"/>
    <p:sldId id="258" r:id="rId6"/>
    <p:sldId id="260" r:id="rId7"/>
    <p:sldId id="261" r:id="rId8"/>
    <p:sldId id="262" r:id="rId9"/>
    <p:sldId id="265" r:id="rId10"/>
    <p:sldId id="264" r:id="rId11"/>
    <p:sldId id="263" r:id="rId12"/>
    <p:sldId id="259" r:id="rId13"/>
    <p:sldId id="284" r:id="rId14"/>
    <p:sldId id="271" r:id="rId15"/>
    <p:sldId id="272" r:id="rId16"/>
    <p:sldId id="285" r:id="rId17"/>
    <p:sldId id="28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3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0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4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7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4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7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5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EEF8-B559-4F19-A488-81832B903A8A}" type="datetimeFigureOut">
              <a:rPr lang="ru-RU" smtClean="0"/>
              <a:t>09.01.22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5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" y="1"/>
            <a:ext cx="9110108" cy="6949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Зимующие птицы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lvl="0" algn="r">
              <a:spcBef>
                <a:spcPct val="0"/>
              </a:spcBef>
            </a:pPr>
            <a:r>
              <a:rPr lang="ru-RU" i="1" dirty="0" smtClean="0">
                <a:solidFill>
                  <a:srgbClr val="003300"/>
                </a:solidFill>
                <a:latin typeface="Times New Roman"/>
                <a:cs typeface="Arial" charset="0"/>
              </a:rPr>
              <a:t>                      </a:t>
            </a:r>
            <a:r>
              <a:rPr lang="ru-RU" i="1" dirty="0" smtClean="0">
                <a:solidFill>
                  <a:srgbClr val="003300"/>
                </a:solidFill>
                <a:latin typeface="Times New Roman"/>
                <a:cs typeface="Arial" charset="0"/>
              </a:rPr>
              <a:t>Составила: учитель-логопед Привалова Марина Анатольевна. </a:t>
            </a:r>
          </a:p>
          <a:p>
            <a:pPr lvl="0" algn="r">
              <a:spcBef>
                <a:spcPct val="0"/>
              </a:spcBef>
            </a:pPr>
            <a:endParaRPr lang="ru-RU" i="1" dirty="0" smtClean="0">
              <a:solidFill>
                <a:srgbClr val="003300"/>
              </a:solidFill>
              <a:latin typeface="Times New Roman"/>
              <a:cs typeface="Arial" charset="0"/>
            </a:endParaRPr>
          </a:p>
          <a:p>
            <a:pPr lvl="0" algn="r">
              <a:spcBef>
                <a:spcPct val="0"/>
              </a:spcBef>
            </a:pPr>
            <a:endParaRPr lang="ru-RU" i="1" dirty="0">
              <a:solidFill>
                <a:srgbClr val="003300"/>
              </a:solidFill>
              <a:latin typeface="Times New Roman"/>
              <a:cs typeface="Arial" charset="0"/>
            </a:endParaRPr>
          </a:p>
          <a:p>
            <a:pPr lvl="0" algn="r">
              <a:spcBef>
                <a:spcPct val="0"/>
              </a:spcBef>
            </a:pPr>
            <a:r>
              <a:rPr lang="ru-RU" i="1" dirty="0" smtClean="0">
                <a:solidFill>
                  <a:srgbClr val="003300"/>
                </a:solidFill>
                <a:latin typeface="Times New Roman"/>
                <a:cs typeface="Arial" charset="0"/>
              </a:rPr>
              <a:t>Автор: воспитатель </a:t>
            </a:r>
            <a:r>
              <a:rPr lang="ru-RU" i="1" dirty="0" smtClean="0">
                <a:solidFill>
                  <a:srgbClr val="003300"/>
                </a:solidFill>
                <a:latin typeface="Times New Roman"/>
                <a:cs typeface="Arial" charset="0"/>
              </a:rPr>
              <a:t> </a:t>
            </a:r>
            <a:r>
              <a:rPr lang="ru-RU" i="1" dirty="0" smtClean="0">
                <a:solidFill>
                  <a:srgbClr val="003300"/>
                </a:solidFill>
                <a:latin typeface="Times New Roman"/>
                <a:cs typeface="Arial" charset="0"/>
              </a:rPr>
              <a:t>Фролова Е.В.</a:t>
            </a:r>
          </a:p>
          <a:p>
            <a:pPr lvl="0" algn="l">
              <a:spcBef>
                <a:spcPct val="0"/>
              </a:spcBef>
            </a:pPr>
            <a:endParaRPr lang="ru-RU" i="1" dirty="0">
              <a:solidFill>
                <a:srgbClr val="003300"/>
              </a:solidFill>
              <a:latin typeface="Times New Roman"/>
              <a:cs typeface="Arial" charset="0"/>
            </a:endParaRPr>
          </a:p>
          <a:p>
            <a:pPr lvl="0" algn="l">
              <a:spcBef>
                <a:spcPct val="0"/>
              </a:spcBef>
            </a:pPr>
            <a:r>
              <a:rPr lang="ru-RU" i="1" dirty="0">
                <a:solidFill>
                  <a:srgbClr val="003300"/>
                </a:solidFill>
                <a:latin typeface="Times New Roman"/>
                <a:cs typeface="Arial" charset="0"/>
              </a:rPr>
              <a:t/>
            </a:r>
            <a:br>
              <a:rPr lang="ru-RU" i="1" dirty="0">
                <a:solidFill>
                  <a:srgbClr val="003300"/>
                </a:solidFill>
                <a:latin typeface="Times New Roman"/>
                <a:cs typeface="Arial" charset="0"/>
              </a:rPr>
            </a:br>
            <a:endParaRPr lang="ru-RU" i="1" dirty="0">
              <a:solidFill>
                <a:srgbClr val="003300"/>
              </a:solidFill>
              <a:latin typeface="Times New Roman"/>
              <a:cs typeface="Arial" charset="0"/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FF"/>
                </a:solidFill>
              </a:rPr>
              <a:t>Синица</a:t>
            </a:r>
            <a:endParaRPr lang="ru-RU" sz="3600" b="1" dirty="0">
              <a:solidFill>
                <a:srgbClr val="33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798" y="1556792"/>
            <a:ext cx="2530624" cy="442535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Синички</a:t>
            </a:r>
            <a:r>
              <a:rPr lang="ru-RU" dirty="0"/>
              <a:t> имеют желтую грудку и черную шапочку на голове, белые щечки. Они любят клевать сало, раскачиваясь на веревке, за которую сало прикреплено к кормушке.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5647352" cy="37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Снегирь</a:t>
            </a:r>
            <a:endParaRPr lang="ru-RU" b="1" dirty="0">
              <a:solidFill>
                <a:srgbClr val="33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69" y="1268760"/>
            <a:ext cx="2818656" cy="478539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Снегири</a:t>
            </a:r>
            <a:r>
              <a:rPr lang="ru-RU" dirty="0"/>
              <a:t> – спокойные, степенные птицы. И звук голоса у них особый – они тихо посвистывают (звенят, как бубенцы). Если им надо куда-то перелететь, то они оживляются, перекликаются и всей стайкой улетают. Снегири очень любят есть ягоды, зерно, семена ясеня и клена. Они прилетают к нам с севера – они тоже наши гости.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5" y="1484784"/>
            <a:ext cx="4770107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3366FF"/>
                </a:solidFill>
              </a:rPr>
              <a:t>Как живут птицы зимой?</a:t>
            </a:r>
            <a:br>
              <a:rPr lang="ru-RU" sz="3600" b="1" dirty="0">
                <a:solidFill>
                  <a:srgbClr val="3366FF"/>
                </a:solidFill>
              </a:rPr>
            </a:br>
            <a:endParaRPr lang="ru-RU" sz="3600" dirty="0">
              <a:solidFill>
                <a:srgbClr val="33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69" y="4509120"/>
            <a:ext cx="7992888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2400" dirty="0" smtClean="0"/>
              <a:t>Птицы к </a:t>
            </a:r>
            <a:r>
              <a:rPr lang="ru-RU" sz="2400" dirty="0"/>
              <a:t>зиме меняют оперение на более теплое и густое и более длинное зимнее оперение. Между перышками у птиц – воздух. Он не подпускает холод и задерживает тепло. Вот и не мерзнут они</a:t>
            </a:r>
            <a:r>
              <a:rPr lang="ru-RU" sz="2400" dirty="0" smtClean="0"/>
              <a:t>!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АААААААА\Desktop\2015- 2016\кружок\осень\птицы зимующие\img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5155" r="14475" b="5825"/>
          <a:stretch/>
        </p:blipFill>
        <p:spPr bwMode="auto">
          <a:xfrm>
            <a:off x="2051720" y="980728"/>
            <a:ext cx="4907753" cy="35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2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3366FF"/>
                </a:solidFill>
              </a:rPr>
              <a:t>Как живут птицы зимой?</a:t>
            </a:r>
            <a:br>
              <a:rPr lang="ru-RU" sz="3600" b="1" dirty="0">
                <a:solidFill>
                  <a:srgbClr val="3366FF"/>
                </a:solidFill>
              </a:rPr>
            </a:br>
            <a:endParaRPr lang="ru-RU" sz="3600" dirty="0">
              <a:solidFill>
                <a:srgbClr val="33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1573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мороз птицы не летают, а сидят нахохлившись. Они распушатся, приумолкнут. Оказывается, птицы не летают в мороз,  потому что в полете птица мерзнет намного быстрее. Когда птички нахохлились, они становятся похожими на пушистые шарики. В эту пору им очень нужно помогать – подкармливать. Иначе птички могут погибнуть.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/>
          <a:stretch/>
        </p:blipFill>
        <p:spPr>
          <a:xfrm>
            <a:off x="1835696" y="1447234"/>
            <a:ext cx="5112568" cy="32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3366FF"/>
                </a:solidFill>
              </a:rPr>
              <a:t>Как живут птицы зимой?</a:t>
            </a:r>
            <a:br>
              <a:rPr lang="ru-RU" sz="3600" b="1" dirty="0">
                <a:solidFill>
                  <a:srgbClr val="3366FF"/>
                </a:solidFill>
              </a:rPr>
            </a:br>
            <a:endParaRPr lang="ru-RU" sz="3600" dirty="0">
              <a:solidFill>
                <a:srgbClr val="33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3984104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/>
              <a:t>А еще в зимние морозы можно увидеть, как птичка стоит то на одной, то на другой ноге. Зачем же птичке это нужно? Это она обогревает свои ножки в перышках, поднимая их с холодной земли. Так птичка греется.</a:t>
            </a:r>
          </a:p>
          <a:p>
            <a:pPr marL="0" indent="0" algn="just">
              <a:buNone/>
            </a:pPr>
            <a:r>
              <a:rPr lang="ru-RU" sz="3400" dirty="0"/>
              <a:t>Зимующие птицы никогда не живут в пустых скворечниках – холодно им там! Они прячутся с дупле, в густых елках, тесно прижимаются друг к другу и прячут клювик под крылышки для тепла.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2" y="1412776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3366FF"/>
                </a:solidFill>
              </a:rPr>
              <a:t>Сделай кормушку и помоги птицам выжить!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7341"/>
            <a:ext cx="3974450" cy="41044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590" y="1687341"/>
            <a:ext cx="4248472" cy="43924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Зима – очень тяжелое время года для птиц. Холодно и голодно им. Из-за холода птицы теряют много тепла. Как же им согреться? Для того чтобы согреться птицам необходимо много есть, и еды им нужно зимой намного больше чем летом.</a:t>
            </a:r>
          </a:p>
          <a:p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142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126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3366FF"/>
                </a:solidFill>
              </a:rPr>
              <a:t>Сделай кормушку и помоги птицам выжить!</a:t>
            </a:r>
            <a:endParaRPr lang="ru-RU" sz="3600" dirty="0">
              <a:solidFill>
                <a:srgbClr val="3366FF"/>
              </a:solidFill>
            </a:endParaRPr>
          </a:p>
        </p:txBody>
      </p:sp>
      <p:pic>
        <p:nvPicPr>
          <p:cNvPr id="4" name="Picture 2" descr="http://www.playing-field.ru/img/2015/051922/32057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/>
          <a:stretch/>
        </p:blipFill>
        <p:spPr bwMode="auto">
          <a:xfrm>
            <a:off x="107504" y="1412776"/>
            <a:ext cx="56103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1268760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cs typeface="Times New Roman" pitchFamily="18" charset="0"/>
              </a:rPr>
              <a:t>Сделайте и развесьте кормушки. Не забывайте подсыпать корм. Нерегулярное наполнение кормушки может вызвать гибель привыкших к подкормке пернатых. Птицы – наши друзья! Весной они нас отблагодарят.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302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66FF"/>
                </a:solidFill>
              </a:rPr>
              <a:t>Кого чем накормим?</a:t>
            </a:r>
            <a:br>
              <a:rPr lang="ru-RU" sz="3600" b="1" dirty="0" smtClean="0">
                <a:solidFill>
                  <a:srgbClr val="3366FF"/>
                </a:solidFill>
              </a:rPr>
            </a:br>
            <a:r>
              <a:rPr lang="ru-RU" sz="2000" b="1" dirty="0" smtClean="0"/>
              <a:t>Составь предложения по схеме «Воробья накормлю пшеном». </a:t>
            </a:r>
            <a:endParaRPr lang="ru-RU" sz="2000" b="1" dirty="0"/>
          </a:p>
        </p:txBody>
      </p:sp>
      <p:pic>
        <p:nvPicPr>
          <p:cNvPr id="3" name="Изображение 2" descr="img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99288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4" y="0"/>
            <a:ext cx="9260632" cy="68648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81317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</a:t>
            </a:r>
            <a:r>
              <a:rPr lang="ru-RU" sz="6000" i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sz="6000" dirty="0" smtClean="0"/>
          </a:p>
          <a:p>
            <a:endParaRPr lang="ru-RU" dirty="0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4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FF"/>
                </a:solidFill>
              </a:rPr>
              <a:t>Кто такие птицы?</a:t>
            </a:r>
            <a:endParaRPr lang="ru-RU" sz="3600" b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1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Птицы</a:t>
            </a:r>
            <a:r>
              <a:rPr lang="ru-RU" dirty="0"/>
              <a:t> — это животные, у которых есть клюв, тело покрыто перьями, а передние конечности превратились в крылья. </a:t>
            </a:r>
            <a:r>
              <a:rPr lang="ru-RU" dirty="0" smtClean="0"/>
              <a:t>Птицы </a:t>
            </a:r>
            <a:r>
              <a:rPr lang="ru-RU" dirty="0"/>
              <a:t>откладывают </a:t>
            </a:r>
            <a:r>
              <a:rPr lang="ru-RU" dirty="0" smtClean="0"/>
              <a:t>яйца</a:t>
            </a:r>
            <a:r>
              <a:rPr lang="ru-RU" dirty="0"/>
              <a:t>, из которых потом вылупляются птенцы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" name="Изображение 7" descr="img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439477" cy="3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1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Строение птиц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3" name="Изображение 2" descr="img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23228" r="12763" b="17804"/>
          <a:stretch/>
        </p:blipFill>
        <p:spPr>
          <a:xfrm>
            <a:off x="391142" y="1628800"/>
            <a:ext cx="8213306" cy="46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Зимующие птицы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Зимующие птицы </a:t>
            </a:r>
            <a:r>
              <a:rPr lang="ru-RU" dirty="0"/>
              <a:t>- это те птицы, которые с приходом зимы не улетают на юг, а остаются зимовать в своем родном краю.</a:t>
            </a:r>
          </a:p>
        </p:txBody>
      </p:sp>
      <p:pic>
        <p:nvPicPr>
          <p:cNvPr id="4" name="Изображение 3" descr="img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7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Почему </a:t>
            </a:r>
            <a:r>
              <a:rPr lang="ru-RU" sz="3600" b="1" dirty="0">
                <a:solidFill>
                  <a:srgbClr val="0000FF"/>
                </a:solidFill>
              </a:rPr>
              <a:t>люди помогают </a:t>
            </a:r>
            <a:r>
              <a:rPr lang="ru-RU" sz="3600" b="1" dirty="0" smtClean="0">
                <a:solidFill>
                  <a:srgbClr val="0000FF"/>
                </a:solidFill>
              </a:rPr>
              <a:t>птицам?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39952" y="1340768"/>
            <a:ext cx="4795142" cy="44488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80318"/>
            <a:ext cx="3754760" cy="498498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Птицы приносят большую пользу природе – они уничтожают разных вредных жучков и гусениц. Но зима в России всегда очень снежная и морозная и эти вредители прячутся очень далеко и глубоко, и не все птицы могут их достать. Семена растений завалены толстым слоем снега, а красной рябины и боярышника на всех не хватает.  Многие птицы  даже замерзают в  лютые  холода от голода и холода.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58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3366FF"/>
                </a:solidFill>
              </a:rPr>
              <a:t>Воробьи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2592288" cy="43924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Воробьи</a:t>
            </a:r>
            <a:r>
              <a:rPr lang="ru-RU" dirty="0"/>
              <a:t> – юркие, веселые, подвижные, часто ссорятся. Они задиры, любят выхватить из-под носа синички ее семечки, держатся стайкой.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68" y="1844824"/>
            <a:ext cx="54812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3103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7632848" cy="256514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300" dirty="0" smtClean="0"/>
              <a:t>Вороны умные, близко не подходят к человеку, осторожные, ходят вперевалочку. Сороки большие, серые, а голова и крылья черные. Бока у нее белые. Поэтому сорок называют «пестрыми». Сорока подпрыгивает. Она любит есть несоленое сало в кормушке.</a:t>
            </a:r>
            <a:br>
              <a:rPr lang="ru-RU" sz="43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3614" r="7" b="63"/>
          <a:stretch/>
        </p:blipFill>
        <p:spPr>
          <a:xfrm>
            <a:off x="5004048" y="1049110"/>
            <a:ext cx="3976255" cy="3158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>
          <a:xfrm>
            <a:off x="827584" y="1049110"/>
            <a:ext cx="3899925" cy="23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366FF"/>
                </a:solidFill>
              </a:rPr>
              <a:t>Голубь</a:t>
            </a:r>
            <a:endParaRPr lang="ru-RU" sz="3600" b="1" dirty="0">
              <a:solidFill>
                <a:srgbClr val="33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3096344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Голуби</a:t>
            </a:r>
            <a:r>
              <a:rPr lang="ru-RU" dirty="0"/>
              <a:t> медлительные, спокойные, не такие пугливые, близко подходят к человеку.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9432"/>
            <a:ext cx="4735226" cy="39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366FF"/>
                </a:solidFill>
              </a:rPr>
              <a:t>Дятел</a:t>
            </a:r>
            <a:endParaRPr lang="ru-RU" sz="3600" b="1" dirty="0">
              <a:solidFill>
                <a:srgbClr val="33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3533684" cy="53838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900" dirty="0"/>
              <a:t>Дятла называют «лесной доктор». Он не только очень красивая птичка, но и очень полезная. </a:t>
            </a:r>
            <a:endParaRPr lang="ru-RU" sz="4900" dirty="0" smtClean="0"/>
          </a:p>
          <a:p>
            <a:pPr marL="0" indent="0" algn="just">
              <a:buNone/>
            </a:pPr>
            <a:r>
              <a:rPr lang="ru-RU" sz="4900" dirty="0" smtClean="0"/>
              <a:t>У </a:t>
            </a:r>
            <a:r>
              <a:rPr lang="ru-RU" sz="4900" dirty="0"/>
              <a:t>дятла острый длинный клюв, он им долбит дупла и щели. </a:t>
            </a:r>
            <a:r>
              <a:rPr lang="ru-RU" sz="4900" dirty="0" smtClean="0"/>
              <a:t>А </a:t>
            </a:r>
            <a:r>
              <a:rPr lang="ru-RU" sz="4900" dirty="0"/>
              <a:t> еще у дятла особенный язык. Он очень длинный (язык у него больше головы!!!), гибкий, тонкий, с острым кончиком и очень клейкий. </a:t>
            </a:r>
            <a:endParaRPr lang="ru-RU" sz="4900" dirty="0" smtClean="0"/>
          </a:p>
          <a:p>
            <a:pPr marL="0" indent="0" algn="just">
              <a:buNone/>
            </a:pPr>
            <a:r>
              <a:rPr lang="ru-RU" sz="4900" dirty="0" smtClean="0"/>
              <a:t>Языком </a:t>
            </a:r>
            <a:r>
              <a:rPr lang="ru-RU" sz="4900" dirty="0"/>
              <a:t>он достает насекомых из-под коры деревьев и этим спасает деревья от гибели. </a:t>
            </a:r>
            <a:endParaRPr lang="ru-RU" sz="49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/>
          <a:stretch/>
        </p:blipFill>
        <p:spPr>
          <a:xfrm>
            <a:off x="4073236" y="1412776"/>
            <a:ext cx="4740812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502</Words>
  <Application>Microsoft Macintosh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Зимующие птицы </vt:lpstr>
      <vt:lpstr>Кто такие птицы?</vt:lpstr>
      <vt:lpstr>Строение птиц</vt:lpstr>
      <vt:lpstr>Зимующие птицы</vt:lpstr>
      <vt:lpstr>Почему люди помогают птицам?</vt:lpstr>
      <vt:lpstr>Воробьи </vt:lpstr>
      <vt:lpstr>Ворона</vt:lpstr>
      <vt:lpstr>Голубь</vt:lpstr>
      <vt:lpstr>Дятел</vt:lpstr>
      <vt:lpstr>Синица</vt:lpstr>
      <vt:lpstr>Снегирь</vt:lpstr>
      <vt:lpstr>Как живут птицы зимой? </vt:lpstr>
      <vt:lpstr>Как живут птицы зимой? </vt:lpstr>
      <vt:lpstr>Как живут птицы зимой? </vt:lpstr>
      <vt:lpstr>Сделай кормушку и помоги птицам выжить!  </vt:lpstr>
      <vt:lpstr>Сделай кормушку и помоги птицам выжить!</vt:lpstr>
      <vt:lpstr>Кого чем накормим? Составь предложения по схеме «Воробья накормлю пшеном».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птицы»</dc:title>
  <dc:creator>АААААААА</dc:creator>
  <cp:lastModifiedBy>HaLLM</cp:lastModifiedBy>
  <cp:revision>34</cp:revision>
  <dcterms:created xsi:type="dcterms:W3CDTF">2015-11-11T11:19:37Z</dcterms:created>
  <dcterms:modified xsi:type="dcterms:W3CDTF">2022-01-09T11:49:28Z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652919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