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91" r:id="rId3"/>
    <p:sldId id="305" r:id="rId4"/>
    <p:sldId id="306" r:id="rId5"/>
    <p:sldId id="310" r:id="rId6"/>
    <p:sldId id="309" r:id="rId7"/>
    <p:sldId id="307" r:id="rId8"/>
    <p:sldId id="308" r:id="rId9"/>
    <p:sldId id="304" r:id="rId10"/>
    <p:sldId id="303" r:id="rId11"/>
    <p:sldId id="293" r:id="rId12"/>
    <p:sldId id="270" r:id="rId13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25485C"/>
    <a:srgbClr val="44546A"/>
    <a:srgbClr val="BA1616"/>
    <a:srgbClr val="8D1111"/>
    <a:srgbClr val="E42627"/>
    <a:srgbClr val="B45C0C"/>
    <a:srgbClr val="EF7F1A"/>
    <a:srgbClr val="35526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56" autoAdjust="0"/>
  </p:normalViewPr>
  <p:slideViewPr>
    <p:cSldViewPr snapToGrid="0">
      <p:cViewPr>
        <p:scale>
          <a:sx n="66" d="100"/>
          <a:sy n="66" d="100"/>
        </p:scale>
        <p:origin x="-620" y="-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3FFA1-0B1B-4C45-9278-B46879B767CF}" type="datetimeFigureOut">
              <a:rPr lang="ru-RU"/>
              <a:pPr>
                <a:defRPr/>
              </a:pPr>
              <a:t>24.08.2023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47393-2D4B-4CE5-BB29-723432870B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6B203-003E-41B1-9B96-F3BE06C4FF80}" type="datetimeFigureOut">
              <a:rPr lang="ru-RU"/>
              <a:pPr>
                <a:defRPr/>
              </a:pPr>
              <a:t>24.08.2023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DFDEF-D6A6-4AFC-807A-1B2BDA2831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23E3A-96D7-4440-AD91-ABD47C57CC22}" type="datetimeFigureOut">
              <a:rPr lang="ru-RU"/>
              <a:pPr>
                <a:defRPr/>
              </a:pPr>
              <a:t>24.08.2023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5417F-E936-491B-8625-393048ADC3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96BC1-CF77-4D65-9049-B5B7010B5B6F}" type="datetimeFigureOut">
              <a:rPr lang="ru-RU"/>
              <a:pPr>
                <a:defRPr/>
              </a:pPr>
              <a:t>24.08.2023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A9108-0A6C-4F85-8075-8BFE95A2C2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91859-18D9-4376-A242-D1F8F53EBB85}" type="datetimeFigureOut">
              <a:rPr lang="ru-RU"/>
              <a:pPr>
                <a:defRPr/>
              </a:pPr>
              <a:t>24.08.2023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FFD0C-C8C6-4741-ACB9-10E90719BE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CE8AF-2631-467D-869D-50517AC51DC4}" type="datetimeFigureOut">
              <a:rPr lang="ru-RU"/>
              <a:pPr>
                <a:defRPr/>
              </a:pPr>
              <a:t>24.08.2023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82889-B52E-4F2E-8325-8C9EEF669E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BB6D6-B8C4-4107-A32D-91BB5005F261}" type="datetimeFigureOut">
              <a:rPr lang="ru-RU"/>
              <a:pPr>
                <a:defRPr/>
              </a:pPr>
              <a:t>24.08.2023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53F11-2F0C-4ACD-A660-3F712D0342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8B1C2-0503-4FAA-BCC7-A69D8323F487}" type="datetimeFigureOut">
              <a:rPr lang="ru-RU"/>
              <a:pPr>
                <a:defRPr/>
              </a:pPr>
              <a:t>24.08.2023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2F499-9A74-402B-8887-76A76E836D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3A2DE-B00D-484C-9E68-A6A1D191E3AF}" type="datetimeFigureOut">
              <a:rPr lang="ru-RU"/>
              <a:pPr>
                <a:defRPr/>
              </a:pPr>
              <a:t>24.08.2023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D97AB-1735-492F-AAFB-A3FD7A3876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E84DA-5D6B-430E-9809-1E7CFFAC7860}" type="datetimeFigureOut">
              <a:rPr lang="ru-RU"/>
              <a:pPr>
                <a:defRPr/>
              </a:pPr>
              <a:t>24.08.2023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1BB57-32E7-446E-AB3D-C5E3A68A1B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41975-AAF2-4246-8F86-F9DAB693761E}" type="datetimeFigureOut">
              <a:rPr lang="ru-RU"/>
              <a:pPr>
                <a:defRPr/>
              </a:pPr>
              <a:t>24.08.2023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5668D-42F1-4379-A1B5-B89E34A54F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6439F4-48CB-4A28-90EF-0EF9885A688B}" type="datetimeFigureOut">
              <a:rPr lang="ru-RU"/>
              <a:pPr>
                <a:defRPr/>
              </a:pPr>
              <a:t>24.08.2023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5AB1F7-279B-4080-BE99-580C93D239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52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2"/>
          <p:cNvSpPr txBox="1">
            <a:spLocks noChangeArrowheads="1"/>
          </p:cNvSpPr>
          <p:nvPr/>
        </p:nvSpPr>
        <p:spPr bwMode="auto">
          <a:xfrm>
            <a:off x="138113" y="4754563"/>
            <a:ext cx="84518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i="1">
                <a:solidFill>
                  <a:schemeClr val="bg1"/>
                </a:solidFill>
                <a:latin typeface="Avanti"/>
              </a:rPr>
              <a:t>Дуброва Татьяна Игоревна – </a:t>
            </a:r>
          </a:p>
          <a:p>
            <a:pPr algn="ctr"/>
            <a:r>
              <a:rPr lang="ru-RU" sz="2000" i="1">
                <a:solidFill>
                  <a:schemeClr val="bg1"/>
                </a:solidFill>
                <a:latin typeface="Avanti"/>
              </a:rPr>
              <a:t>заведующий кафедрой специального и профессионального образования, здорового и безопасного образа жизни, </a:t>
            </a:r>
          </a:p>
          <a:p>
            <a:pPr algn="ctr"/>
            <a:r>
              <a:rPr lang="ru-RU" sz="2000" i="1">
                <a:solidFill>
                  <a:schemeClr val="bg1"/>
                </a:solidFill>
                <a:latin typeface="Avanti"/>
              </a:rPr>
              <a:t>кандидат педагогических наук, доцент</a:t>
            </a:r>
          </a:p>
        </p:txBody>
      </p:sp>
      <p:pic>
        <p:nvPicPr>
          <p:cNvPr id="13315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01050" y="0"/>
            <a:ext cx="3790950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Рисунок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00300" y="128588"/>
            <a:ext cx="2698750" cy="253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Box 4"/>
          <p:cNvSpPr txBox="1">
            <a:spLocks noChangeArrowheads="1"/>
          </p:cNvSpPr>
          <p:nvPr/>
        </p:nvSpPr>
        <p:spPr bwMode="auto">
          <a:xfrm>
            <a:off x="153988" y="2947988"/>
            <a:ext cx="7677150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chemeClr val="bg1"/>
                </a:solidFill>
              </a:rPr>
              <a:t>Трансформация современной системы специального и инклюзивного образования: обновление ФГОС </a:t>
            </a:r>
          </a:p>
        </p:txBody>
      </p:sp>
      <p:sp>
        <p:nvSpPr>
          <p:cNvPr id="13318" name="TextBox 2"/>
          <p:cNvSpPr txBox="1">
            <a:spLocks noChangeArrowheads="1"/>
          </p:cNvSpPr>
          <p:nvPr/>
        </p:nvSpPr>
        <p:spPr bwMode="auto">
          <a:xfrm>
            <a:off x="6332538" y="6232525"/>
            <a:ext cx="36687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solidFill>
                  <a:schemeClr val="bg1"/>
                </a:solidFill>
                <a:latin typeface="Avanti"/>
              </a:rPr>
              <a:t>Ульяновск, 2023</a:t>
            </a:r>
          </a:p>
        </p:txBody>
      </p:sp>
      <p:pic>
        <p:nvPicPr>
          <p:cNvPr id="13319" name="Рисунок 6"/>
          <p:cNvPicPr>
            <a:picLocks noChangeAspect="1"/>
          </p:cNvPicPr>
          <p:nvPr/>
        </p:nvPicPr>
        <p:blipFill>
          <a:blip r:embed="rId4"/>
          <a:srcRect l="7047" t="12183" r="11031" b="6091"/>
          <a:stretch>
            <a:fillRect/>
          </a:stretch>
        </p:blipFill>
        <p:spPr bwMode="auto">
          <a:xfrm>
            <a:off x="5540375" y="1376363"/>
            <a:ext cx="1524000" cy="131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Box 3"/>
          <p:cNvSpPr txBox="1">
            <a:spLocks noChangeArrowheads="1"/>
          </p:cNvSpPr>
          <p:nvPr/>
        </p:nvSpPr>
        <p:spPr bwMode="auto">
          <a:xfrm>
            <a:off x="7189788" y="2693988"/>
            <a:ext cx="42656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253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3075" y="-25400"/>
            <a:ext cx="12549188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Заголовок 1"/>
          <p:cNvSpPr>
            <a:spLocks/>
          </p:cNvSpPr>
          <p:nvPr/>
        </p:nvSpPr>
        <p:spPr bwMode="auto">
          <a:xfrm>
            <a:off x="1665288" y="306388"/>
            <a:ext cx="807085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ru-RU" sz="2800" b="1">
                <a:solidFill>
                  <a:srgbClr val="25485C"/>
                </a:solidFill>
                <a:latin typeface="Calibri Light" pitchFamily="34" charset="0"/>
              </a:rPr>
              <a:t>Основные задачи и направления работы:</a:t>
            </a:r>
          </a:p>
        </p:txBody>
      </p:sp>
      <p:sp>
        <p:nvSpPr>
          <p:cNvPr id="22532" name="Заголовок 1"/>
          <p:cNvSpPr>
            <a:spLocks/>
          </p:cNvSpPr>
          <p:nvPr/>
        </p:nvSpPr>
        <p:spPr bwMode="auto">
          <a:xfrm>
            <a:off x="836613" y="1060450"/>
            <a:ext cx="11017250" cy="452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ru-RU" sz="2400" b="1">
                <a:latin typeface="Times New Roman" pitchFamily="18" charset="0"/>
              </a:rPr>
              <a:t>1.Межпредметные понятия.</a:t>
            </a:r>
          </a:p>
          <a:p>
            <a:pPr>
              <a:lnSpc>
                <a:spcPct val="90000"/>
              </a:lnSpc>
            </a:pPr>
            <a:endParaRPr lang="ru-RU" sz="2400" b="1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400" b="1">
                <a:latin typeface="Times New Roman" pitchFamily="18" charset="0"/>
              </a:rPr>
              <a:t>2.Формирование универсальных учебных познавательных действий (базовые логические действия, базовые исследовательские действия, навыки работы с информацией).</a:t>
            </a:r>
          </a:p>
          <a:p>
            <a:pPr>
              <a:lnSpc>
                <a:spcPct val="90000"/>
              </a:lnSpc>
            </a:pPr>
            <a:endParaRPr lang="ru-RU" sz="2400" b="1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400" b="1">
                <a:latin typeface="Times New Roman" pitchFamily="18" charset="0"/>
              </a:rPr>
              <a:t>3.Формирование универсальных учебных коммуникативных действий (навыки общения, навыки совместной деятельности).</a:t>
            </a:r>
          </a:p>
          <a:p>
            <a:pPr>
              <a:lnSpc>
                <a:spcPct val="90000"/>
              </a:lnSpc>
            </a:pPr>
            <a:endParaRPr lang="ru-RU" sz="2400" b="1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400" b="1">
                <a:latin typeface="Times New Roman" pitchFamily="18" charset="0"/>
              </a:rPr>
              <a:t>4.Формирование универсальных учебных регулятивных действий (навыки самоорганизации, навыки самоконтроля).</a:t>
            </a:r>
          </a:p>
          <a:p>
            <a:pPr>
              <a:lnSpc>
                <a:spcPct val="90000"/>
              </a:lnSpc>
            </a:pPr>
            <a:endParaRPr lang="ru-RU" sz="2400" b="1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400" b="1">
                <a:latin typeface="Times New Roman" pitchFamily="18" charset="0"/>
              </a:rPr>
              <a:t>5.Развитие эмоционального интеллекта.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48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40588" y="3733800"/>
            <a:ext cx="4951412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4813" y="271463"/>
            <a:ext cx="3359150" cy="315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Рисунок 6"/>
          <p:cNvPicPr>
            <a:picLocks noChangeAspect="1"/>
          </p:cNvPicPr>
          <p:nvPr/>
        </p:nvPicPr>
        <p:blipFill>
          <a:blip r:embed="rId4"/>
          <a:srcRect l="7047" t="12183" r="11031" b="6091"/>
          <a:stretch>
            <a:fillRect/>
          </a:stretch>
        </p:blipFill>
        <p:spPr bwMode="auto">
          <a:xfrm>
            <a:off x="4259263" y="1111250"/>
            <a:ext cx="1792287" cy="154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Box 4"/>
          <p:cNvSpPr txBox="1">
            <a:spLocks noChangeArrowheads="1"/>
          </p:cNvSpPr>
          <p:nvPr/>
        </p:nvSpPr>
        <p:spPr bwMode="auto">
          <a:xfrm>
            <a:off x="4508500" y="3529013"/>
            <a:ext cx="62849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>
                <a:solidFill>
                  <a:schemeClr val="bg1"/>
                </a:solidFill>
                <a:latin typeface="Calibri" pitchFamily="34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182563" y="739775"/>
            <a:ext cx="9880600" cy="1508125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25485C"/>
                </a:solidFill>
                <a:latin typeface="Times New Roman" pitchFamily="18" charset="0"/>
              </a:rPr>
              <a:t>Приказ Министерства просвещения РФ от 24.11.2022г. № 1022</a:t>
            </a:r>
            <a:br>
              <a:rPr lang="ru-RU" sz="2400" b="1" smtClean="0">
                <a:solidFill>
                  <a:srgbClr val="25485C"/>
                </a:solidFill>
                <a:latin typeface="Times New Roman" pitchFamily="18" charset="0"/>
              </a:rPr>
            </a:br>
            <a:r>
              <a:rPr lang="ru-RU" sz="2400" b="1" smtClean="0">
                <a:solidFill>
                  <a:srgbClr val="25485C"/>
                </a:solidFill>
                <a:latin typeface="Times New Roman" pitchFamily="18" charset="0"/>
              </a:rPr>
              <a:t>«Об утверждении федеральной адаптированной образовательной программы дошкольного образования для обучающихся с ограниченными возможностями здоровья»</a:t>
            </a:r>
          </a:p>
        </p:txBody>
      </p:sp>
      <p:sp>
        <p:nvSpPr>
          <p:cNvPr id="14338" name="TextBox 4"/>
          <p:cNvSpPr txBox="1">
            <a:spLocks noChangeArrowheads="1"/>
          </p:cNvSpPr>
          <p:nvPr/>
        </p:nvSpPr>
        <p:spPr bwMode="auto">
          <a:xfrm>
            <a:off x="217488" y="2220913"/>
            <a:ext cx="9863137" cy="421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Стандарт определяет инвариантные цели и ориентиры разработки адаптированных основных образовательных программ дошкольного образования, а Программа представляет примеры вариативных способов и средств их достижения.</a:t>
            </a:r>
          </a:p>
          <a:p>
            <a:endParaRPr lang="ru-RU" b="1">
              <a:latin typeface="Calibri" pitchFamily="34" charset="0"/>
            </a:endParaRPr>
          </a:p>
          <a:p>
            <a:r>
              <a:rPr lang="ru-RU" b="1">
                <a:latin typeface="Calibri" pitchFamily="34" charset="0"/>
              </a:rPr>
              <a:t>Программа является документом, в соответствии с которым организации, осуществляющие образовательную деятельность на уровне дошкольного образования, самостоятельно разрабатывают и утверждают адаптированные образовательные программы дошкольного образования (АОП ДО) для обучающихся раннего и дошкольного возраста с ограниченными возможностями здоровья.</a:t>
            </a:r>
          </a:p>
          <a:p>
            <a:endParaRPr lang="ru-RU" b="1">
              <a:latin typeface="Calibri" pitchFamily="34" charset="0"/>
            </a:endParaRPr>
          </a:p>
          <a:p>
            <a:r>
              <a:rPr lang="ru-RU" b="1">
                <a:latin typeface="Calibri" pitchFamily="34" charset="0"/>
              </a:rPr>
              <a:t>По своему организационно-управленческому статусу Программа имеет модульную структуру и охватывает пять образовательных областей: социально-коммуникативное развитие, познавательное развитие, речевое развитие, художественно-эстетическое развитие, физическое развитие.</a:t>
            </a:r>
          </a:p>
        </p:txBody>
      </p:sp>
      <p:pic>
        <p:nvPicPr>
          <p:cNvPr id="14339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07625" y="0"/>
            <a:ext cx="19843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AutoShape 7"/>
          <p:cNvSpPr>
            <a:spLocks noChangeArrowheads="1"/>
          </p:cNvSpPr>
          <p:nvPr/>
        </p:nvSpPr>
        <p:spPr bwMode="auto">
          <a:xfrm flipV="1">
            <a:off x="327025" y="447675"/>
            <a:ext cx="2343150" cy="196850"/>
          </a:xfrm>
          <a:prstGeom prst="homePlate">
            <a:avLst>
              <a:gd name="adj" fmla="val 9054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82563" y="739775"/>
            <a:ext cx="9880600" cy="1508125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25485C"/>
                </a:solidFill>
                <a:latin typeface="Times New Roman" pitchFamily="18" charset="0"/>
              </a:rPr>
              <a:t>Приказ Министерства просвещения РФ от 24.11.2022г. № 1023</a:t>
            </a:r>
            <a:br>
              <a:rPr lang="ru-RU" sz="2400" b="1" smtClean="0">
                <a:solidFill>
                  <a:srgbClr val="25485C"/>
                </a:solidFill>
                <a:latin typeface="Times New Roman" pitchFamily="18" charset="0"/>
              </a:rPr>
            </a:br>
            <a:r>
              <a:rPr lang="ru-RU" sz="2400" b="1" smtClean="0">
                <a:solidFill>
                  <a:srgbClr val="25485C"/>
                </a:solidFill>
                <a:latin typeface="Times New Roman" pitchFamily="18" charset="0"/>
              </a:rPr>
              <a:t>«Об утверждении федеральной адаптированной образовательной программы начального общего образования для обучающихся с ограниченными возможностями здоровья»</a:t>
            </a:r>
          </a:p>
        </p:txBody>
      </p:sp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323850" y="2549525"/>
            <a:ext cx="9602788" cy="366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Предусмотрены варианты для обучающихся с нарушениями слуха, слепых, слабовидящих, для обучающихся с тяжелыми нарушениями речи, с нарушениями опорно-двигательного аппарата, с задержкой психического развития, с расстройствами аутистического спектра.</a:t>
            </a:r>
          </a:p>
          <a:p>
            <a:endParaRPr lang="ru-RU" b="1"/>
          </a:p>
          <a:p>
            <a:r>
              <a:rPr lang="ru-RU" b="1"/>
              <a:t>Содержание каждого варианта ФАОП НОО представлено учебно-методической документацией (федеральные учебный план и календарный учебный график, федеральные рабочие программы учебных предметов, курсов, дисциплин (модулей), иных компонентов, федеральная рабочая программа воспитания, федеральный календарный план воспитательной работы), определяющей единые для Российской Федерации базовые объем и содержание образования уровня начального общего образования, планируемые результаты освоения образовательной программы.</a:t>
            </a:r>
          </a:p>
        </p:txBody>
      </p:sp>
      <p:pic>
        <p:nvPicPr>
          <p:cNvPr id="15363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07625" y="0"/>
            <a:ext cx="19843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AutoShape 7"/>
          <p:cNvSpPr>
            <a:spLocks noChangeArrowheads="1"/>
          </p:cNvSpPr>
          <p:nvPr/>
        </p:nvSpPr>
        <p:spPr bwMode="auto">
          <a:xfrm flipV="1">
            <a:off x="327025" y="447675"/>
            <a:ext cx="2343150" cy="196850"/>
          </a:xfrm>
          <a:prstGeom prst="homePlate">
            <a:avLst>
              <a:gd name="adj" fmla="val 9054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82563" y="739775"/>
            <a:ext cx="9880600" cy="1508125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25485C"/>
                </a:solidFill>
                <a:latin typeface="Times New Roman" pitchFamily="18" charset="0"/>
              </a:rPr>
              <a:t>Приказ Министерства просвещения РФ от 24.11.2022г. № 1025</a:t>
            </a:r>
            <a:br>
              <a:rPr lang="ru-RU" sz="2400" b="1" smtClean="0">
                <a:solidFill>
                  <a:srgbClr val="25485C"/>
                </a:solidFill>
                <a:latin typeface="Times New Roman" pitchFamily="18" charset="0"/>
              </a:rPr>
            </a:br>
            <a:r>
              <a:rPr lang="ru-RU" sz="2400" b="1" smtClean="0">
                <a:solidFill>
                  <a:srgbClr val="25485C"/>
                </a:solidFill>
                <a:latin typeface="Times New Roman" pitchFamily="18" charset="0"/>
              </a:rPr>
              <a:t>«Об утверждении федеральной адаптированной образовательной программы основного общего образования для обучающихся с ограниченными возможностями здоровья»</a:t>
            </a:r>
          </a:p>
        </p:txBody>
      </p:sp>
      <p:sp>
        <p:nvSpPr>
          <p:cNvPr id="16386" name="TextBox 4"/>
          <p:cNvSpPr txBox="1">
            <a:spLocks noChangeArrowheads="1"/>
          </p:cNvSpPr>
          <p:nvPr/>
        </p:nvSpPr>
        <p:spPr bwMode="auto">
          <a:xfrm>
            <a:off x="323850" y="2549525"/>
            <a:ext cx="9602788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Предусмотрены варианты для обучающихся с нарушениями слуха, слепых, слабовидящих, для обучающихся с тяжелыми нарушениями речи, с нарушениями опорно-двигательного аппарата, с задержкой психического развития, с расстройствами аутистического спектра.</a:t>
            </a:r>
          </a:p>
          <a:p>
            <a:endParaRPr lang="ru-RU" b="1"/>
          </a:p>
          <a:p>
            <a:r>
              <a:rPr lang="ru-RU" b="1"/>
              <a:t>ФАОП ООО для обучающихся с ОВЗ представляет собой образовательную программу, адаптированную для обучения, воспитания и социализации обучающихся с ОВЗ с учетом особенностей их психофизического развития, индивидуальных возможностей, особых образовательных потребностей, обеспечивающую коррекцию нарушений развития и социальную адаптацию.</a:t>
            </a:r>
          </a:p>
          <a:p>
            <a:endParaRPr lang="ru-RU" b="1"/>
          </a:p>
        </p:txBody>
      </p:sp>
      <p:pic>
        <p:nvPicPr>
          <p:cNvPr id="16387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07625" y="0"/>
            <a:ext cx="19843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AutoShape 7"/>
          <p:cNvSpPr>
            <a:spLocks noChangeArrowheads="1"/>
          </p:cNvSpPr>
          <p:nvPr/>
        </p:nvSpPr>
        <p:spPr bwMode="auto">
          <a:xfrm flipV="1">
            <a:off x="327025" y="447675"/>
            <a:ext cx="2343150" cy="196850"/>
          </a:xfrm>
          <a:prstGeom prst="homePlate">
            <a:avLst>
              <a:gd name="adj" fmla="val 9054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82563" y="739775"/>
            <a:ext cx="9880600" cy="1508125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25485C"/>
                </a:solidFill>
                <a:latin typeface="Times New Roman" pitchFamily="18" charset="0"/>
              </a:rPr>
              <a:t>Приказ Министерства просвещения РФ от 24.11.2022г. № 1026</a:t>
            </a:r>
            <a:br>
              <a:rPr lang="ru-RU" sz="2400" b="1" smtClean="0">
                <a:solidFill>
                  <a:srgbClr val="25485C"/>
                </a:solidFill>
                <a:latin typeface="Times New Roman" pitchFamily="18" charset="0"/>
              </a:rPr>
            </a:br>
            <a:r>
              <a:rPr lang="ru-RU" sz="2400" b="1" smtClean="0">
                <a:solidFill>
                  <a:srgbClr val="25485C"/>
                </a:solidFill>
                <a:latin typeface="Times New Roman" pitchFamily="18" charset="0"/>
              </a:rPr>
              <a:t>«Об утверждении федеральной адаптированной основной общеобразовательной программы обучающихся с умственной отсталостью (интеллектуальными нарушениями)»</a:t>
            </a:r>
          </a:p>
        </p:txBody>
      </p:sp>
      <p:sp>
        <p:nvSpPr>
          <p:cNvPr id="24579" name="TextBox 4"/>
          <p:cNvSpPr txBox="1">
            <a:spLocks noChangeArrowheads="1"/>
          </p:cNvSpPr>
          <p:nvPr/>
        </p:nvSpPr>
        <p:spPr bwMode="auto">
          <a:xfrm>
            <a:off x="352425" y="2309813"/>
            <a:ext cx="9602788" cy="421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chemeClr val="accent1"/>
                </a:solidFill>
              </a:rPr>
              <a:t>Дифференцированный подход</a:t>
            </a:r>
            <a:r>
              <a:rPr lang="ru-RU" b="1"/>
              <a:t> предполагает учет их особых образовательных потребностей, которые проявляются в неоднородности возможностей освоения содержания образования. Применение дифференцированного подхода к созданию образовательных программ обеспечивает разнообразие содержания, предоставляя обучающимся с умственной отсталостью (интеллектуальными нарушениями) возможность реализовать индивидуальный потенциал развития.       </a:t>
            </a:r>
            <a:r>
              <a:rPr lang="ru-RU" b="1" i="1">
                <a:solidFill>
                  <a:schemeClr val="accent1"/>
                </a:solidFill>
              </a:rPr>
              <a:t>Деятельностный подход</a:t>
            </a:r>
            <a:r>
              <a:rPr lang="ru-RU" b="1"/>
              <a:t> основывается на теоретических положениях отечественной психологической науки, раскрывающих основные закономерности и структуру образования с учетом специфики развития личности обучающегося с умственной отсталостью (интеллектуальными нарушениями). Деятельностный подход в образовании строится на признании того, что развитие личности обучающихся с умственной отсталостью (интеллектуальными нарушениями) школьного возраста определяется характером организации доступной им деятельности (предметно-практической и учебной).</a:t>
            </a:r>
            <a:r>
              <a:rPr lang="ru-RU"/>
              <a:t> </a:t>
            </a:r>
          </a:p>
        </p:txBody>
      </p:sp>
      <p:pic>
        <p:nvPicPr>
          <p:cNvPr id="24580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07625" y="0"/>
            <a:ext cx="19843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AutoShape 7"/>
          <p:cNvSpPr>
            <a:spLocks noChangeArrowheads="1"/>
          </p:cNvSpPr>
          <p:nvPr/>
        </p:nvSpPr>
        <p:spPr bwMode="auto">
          <a:xfrm flipV="1">
            <a:off x="327025" y="447675"/>
            <a:ext cx="2343150" cy="196850"/>
          </a:xfrm>
          <a:prstGeom prst="homePlate">
            <a:avLst>
              <a:gd name="adj" fmla="val 9054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82563" y="739775"/>
            <a:ext cx="9880600" cy="1508125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25485C"/>
                </a:solidFill>
                <a:latin typeface="Times New Roman" pitchFamily="18" charset="0"/>
              </a:rPr>
              <a:t>Приказ Министерства просвещения РФ от 23.11.2022г. № 1014</a:t>
            </a:r>
            <a:br>
              <a:rPr lang="ru-RU" sz="2400" b="1" smtClean="0">
                <a:solidFill>
                  <a:srgbClr val="25485C"/>
                </a:solidFill>
                <a:latin typeface="Times New Roman" pitchFamily="18" charset="0"/>
              </a:rPr>
            </a:br>
            <a:r>
              <a:rPr lang="ru-RU" sz="2400" b="1" smtClean="0">
                <a:solidFill>
                  <a:srgbClr val="25485C"/>
                </a:solidFill>
                <a:latin typeface="Times New Roman" pitchFamily="18" charset="0"/>
              </a:rPr>
              <a:t>«Об утверждении федеральной образовательной программы среднего общего образования»</a:t>
            </a:r>
          </a:p>
        </p:txBody>
      </p:sp>
      <p:sp>
        <p:nvSpPr>
          <p:cNvPr id="17410" name="TextBox 4"/>
          <p:cNvSpPr txBox="1">
            <a:spLocks noChangeArrowheads="1"/>
          </p:cNvSpPr>
          <p:nvPr/>
        </p:nvSpPr>
        <p:spPr bwMode="auto">
          <a:xfrm>
            <a:off x="323850" y="2549525"/>
            <a:ext cx="96027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1"/>
          </a:p>
        </p:txBody>
      </p:sp>
      <p:pic>
        <p:nvPicPr>
          <p:cNvPr id="17411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07625" y="0"/>
            <a:ext cx="19843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AutoShape 7"/>
          <p:cNvSpPr>
            <a:spLocks noChangeArrowheads="1"/>
          </p:cNvSpPr>
          <p:nvPr/>
        </p:nvSpPr>
        <p:spPr bwMode="auto">
          <a:xfrm flipV="1">
            <a:off x="327025" y="447675"/>
            <a:ext cx="2343150" cy="196850"/>
          </a:xfrm>
          <a:prstGeom prst="homePlate">
            <a:avLst>
              <a:gd name="adj" fmla="val 9054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741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8325" y="2135188"/>
            <a:ext cx="8604250" cy="459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07625" y="0"/>
            <a:ext cx="19843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AutoShape 7"/>
          <p:cNvSpPr>
            <a:spLocks noChangeArrowheads="1"/>
          </p:cNvSpPr>
          <p:nvPr/>
        </p:nvSpPr>
        <p:spPr bwMode="auto">
          <a:xfrm flipV="1">
            <a:off x="327025" y="447675"/>
            <a:ext cx="2343150" cy="196850"/>
          </a:xfrm>
          <a:prstGeom prst="homePlate">
            <a:avLst>
              <a:gd name="adj" fmla="val 9054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843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07625" y="0"/>
            <a:ext cx="19843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1092</TotalTime>
  <Words>494</Words>
  <Application>Microsoft Office PowerPoint</Application>
  <PresentationFormat>Произвольный</PresentationFormat>
  <Paragraphs>33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 Light</vt:lpstr>
      <vt:lpstr>Calibri</vt:lpstr>
      <vt:lpstr>Avanti</vt:lpstr>
      <vt:lpstr>Times New Roman</vt:lpstr>
      <vt:lpstr>Тема Office</vt:lpstr>
      <vt:lpstr>Слайд 1</vt:lpstr>
      <vt:lpstr>Приказ Министерства просвещения РФ от 24.11.2022г. № 1022 «Об утверждении федеральной адаптированной образовательной программы дошкольного образования для обучающихся с ограниченными возможностями здоровья»</vt:lpstr>
      <vt:lpstr>Приказ Министерства просвещения РФ от 24.11.2022г. № 1023 «Об утверждении федеральной адаптированной образовательной программы начального общего образования для обучающихся с ограниченными возможностями здоровья»</vt:lpstr>
      <vt:lpstr>Приказ Министерства просвещения РФ от 24.11.2022г. № 1025 «Об утверждении федеральной адаптированной образовательной программы основного общего образования для обучающихся с ограниченными возможностями здоровья»</vt:lpstr>
      <vt:lpstr>Приказ Министерства просвещения РФ от 24.11.2022г. № 1026 «Об утверждении федеральной адаптированной основной общеобразовательной программы обучающихся с умственной отсталостью (интеллектуальными нарушениями)»</vt:lpstr>
      <vt:lpstr>Приказ Министерства просвещения РФ от 23.11.2022г. № 1014 «Об утверждении федеральной образовательной программы среднего общего образования»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Tanya</cp:lastModifiedBy>
  <cp:revision>185</cp:revision>
  <cp:lastPrinted>2022-12-23T11:21:08Z</cp:lastPrinted>
  <dcterms:created xsi:type="dcterms:W3CDTF">2020-10-26T17:43:21Z</dcterms:created>
  <dcterms:modified xsi:type="dcterms:W3CDTF">2023-08-24T18:13:08Z</dcterms:modified>
</cp:coreProperties>
</file>