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70" r:id="rId3"/>
    <p:sldId id="271" r:id="rId4"/>
    <p:sldId id="272" r:id="rId5"/>
    <p:sldId id="273" r:id="rId6"/>
    <p:sldId id="275" r:id="rId7"/>
    <p:sldId id="285" r:id="rId8"/>
    <p:sldId id="286" r:id="rId9"/>
    <p:sldId id="28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4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C76BD-A28E-42B4-AF1D-CE0B1E34C922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86169-06A6-4AB3-B68C-D942BA769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0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4500563" y="928688"/>
            <a:ext cx="4214812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/>
              <a:t>19 апреля 1563 года Фёдоров открыл в Москве первую на Руси "печатню", то есть типографию. Открыл он её по царскому веленью. Печатный станок тогда был делом государственной важности, и без указания царя никто книгопечатанием заняться не смел.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785813"/>
            <a:ext cx="3906837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500063" y="6143625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/>
              <a:t>Моравов А. В. </a:t>
            </a:r>
            <a:r>
              <a:rPr lang="ru-RU" sz="1400" b="1" i="1"/>
              <a:t>Иван Фёдоров ("Первопечатник")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5900738"/>
            <a:ext cx="350043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C:\Documents and Settings\Ква\Мои документы\н-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8100"/>
            <a:ext cx="15652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7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143500" y="1000125"/>
            <a:ext cx="364331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/>
              <a:t>Правил тогда Иван Грозный — царь страшный и жестокий. Зато значение книги царь понимал. И, решив не отставать от Европы, повелел Иван Грозный построить Государев Печатный двор. 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1071563" y="6072188"/>
            <a:ext cx="285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i="1"/>
              <a:t>Иван Грозный. </a:t>
            </a:r>
            <a:r>
              <a:rPr lang="ru-RU" sz="1400" i="1"/>
              <a:t>Реконструкция.</a:t>
            </a:r>
            <a:endParaRPr lang="ru-RU" sz="1400" b="1" i="1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57250"/>
            <a:ext cx="433387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2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857250" y="214313"/>
            <a:ext cx="74295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70C0"/>
                </a:solidFill>
                <a:latin typeface="Cambria" pitchFamily="18" charset="0"/>
              </a:rPr>
              <a:t>«Реками, наполняющими Вселенную» </a:t>
            </a:r>
          </a:p>
          <a:p>
            <a:pPr algn="ctr"/>
            <a:r>
              <a:rPr lang="ru-RU" sz="2400" b="1" i="1">
                <a:solidFill>
                  <a:srgbClr val="0070C0"/>
                </a:solidFill>
                <a:latin typeface="Cambria" pitchFamily="18" charset="0"/>
              </a:rPr>
              <a:t>назвал книги русский летописец XI века. </a:t>
            </a:r>
          </a:p>
          <a:p>
            <a:pPr algn="ctr"/>
            <a:r>
              <a:rPr lang="ru-RU" sz="2400" b="1" i="1">
                <a:solidFill>
                  <a:srgbClr val="0070C0"/>
                </a:solidFill>
                <a:latin typeface="Cambria" pitchFamily="18" charset="0"/>
              </a:rPr>
              <a:t>Книги ценились на Руси, собирались в семьях несколькими поколениями, упоминались почти в каждой духовной грамоте (завещании) среди ценностей и родовых икон.</a:t>
            </a:r>
            <a:br>
              <a:rPr lang="ru-RU" sz="2400" b="1" i="1">
                <a:solidFill>
                  <a:srgbClr val="0070C0"/>
                </a:solidFill>
                <a:latin typeface="Cambria" pitchFamily="18" charset="0"/>
              </a:rPr>
            </a:br>
            <a:endParaRPr lang="ru-RU" sz="2400" b="1" i="1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18435" name="Рисунок 2" descr="sv_nestor_letopis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714625"/>
            <a:ext cx="2614613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3" descr="book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71750"/>
            <a:ext cx="18970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4" descr="ba39d0be62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714625"/>
            <a:ext cx="301466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5" descr="b_stuart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793">
            <a:off x="3116263" y="5124450"/>
            <a:ext cx="205263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6" descr="rybuf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5921">
            <a:off x="427038" y="5108575"/>
            <a:ext cx="193675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1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58525" y="2309753"/>
            <a:ext cx="2951534" cy="3421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К.Г. Паустовский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925" y="2156830"/>
            <a:ext cx="3600400" cy="936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r>
              <a:rPr lang="ru-RU" altLang="uk-UA" sz="2400" b="1" dirty="0" smtClean="0"/>
              <a:t>    </a:t>
            </a:r>
          </a:p>
          <a:p>
            <a:pPr marL="609600" indent="-609600">
              <a:buFontTx/>
              <a:buNone/>
            </a:pPr>
            <a:endParaRPr lang="ru-RU" altLang="uk-UA" sz="2400" b="1" dirty="0" smtClean="0"/>
          </a:p>
          <a:p>
            <a:pPr marL="609600" indent="-609600">
              <a:buFontTx/>
              <a:buNone/>
            </a:pPr>
            <a:r>
              <a:rPr lang="ru-RU" altLang="uk-UA" sz="1400" b="1" dirty="0" smtClean="0"/>
              <a:t>       «Читайте, читайте и читайте! Читайте не торопясь, чтобы не потерять ни одной капли драгоценного содержания книг»,- советовал К.Г. Паустовский.»</a:t>
            </a:r>
          </a:p>
          <a:p>
            <a:pPr marL="609600" indent="-609600"/>
            <a:endParaRPr lang="ru-RU" altLang="uk-UA" sz="2400" dirty="0" smtClean="0"/>
          </a:p>
        </p:txBody>
      </p:sp>
      <p:pic>
        <p:nvPicPr>
          <p:cNvPr id="4" name="Picture 6" descr="Паустовский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814" y="98580"/>
            <a:ext cx="1316929" cy="170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Маршак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8123" y="37725"/>
            <a:ext cx="1656184" cy="18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4156230" y="568574"/>
            <a:ext cx="2520751" cy="6484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С. Я. Маршак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69703" y="837134"/>
            <a:ext cx="3394720" cy="1396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uk-UA" sz="2800" b="1" dirty="0" smtClean="0"/>
              <a:t>   </a:t>
            </a:r>
          </a:p>
          <a:p>
            <a:pPr>
              <a:buFontTx/>
              <a:buNone/>
            </a:pPr>
            <a:r>
              <a:rPr lang="ru-RU" altLang="uk-UA" sz="2800" b="1" dirty="0" smtClean="0"/>
              <a:t>   </a:t>
            </a:r>
            <a:r>
              <a:rPr lang="ru-RU" altLang="uk-UA" sz="1400" b="1" dirty="0" smtClean="0"/>
              <a:t>С.Я. Маршак писал, что «литературе так же нужны талантливые читатели, как талантливые писатели».</a:t>
            </a:r>
          </a:p>
          <a:p>
            <a:endParaRPr lang="ru-RU" altLang="uk-UA" sz="2800" dirty="0" smtClean="0"/>
          </a:p>
        </p:txBody>
      </p:sp>
      <p:pic>
        <p:nvPicPr>
          <p:cNvPr id="8" name="Picture 8" descr="Горьки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34" y="3645024"/>
            <a:ext cx="1443386" cy="151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29020" y="5231758"/>
            <a:ext cx="2881039" cy="4294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А. М. Горький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1990" y="5417840"/>
            <a:ext cx="388424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ru-RU" altLang="uk-UA" sz="2400" b="1" smtClean="0"/>
          </a:p>
          <a:p>
            <a:pPr>
              <a:buFontTx/>
              <a:buNone/>
            </a:pPr>
            <a:r>
              <a:rPr lang="ru-RU" altLang="uk-UA" sz="1400" b="1" smtClean="0"/>
              <a:t>    А.М. Горький утверждал: </a:t>
            </a:r>
          </a:p>
          <a:p>
            <a:pPr>
              <a:buFontTx/>
              <a:buNone/>
            </a:pPr>
            <a:r>
              <a:rPr lang="ru-RU" altLang="uk-UA" sz="1400" b="1" smtClean="0"/>
              <a:t>    «…любите книгу, она облегчит вам жизнь, дружески поможет разобраться в бурной путанице мыслей…, она окрыляет ум и сердце…»</a:t>
            </a:r>
          </a:p>
          <a:p>
            <a:endParaRPr lang="ru-RU" altLang="uk-UA" sz="2400" b="1" smtClean="0"/>
          </a:p>
          <a:p>
            <a:pPr>
              <a:buFontTx/>
              <a:buNone/>
            </a:pPr>
            <a:endParaRPr lang="ru-RU" altLang="uk-UA" sz="2800" dirty="0" smtClean="0"/>
          </a:p>
        </p:txBody>
      </p:sp>
      <p:sp>
        <p:nvSpPr>
          <p:cNvPr id="11" name="WordArt 14"/>
          <p:cNvSpPr>
            <a:spLocks noChangeArrowheads="1" noChangeShapeType="1" noTextEdit="1"/>
          </p:cNvSpPr>
          <p:nvPr/>
        </p:nvSpPr>
        <p:spPr bwMode="auto">
          <a:xfrm>
            <a:off x="1822759" y="3063122"/>
            <a:ext cx="5400328" cy="576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Первое доказательство</a:t>
            </a:r>
          </a:p>
        </p:txBody>
      </p:sp>
      <p:pic>
        <p:nvPicPr>
          <p:cNvPr id="12" name="Picture 15" descr="Михалк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300" y="3351303"/>
            <a:ext cx="1532188" cy="18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0" y="3592270"/>
            <a:ext cx="5476741" cy="3192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ru-RU" altLang="uk-UA" sz="2800" b="1" dirty="0" smtClean="0"/>
          </a:p>
          <a:p>
            <a:pPr>
              <a:buFontTx/>
              <a:buNone/>
            </a:pPr>
            <a:r>
              <a:rPr lang="ru-RU" altLang="uk-UA" sz="1200" b="1" dirty="0" smtClean="0">
                <a:solidFill>
                  <a:srgbClr val="00FFFF"/>
                </a:solidFill>
              </a:rPr>
              <a:t>Мы дружим с печатным словом.</a:t>
            </a:r>
          </a:p>
          <a:p>
            <a:pPr>
              <a:buFontTx/>
              <a:buNone/>
            </a:pPr>
            <a:r>
              <a:rPr lang="ru-RU" altLang="uk-UA" sz="1200" b="1" dirty="0" smtClean="0">
                <a:solidFill>
                  <a:srgbClr val="00FFFF"/>
                </a:solidFill>
              </a:rPr>
              <a:t>Если б не было его, </a:t>
            </a:r>
          </a:p>
          <a:p>
            <a:pPr>
              <a:buFontTx/>
              <a:buNone/>
            </a:pPr>
            <a:r>
              <a:rPr lang="ru-RU" altLang="uk-UA" sz="1200" b="1" dirty="0" smtClean="0">
                <a:solidFill>
                  <a:srgbClr val="00FFFF"/>
                </a:solidFill>
              </a:rPr>
              <a:t>Ни о старом, ни о новом</a:t>
            </a:r>
          </a:p>
          <a:p>
            <a:pPr>
              <a:buFontTx/>
              <a:buNone/>
            </a:pPr>
            <a:r>
              <a:rPr lang="ru-RU" altLang="uk-UA" sz="1200" b="1" dirty="0" smtClean="0">
                <a:solidFill>
                  <a:srgbClr val="0000FF"/>
                </a:solidFill>
              </a:rPr>
              <a:t>Мы не знали б ничего.</a:t>
            </a:r>
          </a:p>
          <a:p>
            <a:pPr>
              <a:buFontTx/>
              <a:buNone/>
            </a:pPr>
            <a:r>
              <a:rPr lang="ru-RU" altLang="uk-UA" sz="1200" b="1" dirty="0" smtClean="0">
                <a:solidFill>
                  <a:srgbClr val="00FFFF"/>
                </a:solidFill>
              </a:rPr>
              <a:t>                       С. В. Михалков</a:t>
            </a:r>
          </a:p>
          <a:p>
            <a:endParaRPr lang="ru-RU" altLang="uk-UA" sz="2800" b="1" dirty="0" smtClean="0"/>
          </a:p>
          <a:p>
            <a:pPr>
              <a:buFontTx/>
              <a:buNone/>
            </a:pPr>
            <a:r>
              <a:rPr lang="ru-RU" altLang="uk-UA" sz="2800" b="1" dirty="0" smtClean="0">
                <a:solidFill>
                  <a:srgbClr val="7030A0"/>
                </a:solidFill>
              </a:rPr>
              <a:t>       </a:t>
            </a:r>
            <a:r>
              <a:rPr lang="ru-RU" altLang="uk-UA" sz="2400" b="1" dirty="0" smtClean="0">
                <a:solidFill>
                  <a:srgbClr val="7030A0"/>
                </a:solidFill>
              </a:rPr>
              <a:t>Вместе с вами мы вспомнили  рекомендации классиков </a:t>
            </a:r>
          </a:p>
        </p:txBody>
      </p:sp>
    </p:spTree>
    <p:extLst>
      <p:ext uri="{BB962C8B-B14F-4D97-AF65-F5344CB8AC3E}">
        <p14:creationId xmlns:p14="http://schemas.microsoft.com/office/powerpoint/2010/main" val="8736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25412" y="612959"/>
            <a:ext cx="8893175" cy="2044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ru-RU" altLang="uk-UA" sz="1400" dirty="0" smtClean="0">
                <a:solidFill>
                  <a:srgbClr val="0000FF"/>
                </a:solidFill>
              </a:rPr>
              <a:t>Кто много читает, тот много знает и ясно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uk-UA" sz="1400" dirty="0" smtClean="0">
                <a:solidFill>
                  <a:srgbClr val="0000FF"/>
                </a:solidFill>
              </a:rPr>
              <a:t>излагает.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uk-UA" sz="1400" dirty="0" smtClean="0"/>
              <a:t>Так, уровень техники чтения у отличников и хорошистов выше нормы. Устная и письменная речь у них правильная, образная.  Отвечают на уроке -заслушаешься .  Сразу вспоминается народная мудрость: «Молвит слово- соловей поёт». А какие сочинения они пишут. Такие ребята везде успевают: и в кружках  занимаются, и спортом увлекаются, и газеты выпускают .                                                                                                                                         Те , кто читает медленно, неосознанно, учатся средне, монологической речью не владеют, не могут правильно выразить свои мысли. Они мало читают художественной литературы, поэтому отвечают односложно. С ними неинтересно общаться </a:t>
            </a:r>
            <a:r>
              <a:rPr lang="ru-RU" altLang="uk-UA" sz="1200" dirty="0" smtClean="0"/>
              <a:t>.</a:t>
            </a:r>
            <a:r>
              <a:rPr lang="ru-RU" altLang="uk-UA" sz="1200" b="1" dirty="0" smtClean="0"/>
              <a:t>  </a:t>
            </a:r>
          </a:p>
        </p:txBody>
      </p:sp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179512" y="36635"/>
            <a:ext cx="8640960" cy="57632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Второе   доказательство</a:t>
            </a: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79512" y="2924969"/>
            <a:ext cx="8496944" cy="5040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Третье  доказательство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5008" y="3717032"/>
            <a:ext cx="8928992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buFontTx/>
              <a:buNone/>
            </a:pPr>
            <a:r>
              <a:rPr lang="ru-RU" altLang="uk-UA" sz="1800" b="1" dirty="0" smtClean="0"/>
              <a:t>                                           </a:t>
            </a:r>
            <a:endParaRPr lang="ru-RU" altLang="uk-UA" sz="1400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altLang="uk-UA" sz="1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uk-UA" sz="1900" dirty="0" smtClean="0"/>
              <a:t>                                                       </a:t>
            </a:r>
            <a:r>
              <a:rPr lang="ru-RU" altLang="uk-UA" sz="1900" b="1" dirty="0" smtClean="0">
                <a:solidFill>
                  <a:srgbClr val="00B050"/>
                </a:solidFill>
              </a:rPr>
              <a:t>Ты ищешь знаний, мудрости земной,</a:t>
            </a:r>
            <a:br>
              <a:rPr lang="ru-RU" altLang="uk-UA" sz="1900" b="1" dirty="0" smtClean="0">
                <a:solidFill>
                  <a:srgbClr val="00B050"/>
                </a:solidFill>
              </a:rPr>
            </a:br>
            <a:r>
              <a:rPr lang="ru-RU" altLang="uk-UA" sz="1900" b="1" dirty="0" smtClean="0">
                <a:solidFill>
                  <a:srgbClr val="00B050"/>
                </a:solidFill>
              </a:rPr>
              <a:t>                                                 Ты ищешь смысла жизни во Вселенной?</a:t>
            </a:r>
            <a:br>
              <a:rPr lang="ru-RU" altLang="uk-UA" sz="1900" b="1" dirty="0" smtClean="0">
                <a:solidFill>
                  <a:srgbClr val="00B050"/>
                </a:solidFill>
              </a:rPr>
            </a:br>
            <a:r>
              <a:rPr lang="ru-RU" altLang="uk-UA" sz="1900" b="1" dirty="0" smtClean="0">
                <a:solidFill>
                  <a:srgbClr val="00B050"/>
                </a:solidFill>
              </a:rPr>
              <a:t>                                                  Найди на полке </a:t>
            </a:r>
            <a:r>
              <a:rPr lang="ru-RU" altLang="uk-UA" sz="1900" b="1" dirty="0" smtClean="0">
                <a:solidFill>
                  <a:srgbClr val="961A96"/>
                </a:solidFill>
              </a:rPr>
              <a:t>книгу</a:t>
            </a:r>
            <a:r>
              <a:rPr lang="ru-RU" altLang="uk-UA" sz="1900" b="1" dirty="0" smtClean="0">
                <a:solidFill>
                  <a:srgbClr val="00B050"/>
                </a:solidFill>
              </a:rPr>
              <a:t> и раскрой</a:t>
            </a:r>
            <a:br>
              <a:rPr lang="ru-RU" altLang="uk-UA" sz="1900" b="1" dirty="0" smtClean="0">
                <a:solidFill>
                  <a:srgbClr val="00B050"/>
                </a:solidFill>
              </a:rPr>
            </a:br>
            <a:r>
              <a:rPr lang="ru-RU" altLang="uk-UA" sz="1900" b="1" dirty="0" smtClean="0">
                <a:solidFill>
                  <a:srgbClr val="FF0066"/>
                </a:solidFill>
              </a:rPr>
              <a:t>                                                  Источник мысли </a:t>
            </a:r>
            <a:r>
              <a:rPr lang="ru-RU" altLang="uk-UA" sz="1900" b="1" dirty="0" smtClean="0">
                <a:solidFill>
                  <a:srgbClr val="00B050"/>
                </a:solidFill>
              </a:rPr>
              <a:t>чистый, вдохновенный…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uk-UA" sz="1800" dirty="0" smtClean="0">
                <a:solidFill>
                  <a:srgbClr val="00B050"/>
                </a:solidFill>
              </a:rPr>
              <a:t/>
            </a:r>
            <a:br>
              <a:rPr lang="ru-RU" altLang="uk-UA" sz="1800" dirty="0" smtClean="0">
                <a:solidFill>
                  <a:srgbClr val="00B050"/>
                </a:solidFill>
              </a:rPr>
            </a:br>
            <a:r>
              <a:rPr lang="ru-RU" altLang="uk-UA" sz="1800" dirty="0" smtClean="0">
                <a:solidFill>
                  <a:srgbClr val="00B050"/>
                </a:solidFill>
              </a:rPr>
              <a:t>            </a:t>
            </a:r>
            <a:r>
              <a:rPr lang="ru-RU" altLang="uk-UA" sz="2000" b="1" dirty="0" smtClean="0">
                <a:solidFill>
                  <a:srgbClr val="0000FF"/>
                </a:solidFill>
              </a:rPr>
              <a:t>И наконец исследования привели меня к моим выпускникам, которые все </a:t>
            </a:r>
            <a:r>
              <a:rPr lang="ru-RU" altLang="uk-UA" sz="2000" b="1" i="1" dirty="0" smtClean="0">
                <a:solidFill>
                  <a:srgbClr val="0000FF"/>
                </a:solidFill>
              </a:rPr>
              <a:t>11 лет учились на одни пятерки и в этом году получили отличный аттестат зрелости. Чтение в их жизни сыграло огромную роль.</a:t>
            </a:r>
            <a:endParaRPr lang="ru-RU" altLang="uk-UA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9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 descr="C:\Users\надежда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85750"/>
            <a:ext cx="8643938" cy="6357938"/>
          </a:xfrm>
        </p:spPr>
      </p:pic>
      <p:pic>
        <p:nvPicPr>
          <p:cNvPr id="29700" name="Рисунок 12" descr="i154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652963"/>
            <a:ext cx="135731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2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uk-UA" sz="20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uk-UA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uk-UA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uk-UA" sz="2000" b="1" smtClean="0"/>
              <a:t>    </a:t>
            </a:r>
            <a:r>
              <a:rPr lang="ru-RU" altLang="uk-UA" sz="2400" b="1" smtClean="0"/>
              <a:t>Именно чтение развивает интеллект.    Люди читающие быстрее схватывают целое, лучше и полнее выявляют противоречия и связь явлений, более адекватно оценивают ситуацию, быстрее анализируют информацию, находят и принимают правильные решения, имеют большой объем памяти, активное творческое воображение, точно и ясно формулируют и излагают свои суждения, более самостоятельны в них и в поведении. Иными словами, чтение формирует духовно зрелую, образованную и социально ценную личность</a:t>
            </a:r>
            <a:r>
              <a:rPr lang="ru-RU" altLang="uk-UA" sz="1800" b="1" smtClean="0"/>
              <a:t>… </a:t>
            </a:r>
          </a:p>
        </p:txBody>
      </p:sp>
      <p:sp>
        <p:nvSpPr>
          <p:cNvPr id="43011" name="WordArt 4"/>
          <p:cNvSpPr>
            <a:spLocks noChangeArrowheads="1" noChangeShapeType="1" noTextEdit="1"/>
          </p:cNvSpPr>
          <p:nvPr/>
        </p:nvSpPr>
        <p:spPr bwMode="auto">
          <a:xfrm>
            <a:off x="827088" y="0"/>
            <a:ext cx="7848600" cy="184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Мнение социологов и психологов</a:t>
            </a:r>
          </a:p>
        </p:txBody>
      </p:sp>
    </p:spTree>
    <p:extLst>
      <p:ext uri="{BB962C8B-B14F-4D97-AF65-F5344CB8AC3E}">
        <p14:creationId xmlns:p14="http://schemas.microsoft.com/office/powerpoint/2010/main" val="22207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uk-UA" sz="2400" smtClean="0"/>
              <a:t>            </a:t>
            </a:r>
            <a:r>
              <a:rPr lang="ru-RU" altLang="uk-UA" sz="2400" b="1" smtClean="0"/>
              <a:t>Мы  провели исследовательскую работу по основополагающей проблеме: «Нужно ли современному человеку читать».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uk-UA" sz="2400" smtClean="0"/>
              <a:t>            Проанализировав исходные материалы, пришли  к выводу, что читать полезно и необходимо. Это, во- первых, способствует успешной учебе. Во-вторых, помогает адаптироваться в таком нелегком современном мире; учит уважать человека и самих себя. В-третьих, способствует выбору профессию. Значит, действительно чтение-лучшее учение.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uk-UA" smtClean="0"/>
          </a:p>
        </p:txBody>
      </p:sp>
      <p:sp>
        <p:nvSpPr>
          <p:cNvPr id="44035" name="WordArt 5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5903912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Наши   выводы</a:t>
            </a:r>
          </a:p>
        </p:txBody>
      </p:sp>
    </p:spTree>
    <p:extLst>
      <p:ext uri="{BB962C8B-B14F-4D97-AF65-F5344CB8AC3E}">
        <p14:creationId xmlns:p14="http://schemas.microsoft.com/office/powerpoint/2010/main" val="421002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надежда\Desktop\plakat1_45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4675"/>
            <a:ext cx="9144000" cy="6283325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42875" y="61913"/>
            <a:ext cx="8305800" cy="9667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ru-RU" b="1" dirty="0" smtClean="0">
                <a:solidFill>
                  <a:srgbClr val="08684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Сегодня я узнал …</a:t>
            </a:r>
          </a:p>
          <a:p>
            <a:pPr marL="0" indent="0" eaLnBrk="1" hangingPunct="1">
              <a:buFontTx/>
              <a:buNone/>
              <a:defRPr/>
            </a:pPr>
            <a:endParaRPr lang="ru-RU" sz="4400" b="1" dirty="0" smtClean="0">
              <a:solidFill>
                <a:srgbClr val="08684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sz="4400" b="1" dirty="0" smtClean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542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Impact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Windows User</cp:lastModifiedBy>
  <cp:revision>6</cp:revision>
  <dcterms:created xsi:type="dcterms:W3CDTF">2017-05-29T19:42:50Z</dcterms:created>
  <dcterms:modified xsi:type="dcterms:W3CDTF">2019-07-24T09:45:58Z</dcterms:modified>
</cp:coreProperties>
</file>