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8" r:id="rId6"/>
    <p:sldId id="277" r:id="rId7"/>
    <p:sldId id="276" r:id="rId8"/>
    <p:sldId id="275" r:id="rId9"/>
    <p:sldId id="274" r:id="rId10"/>
    <p:sldId id="273" r:id="rId11"/>
    <p:sldId id="272" r:id="rId12"/>
    <p:sldId id="271" r:id="rId13"/>
    <p:sldId id="270" r:id="rId14"/>
    <p:sldId id="269" r:id="rId15"/>
    <p:sldId id="268" r:id="rId16"/>
    <p:sldId id="267" r:id="rId17"/>
    <p:sldId id="266" r:id="rId18"/>
    <p:sldId id="265" r:id="rId19"/>
    <p:sldId id="264" r:id="rId20"/>
    <p:sldId id="263" r:id="rId21"/>
    <p:sldId id="262" r:id="rId22"/>
    <p:sldId id="261" r:id="rId23"/>
    <p:sldId id="25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CD56A-BE4B-49D3-9BDC-B282C6FB161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900igr.net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image" Target="../media/image1.jpeg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smayli.ru/smile/multyashki-1805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hyperlink" Target="http://i038.radikal.ru/0807/ac/c85d4ccaa693.png" TargetMode="External"/><Relationship Id="rId4" Type="http://schemas.openxmlformats.org/officeDocument/2006/relationships/hyperlink" Target="http://fantasyflash.ru/anime/index.php?kont=people&amp;n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10221"/>
            <a:ext cx="7772400" cy="1383552"/>
          </a:xfrm>
        </p:spPr>
        <p:txBody>
          <a:bodyPr>
            <a:prstTxWarp prst="textArchUp">
              <a:avLst/>
            </a:prstTxWarp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slope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Ultra" pitchFamily="50" charset="-52"/>
              </a:rPr>
              <a:t>Интерактивный</a:t>
            </a:r>
            <a:b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Ultra" pitchFamily="50" charset="-52"/>
              </a:rPr>
            </a:b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Ultra" pitchFamily="50" charset="-52"/>
              </a:rPr>
              <a:t> тест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ruthCYR Ultra" pitchFamily="50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805083"/>
            <a:ext cx="7286676" cy="1649505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Трудовое обучение.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Швейное дело.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85d4ccaa69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3" y="1479165"/>
            <a:ext cx="6185689" cy="34962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57884" y="5324866"/>
            <a:ext cx="18473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hlinkClick r:id="rId4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900" tIns="25400" rIns="88900" bIns="50800" rtlCol="0" anchor="ctr"/>
          <a:lstStyle/>
          <a:p>
            <a:pPr algn="ctr"/>
            <a:r>
              <a:rPr lang="en-US" sz="2000" u="sng" smtClean="0">
                <a:solidFill>
                  <a:srgbClr val="3333CC"/>
                </a:solidFill>
                <a:latin typeface="Arial"/>
              </a:rPr>
              <a:t>pptcloud.ru</a:t>
            </a:r>
            <a:endParaRPr lang="ru-RU" sz="2000" u="sng">
              <a:solidFill>
                <a:srgbClr val="3333CC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7312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Свободный ход на швейной машине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нужен: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418" y="3357562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для наматывания нитки на шпульку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418" y="2357430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для выполнения сорочки назад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36418" y="4357694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для выполнения прямой строчки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7790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Какой шов используют при пошиве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носового платка: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2857496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шов в подгибку с закрытым срезом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шов в подгибку с открытым срезом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286116" y="1428736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643314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стачной шов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6658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Какой машинный шов относится к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краевым швам: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4397224"/>
            <a:ext cx="383548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шов в подгибку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2825588"/>
            <a:ext cx="383548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двойной шов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2857488" y="1357298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14282" y="3611406"/>
            <a:ext cx="383548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стачной шов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4030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Смётывание - это: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418" y="3500438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соединение двух деталей, примерно равных по величине, временными стежками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418" y="4786322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закрепление подогнутого края детали временными стежками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3071802" y="571480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512751" y="785794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36418" y="2214554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временное соединение мелкой детали с крупной временными стежками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3888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Стачивание - это: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4857760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 соединение приблизительно равных по величине деталей машинной строчкой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2285992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прокладывание строчки для закрепления подогнутого края детали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3000364" y="571480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571876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соединение разных по величине деталей машинной строчкой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0"/>
            <a:ext cx="75455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швейной машине маховое колесо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вращается: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2285992"/>
            <a:ext cx="6121500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на работающего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6121500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 каждой машине по разному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357562"/>
            <a:ext cx="6121500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от работающего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669" y="214290"/>
            <a:ext cx="9029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называется деталь, которая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прижимает  ткань на швейной машинке?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3571876"/>
            <a:ext cx="447842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лапка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447842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нитепритягиватель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286116" y="1214422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2714620"/>
            <a:ext cx="447842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игла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89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Выбери правильную заправку верхней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иглы:	1 – ушко иглы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		2 – нитенаправитель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		3 – нитепритягиватель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		4 – катушечный стержень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		5 – нитенаправитель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		6 – тарелочки регулятора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натяжения верхней нити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72198" y="5429264"/>
            <a:ext cx="283535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4, 5, 6, 3, 2, 1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3240" y="6072206"/>
            <a:ext cx="292892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4, 2, 3, 1, 6, 5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3214678" y="4143380"/>
            <a:ext cx="5202758" cy="1643074"/>
            <a:chOff x="1500166" y="5000636"/>
            <a:chExt cx="5202758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71802" y="5429264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286116" y="4429132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14282" y="5429264"/>
            <a:ext cx="283535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5, 6, 1, 3, 4, 2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84857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Выбери правильную последовательность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пошива носового платка :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 – отутюжить готовое изделие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 – обработать долевые срезы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3- обрабатывать поперечные срезы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00430" y="5786454"/>
            <a:ext cx="17637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3, 2, 1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5286388"/>
            <a:ext cx="1835220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2, 1, 3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857356" y="3643314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1785918" y="3929066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143768" y="5357826"/>
            <a:ext cx="17637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1, 2, 3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1882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швейной машине прижимная лапка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относится: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3464719"/>
            <a:ext cx="626437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к механизму двигателя ткани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626437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к механизму челнока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2500306"/>
            <a:ext cx="626437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к механизму иглы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42852"/>
            <a:ext cx="686918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ruthCYR Black" pitchFamily="50" charset="-52"/>
              </a:rPr>
              <a:t>Выбери вопрос:</a:t>
            </a:r>
            <a:endParaRPr lang="ru-RU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ruthCYR Black" pitchFamily="50" charset="-52"/>
            </a:endParaRPr>
          </a:p>
        </p:txBody>
      </p:sp>
      <p:sp>
        <p:nvSpPr>
          <p:cNvPr id="3" name="Овал 2">
            <a:hlinkClick r:id="rId3" action="ppaction://hlinksldjump"/>
          </p:cNvPr>
          <p:cNvSpPr/>
          <p:nvPr/>
        </p:nvSpPr>
        <p:spPr>
          <a:xfrm>
            <a:off x="357158" y="2428868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4" name="Овал 3">
            <a:hlinkClick r:id="rId4" action="ppaction://hlinksldjump"/>
          </p:cNvPr>
          <p:cNvSpPr/>
          <p:nvPr/>
        </p:nvSpPr>
        <p:spPr>
          <a:xfrm>
            <a:off x="1728768" y="2428868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latin typeface="TruthCYR Black" pitchFamily="50" charset="-52"/>
              </a:rPr>
              <a:t>2</a:t>
            </a:r>
          </a:p>
        </p:txBody>
      </p:sp>
      <p:sp>
        <p:nvSpPr>
          <p:cNvPr id="5" name="Овал 4">
            <a:hlinkClick r:id="rId5" action="ppaction://hlinksldjump"/>
          </p:cNvPr>
          <p:cNvSpPr/>
          <p:nvPr/>
        </p:nvSpPr>
        <p:spPr>
          <a:xfrm>
            <a:off x="3243254" y="2428868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latin typeface="TruthCYR Black" pitchFamily="50" charset="-52"/>
              </a:rPr>
              <a:t>3</a:t>
            </a:r>
          </a:p>
        </p:txBody>
      </p:sp>
      <p:sp>
        <p:nvSpPr>
          <p:cNvPr id="6" name="Овал 5">
            <a:hlinkClick r:id="rId6" action="ppaction://hlinksldjump"/>
          </p:cNvPr>
          <p:cNvSpPr/>
          <p:nvPr/>
        </p:nvSpPr>
        <p:spPr>
          <a:xfrm>
            <a:off x="4757740" y="2428868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latin typeface="TruthCYR Black" pitchFamily="50" charset="-52"/>
              </a:rPr>
              <a:t>4</a:t>
            </a:r>
          </a:p>
        </p:txBody>
      </p:sp>
      <p:sp>
        <p:nvSpPr>
          <p:cNvPr id="7" name="Овал 6">
            <a:hlinkClick r:id="rId7" action="ppaction://hlinksldjump"/>
          </p:cNvPr>
          <p:cNvSpPr/>
          <p:nvPr/>
        </p:nvSpPr>
        <p:spPr>
          <a:xfrm>
            <a:off x="6272226" y="2428868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latin typeface="TruthCYR Black" pitchFamily="50" charset="-52"/>
              </a:rPr>
              <a:t>5</a:t>
            </a:r>
          </a:p>
        </p:txBody>
      </p:sp>
      <p:sp>
        <p:nvSpPr>
          <p:cNvPr id="8" name="Овал 7">
            <a:hlinkClick r:id="rId8" action="ppaction://hlinksldjump"/>
          </p:cNvPr>
          <p:cNvSpPr/>
          <p:nvPr/>
        </p:nvSpPr>
        <p:spPr>
          <a:xfrm>
            <a:off x="7786710" y="2428868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latin typeface="TruthCYR Black" pitchFamily="50" charset="-52"/>
              </a:rPr>
              <a:t>6</a:t>
            </a:r>
          </a:p>
        </p:txBody>
      </p:sp>
      <p:sp>
        <p:nvSpPr>
          <p:cNvPr id="9" name="Овал 8">
            <a:hlinkClick r:id="rId9" action="ppaction://hlinksldjump"/>
          </p:cNvPr>
          <p:cNvSpPr/>
          <p:nvPr/>
        </p:nvSpPr>
        <p:spPr>
          <a:xfrm>
            <a:off x="214282" y="400050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7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10" name="Овал 9">
            <a:hlinkClick r:id="rId10" action="ppaction://hlinksldjump"/>
          </p:cNvPr>
          <p:cNvSpPr/>
          <p:nvPr/>
        </p:nvSpPr>
        <p:spPr>
          <a:xfrm>
            <a:off x="1476353" y="400050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8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11" name="Овал 10">
            <a:hlinkClick r:id="rId11" action="ppaction://hlinksldjump"/>
          </p:cNvPr>
          <p:cNvSpPr/>
          <p:nvPr/>
        </p:nvSpPr>
        <p:spPr>
          <a:xfrm>
            <a:off x="2738424" y="400050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9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12" name="Овал 11">
            <a:hlinkClick r:id="rId12" action="ppaction://hlinksldjump"/>
          </p:cNvPr>
          <p:cNvSpPr/>
          <p:nvPr/>
        </p:nvSpPr>
        <p:spPr>
          <a:xfrm>
            <a:off x="4000495" y="400050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10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13" name="Овал 12">
            <a:hlinkClick r:id="rId13" action="ppaction://hlinksldjump"/>
          </p:cNvPr>
          <p:cNvSpPr/>
          <p:nvPr/>
        </p:nvSpPr>
        <p:spPr>
          <a:xfrm>
            <a:off x="5262566" y="400050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11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14" name="Овал 13">
            <a:hlinkClick r:id="rId14" action="ppaction://hlinksldjump"/>
          </p:cNvPr>
          <p:cNvSpPr/>
          <p:nvPr/>
        </p:nvSpPr>
        <p:spPr>
          <a:xfrm>
            <a:off x="6524637" y="400050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12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15" name="Овал 14">
            <a:hlinkClick r:id="rId15" action="ppaction://hlinksldjump"/>
          </p:cNvPr>
          <p:cNvSpPr/>
          <p:nvPr/>
        </p:nvSpPr>
        <p:spPr>
          <a:xfrm>
            <a:off x="7786710" y="400050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13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16" name="Овал 15">
            <a:hlinkClick r:id="rId16" action="ppaction://hlinksldjump"/>
          </p:cNvPr>
          <p:cNvSpPr/>
          <p:nvPr/>
        </p:nvSpPr>
        <p:spPr>
          <a:xfrm>
            <a:off x="214282" y="542926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14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17" name="Овал 16">
            <a:hlinkClick r:id="rId17" action="ppaction://hlinksldjump"/>
          </p:cNvPr>
          <p:cNvSpPr/>
          <p:nvPr/>
        </p:nvSpPr>
        <p:spPr>
          <a:xfrm>
            <a:off x="1464447" y="542926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15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18" name="Овал 17">
            <a:hlinkClick r:id="rId18" action="ppaction://hlinksldjump"/>
          </p:cNvPr>
          <p:cNvSpPr/>
          <p:nvPr/>
        </p:nvSpPr>
        <p:spPr>
          <a:xfrm>
            <a:off x="2714612" y="542926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16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19" name="Овал 18">
            <a:hlinkClick r:id="rId19" action="ppaction://hlinksldjump"/>
          </p:cNvPr>
          <p:cNvSpPr/>
          <p:nvPr/>
        </p:nvSpPr>
        <p:spPr>
          <a:xfrm>
            <a:off x="3964777" y="542926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17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20" name="Овал 19">
            <a:hlinkClick r:id="rId20" action="ppaction://hlinksldjump"/>
          </p:cNvPr>
          <p:cNvSpPr/>
          <p:nvPr/>
        </p:nvSpPr>
        <p:spPr>
          <a:xfrm>
            <a:off x="5214942" y="542926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18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21" name="Овал 20">
            <a:hlinkClick r:id="rId21" action="ppaction://hlinksldjump"/>
          </p:cNvPr>
          <p:cNvSpPr/>
          <p:nvPr/>
        </p:nvSpPr>
        <p:spPr>
          <a:xfrm>
            <a:off x="6465107" y="5429264"/>
            <a:ext cx="1214446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19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22" name="Овал 21">
            <a:hlinkClick r:id="rId22" action="ppaction://hlinksldjump"/>
          </p:cNvPr>
          <p:cNvSpPr/>
          <p:nvPr/>
        </p:nvSpPr>
        <p:spPr>
          <a:xfrm>
            <a:off x="7715272" y="5429264"/>
            <a:ext cx="1285884" cy="1057276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ruthCYR Black" pitchFamily="50" charset="-52"/>
              </a:rPr>
              <a:t>20</a:t>
            </a:r>
            <a:endParaRPr lang="ru-RU" sz="4000" dirty="0">
              <a:latin typeface="TruthCYR Black" pitchFamily="50" charset="-52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142976" y="1142984"/>
            <a:ext cx="428628" cy="428628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643042" y="1214422"/>
            <a:ext cx="1185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ruthCYR Black" pitchFamily="50" charset="-52"/>
              </a:rPr>
              <a:t>- легко</a:t>
            </a:r>
            <a:endParaRPr lang="ru-RU" dirty="0">
              <a:latin typeface="TruthCYR Black" pitchFamily="50" charset="-52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3357554" y="1643050"/>
            <a:ext cx="428628" cy="428628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857620" y="164305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ruthCYR Black" pitchFamily="50" charset="-52"/>
              </a:rPr>
              <a:t>- нормально</a:t>
            </a:r>
            <a:endParaRPr lang="ru-RU" dirty="0">
              <a:latin typeface="TruthCYR Black" pitchFamily="50" charset="-52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6143636" y="1142984"/>
            <a:ext cx="428628" cy="428628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6572232" y="114298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ruthCYR Black" pitchFamily="50" charset="-52"/>
              </a:rPr>
              <a:t>- сложно</a:t>
            </a:r>
            <a:endParaRPr lang="ru-RU" dirty="0">
              <a:latin typeface="TruthCYR Black" pitchFamily="50" charset="-52"/>
            </a:endParaRPr>
          </a:p>
        </p:txBody>
      </p:sp>
      <p:sp>
        <p:nvSpPr>
          <p:cNvPr id="29" name="Управляющая кнопка: сведения 28">
            <a:hlinkClick r:id="rId23" action="ppaction://hlinksldjump" highlightClick="1"/>
          </p:cNvPr>
          <p:cNvSpPr/>
          <p:nvPr/>
        </p:nvSpPr>
        <p:spPr>
          <a:xfrm>
            <a:off x="8429652" y="1643050"/>
            <a:ext cx="542350" cy="500042"/>
          </a:xfrm>
          <a:prstGeom prst="actionButtonInformation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699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швейной машине игла относится: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4429132"/>
            <a:ext cx="669300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к механизму иглы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2357430"/>
            <a:ext cx="662156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к </a:t>
            </a:r>
            <a:r>
              <a:rPr lang="ru-RU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механизму нитепритягивателя</a:t>
            </a:r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393281"/>
            <a:ext cx="662156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к механизму челнока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913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Углы в носовом платке можно закрепить: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2285992"/>
            <a:ext cx="447842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косым стежком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447842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петельным стежком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2857488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357562"/>
            <a:ext cx="454986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тамбурным стежком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69707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называется деталь, которая</a:t>
            </a: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родвигает ткань на машине: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3357562"/>
            <a:ext cx="190665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рейка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3978360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прижимная лапка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214678" y="2143116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2285992"/>
            <a:ext cx="190665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игла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4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285728"/>
            <a:ext cx="4628190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uthCYR Black" pitchFamily="50" charset="-52"/>
              </a:rPr>
              <a:t>Интернет – источники: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uthCYR Black" pitchFamily="50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928670"/>
            <a:ext cx="4381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http://smayli.ru/smile/multyashki-1805.html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14422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http://fantasyflash.ru/anime/index.php?kont=people&amp;n=1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928926" y="2786058"/>
            <a:ext cx="2699778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ruthCYR Black" pitchFamily="50" charset="-52"/>
              </a:rPr>
              <a:t>Литература: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ruthCYR Black" pitchFamily="50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3643314"/>
            <a:ext cx="88296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Трудовое обучение. Швейное дело. 5 – 9 классы: контрольно – измерительные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материалы, вариативные тестовые задания / авт. – сост. Н. А. Бородкина. –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Волгоград: Учитель, 2012. – 66стр.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500174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http://i038.radikal.ru/0807/ac/c85d4ccaa693.png</a:t>
            </a:r>
            <a:endParaRPr lang="ru-RU" dirty="0"/>
          </a:p>
        </p:txBody>
      </p:sp>
      <p:sp>
        <p:nvSpPr>
          <p:cNvPr id="8" name="Управляющая кнопка: домой 7">
            <a:hlinkClick r:id="rId6" action="ppaction://hlinksldjump" highlightClick="1"/>
          </p:cNvPr>
          <p:cNvSpPr/>
          <p:nvPr/>
        </p:nvSpPr>
        <p:spPr>
          <a:xfrm>
            <a:off x="8358214" y="6143644"/>
            <a:ext cx="470944" cy="428628"/>
          </a:xfrm>
          <a:prstGeom prst="actionButtonHom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020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 натуральным волокнам относятся: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2285992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волокна, которые встречаются в природе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3714752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волокна, которые получают на предприятиях </a:t>
            </a:r>
          </a:p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химической промышленности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928662" y="857232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5018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Подготовка швейной машины к шитью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заключается: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2285992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 проверке наличия игры и шпульного колпачка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 организации ручного рабочего места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603784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 соблюдении техники безопасности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8395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Волокна, которые получают из растений,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называются: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4429132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волокнами растительного происхождения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2571744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волокнами химического происхождения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143240" y="1214422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500438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волокнами животного происхождения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68009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Волокна, которые получают от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животных называются: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3607595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волокнами животного происхождения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волокнами растительного происхождения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286116" y="1357298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2786058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волокнами химического происхождения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430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 работе на швейной машине ткань: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2285992"/>
            <a:ext cx="605006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продвигается от работающего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605006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находится на месте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357562"/>
            <a:ext cx="605006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продвигается на работающего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9031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Деталь, на которую наматывают нижнюю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нить, называется: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4429132"/>
            <a:ext cx="447842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шпулька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2786058"/>
            <a:ext cx="440698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шпульный колпачок</a:t>
            </a: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512751" y="1357298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607595"/>
            <a:ext cx="440698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челнок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8466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Свободный ход на швейной машине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устанавливается при помощи: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2714620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винта - разъединителя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прижимной лапки</a:t>
            </a:r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58214" y="6143644"/>
            <a:ext cx="542350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286116" y="1357298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571876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махового колеса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656</Words>
  <Application>Microsoft Office PowerPoint</Application>
  <PresentationFormat>Экран (4:3)</PresentationFormat>
  <Paragraphs>179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Интерактивный  тест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BEST_XP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Раис</cp:lastModifiedBy>
  <cp:revision>8</cp:revision>
  <dcterms:created xsi:type="dcterms:W3CDTF">2012-01-01T15:29:24Z</dcterms:created>
  <dcterms:modified xsi:type="dcterms:W3CDTF">2022-01-31T10:34:36Z</dcterms:modified>
</cp:coreProperties>
</file>