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7"/>
  </p:notesMasterIdLst>
  <p:sldIdLst>
    <p:sldId id="256" r:id="rId2"/>
    <p:sldId id="273" r:id="rId3"/>
    <p:sldId id="257" r:id="rId4"/>
    <p:sldId id="258" r:id="rId5"/>
    <p:sldId id="259" r:id="rId6"/>
    <p:sldId id="274" r:id="rId7"/>
    <p:sldId id="275" r:id="rId8"/>
    <p:sldId id="260" r:id="rId9"/>
    <p:sldId id="261" r:id="rId10"/>
    <p:sldId id="266" r:id="rId11"/>
    <p:sldId id="267" r:id="rId12"/>
    <p:sldId id="271" r:id="rId13"/>
    <p:sldId id="272" r:id="rId14"/>
    <p:sldId id="264" r:id="rId15"/>
    <p:sldId id="265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33" autoAdjust="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988F9-1B85-41E7-BA5F-CD31C3489C58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DC067-A1FC-4A76-B0A3-247900D02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08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DC067-A1FC-4A76-B0A3-247900D0267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10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DC067-A1FC-4A76-B0A3-247900D0267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049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85FF68-FCE3-4951-A942-5B129898ECAA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4D74347-3C7C-48F4-8FA0-11607019EA4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АКТУАЛЬНОСТЬ КОНЦЕПЦИИ </a:t>
            </a:r>
            <a:br>
              <a:rPr lang="ru-RU" sz="2800" dirty="0" smtClean="0"/>
            </a:br>
            <a:r>
              <a:rPr lang="ru-RU" sz="2800" dirty="0" smtClean="0"/>
              <a:t>ПСИХОЛОГО-ПЕДАГОГИЧЕСКОГО СОПРОВОЖДЕНИЯ </a:t>
            </a:r>
            <a:r>
              <a:rPr lang="ru-RU" sz="2800" dirty="0" smtClean="0"/>
              <a:t>ДЕТЕЙ И ПОДРОСТКОВ </a:t>
            </a:r>
            <a:br>
              <a:rPr lang="ru-RU" sz="2800" dirty="0" smtClean="0"/>
            </a:br>
            <a:r>
              <a:rPr lang="ru-RU" sz="2800" dirty="0" smtClean="0"/>
              <a:t>С ОГРАНИЧЕННЫМИ ВОЗМОЖНОСТЯМИ </a:t>
            </a:r>
            <a:r>
              <a:rPr lang="ru-RU" sz="2800" dirty="0" smtClean="0"/>
              <a:t>ЗДОРОВЬЯ.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293096"/>
            <a:ext cx="6172200" cy="685800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>Составитель:</a:t>
            </a:r>
          </a:p>
          <a:p>
            <a:pPr algn="l"/>
            <a:r>
              <a:rPr lang="ru-RU" sz="2000" dirty="0" err="1" smtClean="0"/>
              <a:t>Починова</a:t>
            </a:r>
            <a:r>
              <a:rPr lang="ru-RU" sz="2000" dirty="0" smtClean="0"/>
              <a:t> Ирина Васильевна,</a:t>
            </a:r>
          </a:p>
          <a:p>
            <a:pPr algn="l"/>
            <a:r>
              <a:rPr lang="ru-RU" sz="2000" dirty="0"/>
              <a:t>с</a:t>
            </a:r>
            <a:r>
              <a:rPr lang="ru-RU" sz="2000" dirty="0" smtClean="0"/>
              <a:t>тарший преподаватель </a:t>
            </a:r>
          </a:p>
          <a:p>
            <a:pPr algn="l"/>
            <a:r>
              <a:rPr lang="ru-RU" sz="2000" dirty="0" smtClean="0"/>
              <a:t>кафедры коррекционной педагогики,</a:t>
            </a:r>
          </a:p>
          <a:p>
            <a:pPr algn="l"/>
            <a:r>
              <a:rPr lang="ru-RU" sz="2000" dirty="0" smtClean="0"/>
              <a:t>здорового и безопасного образа жизни</a:t>
            </a:r>
          </a:p>
          <a:p>
            <a:pPr algn="l"/>
            <a:r>
              <a:rPr lang="ru-RU" sz="2000" dirty="0" smtClean="0"/>
              <a:t>ФГБОУ ВПО </a:t>
            </a:r>
            <a:r>
              <a:rPr lang="ru-RU" sz="2000" dirty="0" err="1" smtClean="0"/>
              <a:t>УлГПУ</a:t>
            </a:r>
            <a:r>
              <a:rPr lang="ru-RU" sz="2000" dirty="0" smtClean="0"/>
              <a:t> </a:t>
            </a:r>
            <a:r>
              <a:rPr lang="ru-RU" sz="2000" dirty="0" err="1" smtClean="0"/>
              <a:t>им.И.Н.Ульянова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4476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effectLst/>
              </a:rPr>
              <a:t>Документация </a:t>
            </a:r>
            <a:r>
              <a:rPr lang="ru-RU" i="1" u="sng" dirty="0" err="1" smtClean="0">
                <a:effectLst/>
              </a:rPr>
              <a:t>ПМПк</a:t>
            </a:r>
            <a:r>
              <a:rPr lang="ru-RU" i="1" u="sng" dirty="0" smtClean="0">
                <a:effectLst/>
              </a:rPr>
              <a:t> ОУ: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1.Положение о работе </a:t>
            </a:r>
            <a:r>
              <a:rPr lang="ru-RU" b="1" dirty="0" err="1" smtClean="0"/>
              <a:t>ПМПк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2.Приказ о создании </a:t>
            </a:r>
            <a:r>
              <a:rPr lang="ru-RU" b="1" dirty="0" err="1" smtClean="0"/>
              <a:t>ПМПк</a:t>
            </a:r>
            <a:r>
              <a:rPr lang="ru-RU" b="1" dirty="0" smtClean="0"/>
              <a:t> ОУ (ежегодно)</a:t>
            </a:r>
          </a:p>
          <a:p>
            <a:r>
              <a:rPr lang="ru-RU" b="1" dirty="0" smtClean="0"/>
              <a:t>3.План работы </a:t>
            </a:r>
            <a:r>
              <a:rPr lang="ru-RU" b="1" dirty="0" err="1" smtClean="0"/>
              <a:t>ПМПк</a:t>
            </a:r>
            <a:r>
              <a:rPr lang="ru-RU" b="1" dirty="0" smtClean="0"/>
              <a:t> на учебный год</a:t>
            </a:r>
          </a:p>
          <a:p>
            <a:r>
              <a:rPr lang="ru-RU" b="1" dirty="0" smtClean="0"/>
              <a:t>4.Договор о взаимодействии со специалистами ПМПК (ежегодно)</a:t>
            </a:r>
          </a:p>
          <a:p>
            <a:r>
              <a:rPr lang="ru-RU" b="1" dirty="0" smtClean="0"/>
              <a:t>5.Договор о взаимодействии с родителями (законными представителями) ребенка </a:t>
            </a:r>
          </a:p>
          <a:p>
            <a:r>
              <a:rPr lang="ru-RU" b="1" dirty="0" smtClean="0"/>
              <a:t>6.Журнал предварительной записи детей на </a:t>
            </a:r>
            <a:r>
              <a:rPr lang="ru-RU" b="1" dirty="0" err="1" smtClean="0"/>
              <a:t>ПМПк</a:t>
            </a:r>
            <a:endParaRPr lang="ru-RU" b="1" dirty="0" smtClean="0"/>
          </a:p>
          <a:p>
            <a:r>
              <a:rPr lang="ru-RU" b="1" dirty="0" smtClean="0"/>
              <a:t>7.Журнал протоколов </a:t>
            </a:r>
            <a:r>
              <a:rPr lang="ru-RU" b="1" dirty="0" err="1" smtClean="0"/>
              <a:t>ПМПк</a:t>
            </a:r>
            <a:endParaRPr lang="ru-RU" b="1" dirty="0" smtClean="0"/>
          </a:p>
          <a:p>
            <a:r>
              <a:rPr lang="ru-RU" b="1" dirty="0" smtClean="0"/>
              <a:t>8.Журнал регистрации коллегиальных заключений</a:t>
            </a:r>
          </a:p>
          <a:p>
            <a:r>
              <a:rPr lang="ru-RU" b="1" dirty="0" smtClean="0"/>
              <a:t>9.Карта (папка) развития обучающегося, воспитанника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5370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effectLst/>
              </a:rPr>
              <a:t>Инициаторы обращения к специалистам </a:t>
            </a:r>
            <a:r>
              <a:rPr lang="ru-RU" i="1" u="sng" dirty="0" err="1" smtClean="0">
                <a:effectLst/>
              </a:rPr>
              <a:t>ПМПк</a:t>
            </a:r>
            <a:r>
              <a:rPr lang="ru-RU" i="1" u="sng" dirty="0" smtClean="0">
                <a:effectLst/>
              </a:rPr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1.Специалисты ОУ (педагог-психолог, учитель-логопед и др.), выявившие проблемы ребенка в ходе диагностического этапа работы;</a:t>
            </a:r>
          </a:p>
          <a:p>
            <a:r>
              <a:rPr lang="ru-RU" dirty="0" smtClean="0"/>
              <a:t>2.Родители (законные представители);</a:t>
            </a:r>
          </a:p>
          <a:p>
            <a:r>
              <a:rPr lang="ru-RU" dirty="0" smtClean="0"/>
              <a:t>3.Учителя, воспитатели и администрация ОУ;</a:t>
            </a:r>
          </a:p>
          <a:p>
            <a:r>
              <a:rPr lang="ru-RU" dirty="0" smtClean="0"/>
              <a:t>4.Обращение самого ребенка по поводу проблем;</a:t>
            </a:r>
          </a:p>
          <a:p>
            <a:r>
              <a:rPr lang="ru-RU" dirty="0" smtClean="0"/>
              <a:t>5.Обращение других детей за консультациями и помощью в отношении какого-либо ребенка.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68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u="sng" dirty="0" smtClean="0">
                <a:effectLst/>
              </a:rPr>
              <a:t>Сопровождение семьи: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92500"/>
          </a:bodyPr>
          <a:lstStyle/>
          <a:p>
            <a:pPr marL="137160" indent="0" algn="just">
              <a:buNone/>
            </a:pPr>
            <a:r>
              <a:rPr lang="ru-RU" dirty="0" smtClean="0"/>
              <a:t>	Специалистами </a:t>
            </a:r>
            <a:r>
              <a:rPr lang="ru-RU" dirty="0" err="1" smtClean="0"/>
              <a:t>ПМПк</a:t>
            </a:r>
            <a:r>
              <a:rPr lang="ru-RU" dirty="0" smtClean="0"/>
              <a:t> ОУ тщательно изучается стиль семейного воспитания и проблемы семьи, на основании чего составляется характеристика семьи и разрабатываются рекомендации по семейному воспитанию ребенка с ОВЗ. </a:t>
            </a:r>
            <a:r>
              <a:rPr lang="ru-RU" b="1" u="sng" dirty="0" smtClean="0"/>
              <a:t>Условно все семьи можно разделить на 4 группы:</a:t>
            </a:r>
          </a:p>
          <a:p>
            <a:pPr marL="137160" indent="0" algn="just">
              <a:buNone/>
            </a:pPr>
            <a:r>
              <a:rPr lang="ru-RU" b="1" i="1" dirty="0" smtClean="0"/>
              <a:t>Первая группа </a:t>
            </a:r>
            <a:r>
              <a:rPr lang="ru-RU" dirty="0" smtClean="0"/>
              <a:t>– родители с выраженным расширением сферы родительских чувств, стиль воспитания – </a:t>
            </a:r>
            <a:r>
              <a:rPr lang="ru-RU" dirty="0" err="1" smtClean="0"/>
              <a:t>гиперопека</a:t>
            </a:r>
            <a:r>
              <a:rPr lang="ru-RU" dirty="0" smtClean="0"/>
              <a:t>, который оказывает негативное влияние на формирование личности ребенка, что проявляется в эгоцентризме, повышенной зависимости, отсутствии активности, снижении самооценки ребенка. </a:t>
            </a:r>
          </a:p>
          <a:p>
            <a:pPr marL="13716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27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ru-RU" b="1" i="1" dirty="0" smtClean="0"/>
              <a:t>Вторая группа </a:t>
            </a:r>
            <a:r>
              <a:rPr lang="ru-RU" dirty="0" smtClean="0"/>
              <a:t>семей характеризуется стилем холодного общения, снижением эмоциональных контактов родителей с ребенком.</a:t>
            </a:r>
          </a:p>
          <a:p>
            <a:pPr marL="137160" indent="0" algn="just">
              <a:buNone/>
            </a:pPr>
            <a:r>
              <a:rPr lang="ru-RU" b="1" i="1" dirty="0" smtClean="0"/>
              <a:t>Третью группу </a:t>
            </a:r>
            <a:r>
              <a:rPr lang="ru-RU" dirty="0" smtClean="0"/>
              <a:t>семей характеризует стиль сотрудничества – конструктивная и гибкая форма </a:t>
            </a:r>
            <a:r>
              <a:rPr lang="ru-RU" dirty="0" err="1" smtClean="0"/>
              <a:t>взаимоответственных</a:t>
            </a:r>
            <a:r>
              <a:rPr lang="ru-RU" dirty="0" smtClean="0"/>
              <a:t> отношений родителей и ребенка в совместной деятельности. Стиль такого семейного воспитания способствует развитию у ребенка чувства защищенности, уверенности в себе, потребности в активном установлении межличностных отношений в семье и вне дома.</a:t>
            </a:r>
          </a:p>
          <a:p>
            <a:pPr marL="137160" indent="0" algn="just">
              <a:buNone/>
            </a:pPr>
            <a:r>
              <a:rPr lang="ru-RU" b="1" i="1" dirty="0" smtClean="0"/>
              <a:t>Четвертая группа </a:t>
            </a:r>
            <a:r>
              <a:rPr lang="ru-RU" dirty="0" smtClean="0"/>
              <a:t>семей имеет репрессивный стиль семейного общения. У детей отмечается аффективно-агрессивное поведение, плаксивость, раздражительность, повышенная  возбудимость.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42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i="1" u="sng" dirty="0" smtClean="0">
                <a:effectLst/>
              </a:rPr>
              <a:t>Условия достижения успеха индивидуального сопровождения: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- построить доверительные отношения с родителями ребенка, с его семьей;</a:t>
            </a:r>
          </a:p>
          <a:p>
            <a:pPr algn="just"/>
            <a:r>
              <a:rPr lang="ru-RU" b="1" dirty="0" smtClean="0"/>
              <a:t>-родители должны </a:t>
            </a:r>
            <a:r>
              <a:rPr lang="ru-RU" b="1" dirty="0"/>
              <a:t>не только осознать наблюдаемые у ребенка </a:t>
            </a:r>
            <a:r>
              <a:rPr lang="ru-RU" b="1" dirty="0" smtClean="0"/>
              <a:t>особенности </a:t>
            </a:r>
            <a:r>
              <a:rPr lang="ru-RU" b="1" dirty="0"/>
              <a:t>в психическом развитии, но </a:t>
            </a:r>
            <a:r>
              <a:rPr lang="ru-RU" b="1" dirty="0" smtClean="0"/>
              <a:t>и принять задачи индивидуальных адаптированных программ;</a:t>
            </a:r>
            <a:endParaRPr lang="ru-RU" b="1" dirty="0"/>
          </a:p>
          <a:p>
            <a:pPr algn="just"/>
            <a:r>
              <a:rPr lang="ru-RU" b="1" dirty="0"/>
              <a:t>-продуктивно пользоваться информацией, проводить эффективную работу по преодолению формирования у родителей искаженных представлений о возможных быстрых позитивных результатах, о легком успехе и возможностях полной ликвидации имеющихся расстройств;</a:t>
            </a:r>
          </a:p>
          <a:p>
            <a:pPr algn="just"/>
            <a:r>
              <a:rPr lang="ru-RU" b="1" dirty="0"/>
              <a:t>-эффективно проводить </a:t>
            </a:r>
            <a:r>
              <a:rPr lang="ru-RU" b="1" dirty="0" smtClean="0"/>
              <a:t>коррекционные </a:t>
            </a:r>
            <a:r>
              <a:rPr lang="ru-RU" b="1" dirty="0"/>
              <a:t>мероприятия с родителями, </a:t>
            </a:r>
            <a:r>
              <a:rPr lang="ru-RU" b="1" dirty="0" smtClean="0"/>
              <a:t>укреплять </a:t>
            </a:r>
            <a:r>
              <a:rPr lang="ru-RU" b="1" dirty="0"/>
              <a:t>веру семьи в успех коррекционной работы;</a:t>
            </a:r>
          </a:p>
          <a:p>
            <a:pPr algn="just"/>
            <a:r>
              <a:rPr lang="ru-RU" b="1" dirty="0"/>
              <a:t>-строить свою поддержку семьи на сохранных функциях и возможностях ребенка, на позитивных изменениях в его развитии, избегать излишней фиксации на трудностях и имеющихся нарушениях.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93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pPr marL="137160" indent="0" algn="just">
              <a:buNone/>
            </a:pPr>
            <a:r>
              <a:rPr lang="ru-RU" b="1" dirty="0" smtClean="0"/>
              <a:t>	Благодаря работе специалистов психолого-медико-педагогического сопровождения в образовательных организациях достигается вариативность и доступность  образования для каждого ребенка, имеющего ограниченные возможности здоровья, что является залогом их успешной социализации в дальнейшем.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137160" indent="0" algn="ctr">
              <a:buNone/>
            </a:pPr>
            <a:r>
              <a:rPr lang="ru-RU" b="1" dirty="0" smtClean="0"/>
              <a:t> СПАСИБО   ЗА  ВНИМАНИЕ!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862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effectLst/>
              </a:rPr>
              <a:t>Нормативно-правовая основа: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7160" indent="0" algn="just">
              <a:buNone/>
            </a:pPr>
            <a:r>
              <a:rPr lang="ru-RU" b="1" dirty="0" smtClean="0"/>
              <a:t>1.Методические </a:t>
            </a:r>
            <a:r>
              <a:rPr lang="ru-RU" b="1" dirty="0"/>
              <a:t>рекомендации Министерства образования РФ «О психолого-медико-педагогическом консилиуме (</a:t>
            </a:r>
            <a:r>
              <a:rPr lang="ru-RU" b="1" dirty="0" err="1"/>
              <a:t>ПМПк</a:t>
            </a:r>
            <a:r>
              <a:rPr lang="ru-RU" b="1" dirty="0"/>
              <a:t>)» </a:t>
            </a:r>
          </a:p>
          <a:p>
            <a:pPr marL="137160" indent="0" algn="just">
              <a:buNone/>
            </a:pPr>
            <a:r>
              <a:rPr lang="ru-RU" b="1" dirty="0"/>
              <a:t>№ 27/901-6 от 27.03.2000</a:t>
            </a:r>
            <a:r>
              <a:rPr lang="ru-RU" b="1" dirty="0" smtClean="0"/>
              <a:t>.</a:t>
            </a:r>
          </a:p>
          <a:p>
            <a:pPr marL="137160" indent="0" algn="just">
              <a:buNone/>
            </a:pPr>
            <a:r>
              <a:rPr lang="ru-RU" b="1" dirty="0" smtClean="0"/>
              <a:t>2.Методические рекомендации по психолого-педагогическому сопровождению обучающихся в учебно-воспитательном процессе в условиях модернизации образования (Приложение к письму Минобразования РФ от 27.06.2003. № 28-51-513/16.</a:t>
            </a:r>
          </a:p>
          <a:p>
            <a:pPr marL="137160" indent="0" algn="just">
              <a:buNone/>
            </a:pPr>
            <a:r>
              <a:rPr lang="ru-RU" b="1" dirty="0" smtClean="0"/>
              <a:t>3.ФЗ «Об образовании в Российской Федерации» от 29.12.2012. № 273-ФЗ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346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effectLst/>
              </a:rPr>
              <a:t>Основные принципы сопровождения: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- рекомендательный характер советов сопровождающего;</a:t>
            </a:r>
          </a:p>
          <a:p>
            <a:pPr lvl="0"/>
            <a:r>
              <a:rPr lang="ru-RU" dirty="0" smtClean="0"/>
              <a:t>- </a:t>
            </a:r>
            <a:r>
              <a:rPr lang="ru-RU" dirty="0"/>
              <a:t>приоритет интересов сопровождаемого («на стороне ребенка»);</a:t>
            </a:r>
          </a:p>
          <a:p>
            <a:pPr lvl="0"/>
            <a:r>
              <a:rPr lang="ru-RU" dirty="0"/>
              <a:t>- непрерывность сопровождения;</a:t>
            </a:r>
          </a:p>
          <a:p>
            <a:pPr lvl="0"/>
            <a:r>
              <a:rPr lang="ru-RU" dirty="0"/>
              <a:t>- </a:t>
            </a:r>
            <a:r>
              <a:rPr lang="ru-RU" dirty="0" err="1"/>
              <a:t>мультидисциплинарность</a:t>
            </a:r>
            <a:r>
              <a:rPr lang="ru-RU" dirty="0"/>
              <a:t> (комплексный подход) сопровождения</a:t>
            </a:r>
            <a:r>
              <a:rPr lang="ru-RU" dirty="0" smtClean="0"/>
              <a:t>;</a:t>
            </a:r>
            <a:endParaRPr lang="ru-RU" dirty="0"/>
          </a:p>
          <a:p>
            <a:pPr lvl="0"/>
            <a:r>
              <a:rPr lang="ru-RU" dirty="0" smtClean="0"/>
              <a:t>- </a:t>
            </a:r>
            <a:r>
              <a:rPr lang="ru-RU" dirty="0" smtClean="0"/>
              <a:t>индивидуальное </a:t>
            </a:r>
            <a:r>
              <a:rPr lang="ru-RU" dirty="0"/>
              <a:t>сопровождение (выявление детей «группы риска</a:t>
            </a:r>
            <a:r>
              <a:rPr lang="ru-RU" dirty="0" smtClean="0"/>
              <a:t>»).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89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u="sng" dirty="0">
                <a:effectLst/>
              </a:rPr>
              <a:t>Основные направления деятельности </a:t>
            </a:r>
            <a:r>
              <a:rPr lang="ru-RU" i="1" u="sng" dirty="0" smtClean="0">
                <a:effectLst/>
              </a:rPr>
              <a:t>службы сопровождения: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8229600" cy="4709160"/>
          </a:xfrm>
        </p:spPr>
        <p:txBody>
          <a:bodyPr/>
          <a:lstStyle/>
          <a:p>
            <a:pPr lvl="0"/>
            <a:r>
              <a:rPr lang="ru-RU" dirty="0"/>
              <a:t>выбор образовательного маршрута;</a:t>
            </a:r>
          </a:p>
          <a:p>
            <a:pPr lvl="0"/>
            <a:r>
              <a:rPr lang="ru-RU" dirty="0"/>
              <a:t>преодоление трудностей развития, обучения, воспитания;</a:t>
            </a:r>
          </a:p>
          <a:p>
            <a:pPr lvl="0"/>
            <a:r>
              <a:rPr lang="ru-RU" dirty="0"/>
              <a:t>преодоление личностных проблем развития ребенка;</a:t>
            </a:r>
          </a:p>
          <a:p>
            <a:pPr lvl="0"/>
            <a:r>
              <a:rPr lang="ru-RU" dirty="0"/>
              <a:t>формирование здорового образа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89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i="1" u="sng" dirty="0">
                <a:effectLst/>
              </a:rPr>
              <a:t>Основные </a:t>
            </a:r>
            <a:r>
              <a:rPr lang="ru-RU" i="1" u="sng" dirty="0" smtClean="0">
                <a:effectLst/>
              </a:rPr>
              <a:t>задачи: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648072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6000" dirty="0"/>
              <a:t>1.Контроль за ходом психологического развития ребенка на основе представлений о нормативном содержании и периодизации этого процесса.</a:t>
            </a:r>
          </a:p>
          <a:p>
            <a:pPr algn="just"/>
            <a:r>
              <a:rPr lang="ru-RU" sz="6000" dirty="0"/>
              <a:t>2.Выявление отклонений в развитии, их коррекция и профилактика.</a:t>
            </a:r>
          </a:p>
          <a:p>
            <a:pPr algn="just"/>
            <a:r>
              <a:rPr lang="ru-RU" sz="6000" dirty="0"/>
              <a:t>3.Выявление причин и характера первичных нарушений в развитии, а также определение степени этого нарушения.</a:t>
            </a:r>
          </a:p>
          <a:p>
            <a:pPr algn="just"/>
            <a:r>
              <a:rPr lang="ru-RU" sz="6000" dirty="0"/>
              <a:t>4.Выявление </a:t>
            </a:r>
            <a:r>
              <a:rPr lang="ru-RU" sz="6000" dirty="0" smtClean="0"/>
              <a:t>индивидуально-психологических особенностей </a:t>
            </a:r>
            <a:r>
              <a:rPr lang="ru-RU" sz="6000" dirty="0"/>
              <a:t>развития обследуемых.</a:t>
            </a:r>
          </a:p>
          <a:p>
            <a:pPr algn="just"/>
            <a:r>
              <a:rPr lang="ru-RU" sz="6000" dirty="0"/>
              <a:t>5.Определение условий воспитания и обучения ребенка.</a:t>
            </a:r>
          </a:p>
          <a:p>
            <a:pPr algn="just"/>
            <a:r>
              <a:rPr lang="ru-RU" sz="6000" dirty="0"/>
              <a:t>6.Обоснование педагогического процесса</a:t>
            </a:r>
            <a:r>
              <a:rPr lang="ru-RU" sz="6000" dirty="0" smtClean="0"/>
              <a:t>.</a:t>
            </a:r>
            <a:endParaRPr lang="ru-RU" sz="6000" dirty="0"/>
          </a:p>
          <a:p>
            <a:pPr algn="just"/>
            <a:r>
              <a:rPr lang="ru-RU" sz="6000" dirty="0" smtClean="0"/>
              <a:t>7.Разработка </a:t>
            </a:r>
            <a:r>
              <a:rPr lang="ru-RU" sz="6000" dirty="0"/>
              <a:t>индивидуальных адаптированных программ </a:t>
            </a:r>
            <a:r>
              <a:rPr lang="ru-RU" sz="6000" dirty="0" smtClean="0"/>
              <a:t>развития, организация коррекционной работы с детьми</a:t>
            </a:r>
            <a:endParaRPr lang="ru-RU" sz="6000" dirty="0"/>
          </a:p>
          <a:p>
            <a:pPr algn="just"/>
            <a:r>
              <a:rPr lang="ru-RU" sz="6000" dirty="0" smtClean="0"/>
              <a:t>8.Социализация </a:t>
            </a:r>
            <a:r>
              <a:rPr lang="ru-RU" sz="6000" dirty="0"/>
              <a:t>обучающихся, воспитанников.</a:t>
            </a:r>
          </a:p>
          <a:p>
            <a:pPr algn="just"/>
            <a:r>
              <a:rPr lang="ru-RU" sz="6000" dirty="0" smtClean="0"/>
              <a:t>9.Совершенствование </a:t>
            </a:r>
            <a:r>
              <a:rPr lang="ru-RU" sz="6000" dirty="0"/>
              <a:t>методов и критериев психолого-педагогической диагностики, создание таких форм проведения этой работы, при которых каждый ребенок проявит максимально свои потенциальные возможности.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64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effectLst/>
              </a:rPr>
              <a:t>Задачи на разных уровнях (ступенях) образования: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536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ru-RU" b="1" dirty="0" smtClean="0"/>
              <a:t>ДОШКОЛЬНОЕ ОБРАЗОВАНИЕ </a:t>
            </a:r>
            <a:r>
              <a:rPr lang="ru-RU" dirty="0" smtClean="0"/>
              <a:t>– ранняя диагностика и коррекция нарушений в развитии, обеспечение готовности к школе.</a:t>
            </a:r>
          </a:p>
          <a:p>
            <a:pPr marL="137160" indent="0" algn="just">
              <a:buNone/>
            </a:pPr>
            <a:r>
              <a:rPr lang="ru-RU" b="1" dirty="0" smtClean="0"/>
              <a:t>НАЧАЛЬНАЯ ШКОЛА </a:t>
            </a:r>
            <a:r>
              <a:rPr lang="ru-RU" dirty="0" smtClean="0"/>
              <a:t>– определение готовности к обучению в школе, обеспечение адаптации к школе, повышение заинтересованности школьников в учебной деятельности, развитие познавательной и учебной мотивации, развитие самостоятельности и самоорганизации, поддержка в формировании желания и «умения учиться», развитие творческих способностей.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27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/>
          <a:lstStyle/>
          <a:p>
            <a:pPr marL="137160" indent="0" algn="just">
              <a:buNone/>
            </a:pPr>
            <a:r>
              <a:rPr lang="ru-RU" b="1" dirty="0" smtClean="0"/>
              <a:t>ОСНОВНАЯ ШКОЛА </a:t>
            </a:r>
            <a:r>
              <a:rPr lang="ru-RU" dirty="0" smtClean="0"/>
              <a:t>– сопровождение перехода в основную школу, адаптация к новым условиям обучения, поддержка в решении задач личностного и ценностно-смыслового самоопределения и саморазвития, помощь в решении личностных проблем и проблем социализации, формирование жизненных навыков, профилактика неврозов, помощь в построении конструктивных отношений с родителями и сверстниками, профилактика девиантного поведения, наркозависимости.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14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>
                <a:effectLst/>
              </a:rPr>
              <a:t>Основные этапы индивидуального </a:t>
            </a:r>
            <a:r>
              <a:rPr lang="ru-RU" i="1" u="sng" dirty="0" smtClean="0">
                <a:effectLst/>
              </a:rPr>
              <a:t>сопровождения: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496944" cy="47091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600" b="1" i="1" dirty="0" smtClean="0"/>
              <a:t>Предварительный этап – </a:t>
            </a:r>
            <a:r>
              <a:rPr lang="ru-RU" sz="3600" b="1" dirty="0" smtClean="0"/>
              <a:t>анализ актуальных ресурсов специалистов образовательной организации в соответствии с полученными рекомендациями специалистов ПМПК по сопровождению ребенка, которые становятся обязательными к исполнению.</a:t>
            </a:r>
          </a:p>
          <a:p>
            <a:pPr algn="just"/>
            <a:r>
              <a:rPr lang="ru-RU" sz="3600" b="1" i="1" dirty="0" smtClean="0"/>
              <a:t>Первый этап</a:t>
            </a:r>
            <a:r>
              <a:rPr lang="ru-RU" sz="3600" dirty="0" smtClean="0"/>
              <a:t> - </a:t>
            </a:r>
            <a:r>
              <a:rPr lang="ru-RU" sz="3600" b="1" dirty="0" smtClean="0"/>
              <a:t>сбор </a:t>
            </a:r>
            <a:r>
              <a:rPr lang="ru-RU" sz="3600" b="1" dirty="0"/>
              <a:t>информации о </a:t>
            </a:r>
            <a:r>
              <a:rPr lang="ru-RU" sz="3600" b="1" dirty="0" smtClean="0"/>
              <a:t>ребенке</a:t>
            </a:r>
            <a:r>
              <a:rPr lang="ru-RU" sz="3600" b="1" dirty="0"/>
              <a:t> </a:t>
            </a:r>
            <a:r>
              <a:rPr lang="ru-RU" sz="3600" b="1" dirty="0" smtClean="0"/>
              <a:t>(о состоянии соматического здоровья, углубленная диагностика).</a:t>
            </a:r>
          </a:p>
          <a:p>
            <a:pPr algn="just"/>
            <a:r>
              <a:rPr lang="ru-RU" sz="3600" b="1" i="1" dirty="0"/>
              <a:t>Второй этап – </a:t>
            </a:r>
            <a:r>
              <a:rPr lang="ru-RU" sz="3600" b="1" dirty="0"/>
              <a:t>анализ полученной </a:t>
            </a:r>
            <a:r>
              <a:rPr lang="ru-RU" sz="3600" b="1" dirty="0" smtClean="0"/>
              <a:t>информации</a:t>
            </a:r>
            <a:r>
              <a:rPr lang="ru-RU" sz="3600" b="1" dirty="0"/>
              <a:t> </a:t>
            </a:r>
            <a:r>
              <a:rPr lang="ru-RU" sz="3600" b="1" dirty="0" smtClean="0"/>
              <a:t>(составление индивидуальных заключений специалистами </a:t>
            </a:r>
            <a:r>
              <a:rPr lang="ru-RU" sz="3600" b="1" dirty="0" err="1" smtClean="0"/>
              <a:t>ПМПк</a:t>
            </a:r>
            <a:r>
              <a:rPr lang="ru-RU" sz="3600" b="1" dirty="0" smtClean="0"/>
              <a:t>).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25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624"/>
          </a:xfrm>
        </p:spPr>
        <p:txBody>
          <a:bodyPr>
            <a:normAutofit fontScale="92500" lnSpcReduction="10000"/>
          </a:bodyPr>
          <a:lstStyle/>
          <a:p>
            <a:pPr lvl="0" algn="just">
              <a:buClr>
                <a:prstClr val="white">
                  <a:shade val="95000"/>
                </a:prstClr>
              </a:buClr>
            </a:pPr>
            <a:r>
              <a:rPr lang="ru-RU" b="1" i="1" dirty="0">
                <a:solidFill>
                  <a:prstClr val="white"/>
                </a:solidFill>
              </a:rPr>
              <a:t>Третий этап – </a:t>
            </a:r>
            <a:r>
              <a:rPr lang="ru-RU" b="1" dirty="0">
                <a:solidFill>
                  <a:prstClr val="white"/>
                </a:solidFill>
              </a:rPr>
              <a:t>совместная выработка рекомендаций</a:t>
            </a: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b="1" dirty="0">
                <a:solidFill>
                  <a:prstClr val="white"/>
                </a:solidFill>
              </a:rPr>
              <a:t>для ребенка, педагога, родителей, специалистов.</a:t>
            </a:r>
          </a:p>
          <a:p>
            <a:pPr lvl="0" algn="just">
              <a:buClr>
                <a:prstClr val="white">
                  <a:shade val="95000"/>
                </a:prstClr>
              </a:buClr>
            </a:pPr>
            <a:r>
              <a:rPr lang="ru-RU" b="1" i="1" dirty="0">
                <a:solidFill>
                  <a:prstClr val="white"/>
                </a:solidFill>
              </a:rPr>
              <a:t>Четвертый этап – </a:t>
            </a:r>
            <a:r>
              <a:rPr lang="ru-RU" b="1" dirty="0">
                <a:solidFill>
                  <a:prstClr val="white"/>
                </a:solidFill>
              </a:rPr>
              <a:t>консультирование</a:t>
            </a: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b="1" dirty="0">
                <a:solidFill>
                  <a:prstClr val="white"/>
                </a:solidFill>
              </a:rPr>
              <a:t>всех участников сопровождения о путях и способах решения проблем ребенка.</a:t>
            </a:r>
          </a:p>
          <a:p>
            <a:pPr algn="just"/>
            <a:r>
              <a:rPr lang="ru-RU" b="1" i="1" dirty="0" smtClean="0"/>
              <a:t>Пятый </a:t>
            </a:r>
            <a:r>
              <a:rPr lang="ru-RU" b="1" i="1" dirty="0"/>
              <a:t>этап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b="1" dirty="0" smtClean="0"/>
              <a:t>выполнение </a:t>
            </a:r>
            <a:r>
              <a:rPr lang="ru-RU" b="1" dirty="0"/>
              <a:t>рекомендаций</a:t>
            </a:r>
            <a:r>
              <a:rPr lang="ru-RU" dirty="0"/>
              <a:t> </a:t>
            </a:r>
            <a:r>
              <a:rPr lang="ru-RU" b="1" dirty="0"/>
              <a:t>каждым участником сопровождения</a:t>
            </a:r>
            <a:r>
              <a:rPr lang="ru-RU" b="1" dirty="0" smtClean="0"/>
              <a:t>.</a:t>
            </a:r>
          </a:p>
          <a:p>
            <a:pPr algn="just"/>
            <a:r>
              <a:rPr lang="ru-RU" b="1" i="1" dirty="0"/>
              <a:t>Шестой этап – </a:t>
            </a:r>
            <a:r>
              <a:rPr lang="ru-RU" b="1" dirty="0"/>
              <a:t>анализ выполненных рекомендаций</a:t>
            </a:r>
            <a:r>
              <a:rPr lang="ru-RU" dirty="0"/>
              <a:t> </a:t>
            </a:r>
            <a:r>
              <a:rPr lang="ru-RU" b="1" dirty="0"/>
              <a:t>всеми участниками. (Что удалось? Что не получилось? Почему?)</a:t>
            </a:r>
          </a:p>
          <a:p>
            <a:pPr algn="just"/>
            <a:r>
              <a:rPr lang="ru-RU" b="1" i="1" dirty="0"/>
              <a:t>Седьмой этап – </a:t>
            </a:r>
            <a:r>
              <a:rPr lang="ru-RU" b="1" dirty="0"/>
              <a:t>дальнейший анализ развития ребенка. (Что мы делаем дальше</a:t>
            </a:r>
            <a:r>
              <a:rPr lang="ru-RU" b="1" dirty="0" smtClean="0"/>
              <a:t>?)</a:t>
            </a:r>
          </a:p>
          <a:p>
            <a:pPr algn="just"/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93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730</TotalTime>
  <Words>836</Words>
  <Application>Microsoft Office PowerPoint</Application>
  <PresentationFormat>Экран (4:3)</PresentationFormat>
  <Paragraphs>83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АКТУАЛЬНОСТЬ КОНЦЕПЦИИ  ПСИХОЛОГО-ПЕДАГОГИЧЕСКОГО СОПРОВОЖДЕНИЯ ДЕТЕЙ И ПОДРОСТКОВ  С ОГРАНИЧЕННЫМИ ВОЗМОЖНОСТЯМИ ЗДОРОВЬЯ.</vt:lpstr>
      <vt:lpstr>Нормативно-правовая основа: </vt:lpstr>
      <vt:lpstr>Основные принципы сопровождения: </vt:lpstr>
      <vt:lpstr>Основные направления деятельности службы сопровождения: </vt:lpstr>
      <vt:lpstr>Основные задачи: </vt:lpstr>
      <vt:lpstr>Задачи на разных уровнях (ступенях) образования: </vt:lpstr>
      <vt:lpstr>Презентация PowerPoint</vt:lpstr>
      <vt:lpstr>Основные этапы индивидуального сопровождения:</vt:lpstr>
      <vt:lpstr>Презентация PowerPoint</vt:lpstr>
      <vt:lpstr>Документация ПМПк ОУ: </vt:lpstr>
      <vt:lpstr>Инициаторы обращения к специалистам ПМПк: </vt:lpstr>
      <vt:lpstr>Сопровождение семьи: </vt:lpstr>
      <vt:lpstr>Презентация PowerPoint</vt:lpstr>
      <vt:lpstr>Условия достижения успеха индивидуального сопровождения: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ДЕТЕЙ И ПОДРОСТКОВ С ОВЗ КАК ОДНО ИЗ НАПРАВЛЕНИЙ УСПЕШНОЙ СОЦИАЛИЗАЦИИ.</dc:title>
  <dc:creator>user</dc:creator>
  <cp:lastModifiedBy>user</cp:lastModifiedBy>
  <cp:revision>80</cp:revision>
  <cp:lastPrinted>2014-11-25T18:48:36Z</cp:lastPrinted>
  <dcterms:created xsi:type="dcterms:W3CDTF">2014-10-28T10:03:44Z</dcterms:created>
  <dcterms:modified xsi:type="dcterms:W3CDTF">2015-08-25T15:36:38Z</dcterms:modified>
</cp:coreProperties>
</file>