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301" r:id="rId5"/>
    <p:sldId id="302" r:id="rId6"/>
    <p:sldId id="30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1" r:id="rId16"/>
    <p:sldId id="277" r:id="rId17"/>
    <p:sldId id="279" r:id="rId18"/>
    <p:sldId id="280" r:id="rId19"/>
    <p:sldId id="281" r:id="rId20"/>
    <p:sldId id="282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4" r:id="rId29"/>
    <p:sldId id="295" r:id="rId30"/>
    <p:sldId id="298" r:id="rId31"/>
    <p:sldId id="299" r:id="rId32"/>
    <p:sldId id="300" r:id="rId33"/>
    <p:sldId id="270" r:id="rId34"/>
    <p:sldId id="274" r:id="rId35"/>
    <p:sldId id="275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8852635-1B44-4DB9-8228-D20AE4FE13F0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02DC7EE-548F-4CAF-BF75-05D70A4D7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80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E5BA3-DD1A-4E3D-9F2B-3600DE6FF71A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E323E-DD05-4326-B31A-4725D54D3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B783C-EA1A-4F42-A9BD-0559AB2AABF3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7EF8-A8BE-4DB6-84CA-AF1205688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ECA0-E500-4F83-8716-AD2834C7AE1E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484B-F2FB-4983-97BD-DC2F1EB24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C31F-C416-4B16-B362-A75C47C8E111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D7238-206D-4925-929C-40E19F0E2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A37D7-C0C1-44F2-B7C6-113014E9EDDF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39CCA-9E8C-4C2C-8BB8-8086B6145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1389C-3010-4663-9B89-B89DFB9F17AE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74723-6300-447E-8EE6-BDF996FB3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E7E3-D30B-4CDF-A789-B3AEDFC80D0F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672A6-8A18-4269-A8AA-79EF4007D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802E8-D837-457D-821C-0CEE49523255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05FA4-6B05-4E1E-9C94-51DD1BB58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24EA5-E543-4F18-BA71-9A8E15D24DCA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BE2F1-AD80-4337-BA0C-76266B3D3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E3E4D-1BDE-4E58-81EF-D68A7D471B96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630-AF11-4D9F-8749-FE6AD5667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5550-1FBC-43AC-90BC-B4ED32F16D3D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8CB7-5F9C-4CC8-98EC-F797AE4CA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B9F384-8E97-4446-8DA1-957BB4428ABC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B80AB8-6A37-4C87-B355-3B43CF92C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3643313"/>
            <a:ext cx="8001000" cy="1000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Альберт Эйнштейн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471487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«Хочу выяснить, каким фундаментальным законом следовал Бог, создавая Вселенную. Ничто иное меня не интересует»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1285860"/>
            <a:ext cx="364331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Патентное бюро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214688" y="1357313"/>
            <a:ext cx="52149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Эйнштейн работал в Бюро патентов с июля 1902 по октябрь 1909, занимаясь преимущественно экспертной оценкой заявок на изобретения. В 1903 году он стал постоянным работником Бюро. Характер работы позволял Эйнштейну посвящать свободное время исследованиям в области теоретической физики.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14313" y="5143500"/>
            <a:ext cx="5715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>
              <a:latin typeface="Calibri" pitchFamily="34" charset="0"/>
            </a:endParaRPr>
          </a:p>
          <a:p>
            <a:pPr algn="just"/>
            <a:r>
              <a:rPr lang="ru-RU">
                <a:latin typeface="Calibri" pitchFamily="34" charset="0"/>
              </a:rPr>
              <a:t>6 января 1903 года Эйнштейн женился на двадцатисемилетней Милеве Марич. У них родились трое детей.</a:t>
            </a:r>
          </a:p>
          <a:p>
            <a:pPr algn="just"/>
            <a:endParaRPr lang="ru-RU">
              <a:latin typeface="Calibri" pitchFamily="34" charset="0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4500563"/>
            <a:ext cx="23812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" y="1428750"/>
            <a:ext cx="245903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88" y="1428750"/>
            <a:ext cx="57150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1905 год вошёл в историю физики как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«Год чудес»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В этом году «Анналы физики», ведущий физический журнал Германии, опубликовал три выдающиеся статьи Эйнштейна, положившие начало новой научной революции: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1. «К электродинамике движущихся тел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»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С этой статьи начинается теория относительности.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2.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Об одной эвристической точке зрения, касающейся возникновения и превращения света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». Одна из работ, заложивших фундамент квантовой теории.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3.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О движении взвешенных в покоящейся жидкости частиц, требуемом молекулярно-кинетической теорией теплоты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»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—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работа, посвящённая броуновскому движению и существенно продвинувшая статистическую физику.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чудес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75" y="4000500"/>
            <a:ext cx="2952750" cy="2209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571500" y="4500563"/>
            <a:ext cx="421481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Эйнштейн был профессором Цюрихского, Пражского, Берлинского  университетов, а также Принстонского института фундаментальных исследований.</a:t>
            </a: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3286125" y="1500188"/>
            <a:ext cx="49291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i="1">
                <a:latin typeface="Calibri" pitchFamily="34" charset="0"/>
              </a:rPr>
              <a:t>«Если теория относительности подтвердится, то немцы скажут, что я немец, а французы — что я гражданин мира; но если мою теорию опровергнут, французы объявят меня немцем, а немцы — евреем.»</a:t>
            </a:r>
            <a:endParaRPr lang="ru-RU">
              <a:latin typeface="Calibri" pitchFamily="34" charset="0"/>
            </a:endParaRP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7188"/>
            <a:ext cx="24288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-214313"/>
            <a:ext cx="9144000" cy="1143001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Всемирное признание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14313" y="1000125"/>
            <a:ext cx="52149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До Эйнштейна в физике не существовало таких понятий, как деформированные пространства и время. Все планеты, считал Эйнштейн, вызывают искривление пространства. Поэтому световые лучи, огибая это искривление, должны отклоняться. 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786063" y="4214813"/>
            <a:ext cx="6143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Не хватало только практического подтверждения. Сложность состояла в том, что необходимые наблюдения были возможны только при полном солнечном затмении. Подходящий случай представился в 1919 году. Фотографии, сделанные астрономом Артуром Эддингтоном, стали доказательством теории Эйнштейна. Так ученый приобрел всемирное признание. 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000375"/>
            <a:ext cx="23812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928688"/>
            <a:ext cx="3214688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428625" y="4857750"/>
            <a:ext cx="83581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Великий физик был человеком увлеченным, слегка рассеянным и мечтательным; по нынешним меркам — «сумасшедшим ученым». Энциклопедистом он не стал — гуманитарные интересы физика ограничивались одной лишь философией, однако на техническом поле его ум мог работать в любом направлении: от формул карточных фокусов до устройства холодильников.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0" y="357188"/>
            <a:ext cx="3524250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642938"/>
            <a:ext cx="44497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4643438" y="2714625"/>
            <a:ext cx="30718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Знаменитый снимок был сделан на 72-летии ученого. Он устал позировать и в ответ на просьбу фотографа Артура Сассе улыбнуться показал ему язык.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3667125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ru-RU" smtClean="0"/>
              <a:t>Альберт и музыка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Эйнштейн хорошо играл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на скрипке. </a:t>
            </a:r>
          </a:p>
          <a:p>
            <a:pPr>
              <a:lnSpc>
                <a:spcPct val="80000"/>
              </a:lnSpc>
            </a:pPr>
            <a:endParaRPr lang="ru-RU" sz="2800" smtClean="0"/>
          </a:p>
          <a:p>
            <a:pPr algn="r">
              <a:lnSpc>
                <a:spcPct val="80000"/>
              </a:lnSpc>
              <a:buFont typeface="Arial" charset="0"/>
              <a:buNone/>
            </a:pPr>
            <a:endParaRPr lang="ru-RU" sz="2800" smtClean="0"/>
          </a:p>
          <a:p>
            <a:pPr algn="r">
              <a:lnSpc>
                <a:spcPct val="80000"/>
              </a:lnSpc>
              <a:buFont typeface="Arial" charset="0"/>
              <a:buNone/>
            </a:pPr>
            <a:endParaRPr lang="ru-RU" sz="2800" smtClean="0"/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В 1907-1908 гг. в Берне 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существовал 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самодеятельный квинтет, 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исполнявший Моцарта, Гайдна, Бетховена. 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В состав квинтета входили юрист, математик, 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переплётчик, тюремный надзиратель ... и физик! 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Им был Альберт Эйнштейн.</a:t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17412" name="Picture 5" descr="1314952978_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765175"/>
            <a:ext cx="3467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origina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700213"/>
            <a:ext cx="338455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s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1"/>
                </a:solidFill>
              </a:rPr>
              <a:t>Кто делает открытия.</a:t>
            </a:r>
          </a:p>
        </p:txBody>
      </p:sp>
      <p:sp>
        <p:nvSpPr>
          <p:cNvPr id="18436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1"/>
                </a:solidFill>
              </a:rPr>
              <a:t>Однажды Эйнштейна спросили, как делают открытия.</a:t>
            </a:r>
            <a:br>
              <a:rPr lang="ru-RU" b="1" smtClean="0">
                <a:solidFill>
                  <a:schemeClr val="accent1"/>
                </a:solidFill>
              </a:rPr>
            </a:br>
            <a:r>
              <a:rPr lang="ru-RU" b="1" smtClean="0">
                <a:solidFill>
                  <a:schemeClr val="accent1"/>
                </a:solidFill>
              </a:rPr>
              <a:t>- Очень просто. Все знают, что это сделать невозможно. Случайно находится один невежда, который этого не знает. Он-то и делает открытие,- ответил ученый.</a:t>
            </a:r>
            <a:r>
              <a:rPr lang="ru-RU" smtClean="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  <p:transition spd="slow" advClick="0" advTm="13000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28598-2013-04-6-12-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15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66"/>
                </a:solidFill>
              </a:rPr>
              <a:t>Шляпу жалко.</a:t>
            </a:r>
          </a:p>
        </p:txBody>
      </p:sp>
      <p:sp>
        <p:nvSpPr>
          <p:cNvPr id="19460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66"/>
                </a:solidFill>
              </a:rPr>
              <a:t>Однажды Эйнштейн был у знакомых в гостях. Когда он собрался уходить, начался дождь, и ему предложили шляпу.</a:t>
            </a:r>
            <a:br>
              <a:rPr lang="ru-RU" b="1" smtClean="0">
                <a:solidFill>
                  <a:srgbClr val="FF0066"/>
                </a:solidFill>
              </a:rPr>
            </a:br>
            <a:r>
              <a:rPr lang="ru-RU" b="1" smtClean="0">
                <a:solidFill>
                  <a:srgbClr val="FF0066"/>
                </a:solidFill>
              </a:rPr>
              <a:t>- Зачем?- сказал Эйнштейн.- Ведь она сохнет дольше, чем волосы. Это же очевидно.</a:t>
            </a:r>
            <a:r>
              <a:rPr lang="ru-RU" smtClean="0">
                <a:solidFill>
                  <a:srgbClr val="FF0066"/>
                </a:solidFill>
              </a:rPr>
              <a:t> </a:t>
            </a:r>
          </a:p>
        </p:txBody>
      </p:sp>
    </p:spTree>
  </p:cSld>
  <p:clrMapOvr>
    <a:masterClrMapping/>
  </p:clrMapOvr>
  <p:transition spd="slow" advClick="0" advTm="13000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s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610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9933"/>
                </a:solidFill>
              </a:rPr>
              <a:t>Легко запомнить.</a:t>
            </a:r>
          </a:p>
        </p:txBody>
      </p:sp>
      <p:sp>
        <p:nvSpPr>
          <p:cNvPr id="20484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9933"/>
                </a:solidFill>
              </a:rPr>
              <a:t>Молодая дама настойчиво просила Эйнштейна позвонить ей по телефону.</a:t>
            </a:r>
            <a:br>
              <a:rPr lang="ru-RU" b="1" smtClean="0">
                <a:solidFill>
                  <a:srgbClr val="FF9933"/>
                </a:solidFill>
              </a:rPr>
            </a:br>
            <a:r>
              <a:rPr lang="ru-RU" b="1" smtClean="0">
                <a:solidFill>
                  <a:srgbClr val="FF9933"/>
                </a:solidFill>
              </a:rPr>
              <a:t>- Мой телефон легко запомнить, - убеждала она.-36-361-144.Запомнили? Повторите.</a:t>
            </a:r>
            <a:br>
              <a:rPr lang="ru-RU" b="1" smtClean="0">
                <a:solidFill>
                  <a:srgbClr val="FF9933"/>
                </a:solidFill>
              </a:rPr>
            </a:br>
            <a:r>
              <a:rPr lang="ru-RU" b="1" smtClean="0">
                <a:solidFill>
                  <a:srgbClr val="FF9933"/>
                </a:solidFill>
              </a:rPr>
              <a:t>- Запомнил,- сказал Эйнштейн.- Три дюжины, 19 и 12 в квадрате…</a:t>
            </a:r>
            <a:r>
              <a:rPr lang="ru-RU" smtClean="0">
                <a:solidFill>
                  <a:srgbClr val="FF9933"/>
                </a:solidFill>
              </a:rPr>
              <a:t> </a:t>
            </a:r>
          </a:p>
        </p:txBody>
      </p:sp>
    </p:spTree>
  </p:cSld>
  <p:clrMapOvr>
    <a:masterClrMapping/>
  </p:clrMapOvr>
  <p:transition spd="slow" advClick="0" advTm="13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Парадоксальный гений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1928813"/>
            <a:ext cx="8186738" cy="13573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/>
              <a:t>     Жизненный путь Альберта Эйнштейна был полон парадоксов.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428875"/>
            <a:ext cx="370522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857250" y="2714625"/>
            <a:ext cx="40005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Calibri" pitchFamily="34" charset="0"/>
              </a:rPr>
              <a:t>Гениальный физик в школе  испытывал серьезные сложности. Ученый с мировым  именем, гордость немецкой  науки,  был вынужден покинуть  свою  страну из-за  преследования нацистов.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s (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7175"/>
            <a:ext cx="75438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66FF"/>
                </a:solidFill>
              </a:rPr>
              <a:t>Профессия-королева.</a:t>
            </a:r>
          </a:p>
        </p:txBody>
      </p:sp>
      <p:sp>
        <p:nvSpPr>
          <p:cNvPr id="21508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99CCFF"/>
                </a:solidFill>
              </a:rPr>
              <a:t>Однажды Эйнштейн, послушав, как бельгийская королева играет на скрипке, сказал ей:</a:t>
            </a:r>
            <a:br>
              <a:rPr lang="ru-RU" b="1" smtClean="0">
                <a:solidFill>
                  <a:srgbClr val="99CCFF"/>
                </a:solidFill>
              </a:rPr>
            </a:br>
            <a:r>
              <a:rPr lang="ru-RU" b="1" smtClean="0">
                <a:solidFill>
                  <a:srgbClr val="99CCFF"/>
                </a:solidFill>
              </a:rPr>
              <a:t>- Вы прекрасно играете, ваше величество. Вам совершенно не нужна профессия королевы.</a:t>
            </a:r>
            <a:r>
              <a:rPr lang="ru-RU" smtClean="0">
                <a:solidFill>
                  <a:srgbClr val="00FFFF"/>
                </a:solidFill>
              </a:rPr>
              <a:t> </a:t>
            </a:r>
          </a:p>
        </p:txBody>
      </p:sp>
    </p:spTree>
  </p:cSld>
  <p:clrMapOvr>
    <a:masterClrMapping/>
  </p:clrMapOvr>
  <p:transition spd="slow" advClick="0" advTm="1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фото-старое-фото-знаменитости-Эйнштейн-6601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85725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304800" y="16764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FF0000"/>
                </a:solidFill>
              </a:rPr>
              <a:t>Однажды Эйнштейн шел по коридору Принстона, а навстречу ему — молодой и о-очень малоталантливый физик. Поравнявшись с Эйнтейном, он фамильярно хлопнул его по плечу и покровительственно спросил:</a:t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>— Ну как дела, коллега?</a:t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>— Коллега? — удивлённо переспросил Эйнштейн. — Неужели Вы тоже больны ревматизмом?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solidFill>
                  <a:srgbClr val="FF0000"/>
                </a:solidFill>
              </a:rPr>
              <a:t/>
            </a:r>
            <a:br>
              <a:rPr lang="ru-RU" sz="2800" smtClean="0">
                <a:solidFill>
                  <a:srgbClr val="FF0000"/>
                </a:solidFill>
              </a:rPr>
            </a:br>
            <a:endParaRPr lang="ru-RU" sz="2800" smtClean="0">
              <a:solidFill>
                <a:srgbClr val="FF0000"/>
              </a:solidFill>
            </a:endParaRPr>
          </a:p>
        </p:txBody>
      </p:sp>
      <p:sp>
        <p:nvSpPr>
          <p:cNvPr id="2253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Коллеги.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s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66FF33"/>
                </a:solidFill>
              </a:rPr>
              <a:t>Знаете ли вы теорию относительности.</a:t>
            </a:r>
          </a:p>
        </p:txBody>
      </p:sp>
      <p:sp>
        <p:nvSpPr>
          <p:cNvPr id="23556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ru-RU" smtClean="0">
                <a:solidFill>
                  <a:srgbClr val="66FF33"/>
                </a:solidFill>
              </a:rPr>
              <a:t>Супругу Альберта Эйнштейна спросили:</a:t>
            </a:r>
            <a:br>
              <a:rPr lang="ru-RU" smtClean="0">
                <a:solidFill>
                  <a:srgbClr val="66FF33"/>
                </a:solidFill>
              </a:rPr>
            </a:br>
            <a:r>
              <a:rPr lang="ru-RU" smtClean="0">
                <a:solidFill>
                  <a:srgbClr val="66FF33"/>
                </a:solidFill>
              </a:rPr>
              <a:t>— Вы знаете теорию относительности Эйнштейна?</a:t>
            </a:r>
            <a:br>
              <a:rPr lang="ru-RU" smtClean="0">
                <a:solidFill>
                  <a:srgbClr val="66FF33"/>
                </a:solidFill>
              </a:rPr>
            </a:br>
            <a:r>
              <a:rPr lang="ru-RU" smtClean="0">
                <a:solidFill>
                  <a:srgbClr val="66FF33"/>
                </a:solidFill>
              </a:rPr>
              <a:t>— Не очень, — призналась она. — Зато никто в мире лучше меня не знает самого Эйнштейна. </a:t>
            </a:r>
          </a:p>
        </p:txBody>
      </p:sp>
    </p:spTree>
  </p:cSld>
  <p:clrMapOvr>
    <a:masterClrMapping/>
  </p:clrMapOvr>
  <p:transition spd="slow" advClick="0" advTm="10000"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g_item_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r>
              <a:rPr lang="ru-RU" smtClean="0">
                <a:solidFill>
                  <a:srgbClr val="CC66FF"/>
                </a:solidFill>
              </a:rPr>
              <a:t>Арифметика.</a:t>
            </a:r>
          </a:p>
        </p:txBody>
      </p:sp>
      <p:sp>
        <p:nvSpPr>
          <p:cNvPr id="24580" name="Rectangle 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66FFFF"/>
                </a:solidFill>
              </a:rPr>
              <a:t>Однажды, зайдя в берлинский трамвай, Эйнштейн по привычке углубился в чтение. Потом, не глядя на кондуктора, вынул из кармана заранее отсчитанные на билет деньги.</a:t>
            </a:r>
            <a:br>
              <a:rPr lang="ru-RU" sz="2400" b="1" smtClean="0">
                <a:solidFill>
                  <a:srgbClr val="66FFFF"/>
                </a:solidFill>
              </a:rPr>
            </a:br>
            <a:r>
              <a:rPr lang="ru-RU" sz="2400" b="1" smtClean="0">
                <a:solidFill>
                  <a:srgbClr val="66FFFF"/>
                </a:solidFill>
              </a:rPr>
              <a:t>— Здесь не хватает, — сказал кондуктор.</a:t>
            </a:r>
            <a:br>
              <a:rPr lang="ru-RU" sz="2400" b="1" smtClean="0">
                <a:solidFill>
                  <a:srgbClr val="66FFFF"/>
                </a:solidFill>
              </a:rPr>
            </a:br>
            <a:r>
              <a:rPr lang="ru-RU" sz="2400" b="1" smtClean="0">
                <a:solidFill>
                  <a:srgbClr val="66FFFF"/>
                </a:solidFill>
              </a:rPr>
              <a:t>— Не может быть, — ответил ученый, не отрываясь от книжки — А я вам говорю — не хватает.</a:t>
            </a:r>
            <a:br>
              <a:rPr lang="ru-RU" sz="2400" b="1" smtClean="0">
                <a:solidFill>
                  <a:srgbClr val="66FFFF"/>
                </a:solidFill>
              </a:rPr>
            </a:br>
            <a:r>
              <a:rPr lang="ru-RU" sz="2400" b="1" smtClean="0">
                <a:solidFill>
                  <a:srgbClr val="66FFFF"/>
                </a:solidFill>
              </a:rPr>
              <a:t>Эйнштейн еще раз покачал головой, дескать, такого не может быть. Кондуктор возмутился:</a:t>
            </a:r>
            <a:br>
              <a:rPr lang="ru-RU" sz="2400" b="1" smtClean="0">
                <a:solidFill>
                  <a:srgbClr val="66FFFF"/>
                </a:solidFill>
              </a:rPr>
            </a:br>
            <a:r>
              <a:rPr lang="ru-RU" sz="2400" b="1" smtClean="0">
                <a:solidFill>
                  <a:srgbClr val="66FFFF"/>
                </a:solidFill>
              </a:rPr>
              <a:t>— Тогда считайте, вот — 15 пфеннигов. Так что не хватает еще пяти.</a:t>
            </a:r>
            <a:br>
              <a:rPr lang="ru-RU" sz="2400" b="1" smtClean="0">
                <a:solidFill>
                  <a:srgbClr val="66FFFF"/>
                </a:solidFill>
              </a:rPr>
            </a:br>
            <a:r>
              <a:rPr lang="ru-RU" sz="2400" b="1" smtClean="0">
                <a:solidFill>
                  <a:srgbClr val="66FFFF"/>
                </a:solidFill>
              </a:rPr>
              <a:t>Эйнштейн пошарил рукой в кармане и действительно нашел нужную монету. Ему стало неловко, но кондуктор, улыбаясь, сказал:</a:t>
            </a:r>
            <a:br>
              <a:rPr lang="ru-RU" sz="2400" b="1" smtClean="0">
                <a:solidFill>
                  <a:srgbClr val="66FFFF"/>
                </a:solidFill>
              </a:rPr>
            </a:br>
            <a:r>
              <a:rPr lang="ru-RU" sz="2400" b="1" smtClean="0">
                <a:solidFill>
                  <a:srgbClr val="66FFFF"/>
                </a:solidFill>
              </a:rPr>
              <a:t>— Ничего, дедушка, просто нужно выучить арифметику. </a:t>
            </a:r>
          </a:p>
        </p:txBody>
      </p:sp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s (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4788"/>
            <a:ext cx="8610600" cy="63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r>
              <a:rPr lang="ru-RU" smtClean="0">
                <a:solidFill>
                  <a:srgbClr val="FF9999"/>
                </a:solidFill>
              </a:rPr>
              <a:t>В гостях.</a:t>
            </a:r>
          </a:p>
        </p:txBody>
      </p:sp>
      <p:sp>
        <p:nvSpPr>
          <p:cNvPr id="25604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Когда Эйнштейн был в гостях у супругов Кюри, он заметил, сидя в гостиной, что на соседние с ним кресла никто не садится. Тогда он обратился к хозяину Жолио-Кюри:</a:t>
            </a:r>
            <a:br>
              <a:rPr lang="ru-RU" smtClean="0">
                <a:solidFill>
                  <a:srgbClr val="FFFF00"/>
                </a:solidFill>
              </a:rPr>
            </a:br>
            <a:r>
              <a:rPr lang="ru-RU" smtClean="0">
                <a:solidFill>
                  <a:srgbClr val="FFFF00"/>
                </a:solidFill>
              </a:rPr>
              <a:t>— Сядьте около меня, Фредерик! А то мне кажется, что я присутствую на заседании Прусской академии наук.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 spd="slow" advClick="0" advTm="15000"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lbert_Einstei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"/>
            <a:ext cx="8001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9999"/>
                </a:solidFill>
              </a:rPr>
              <a:t>Эдисон.</a:t>
            </a:r>
          </a:p>
        </p:txBody>
      </p:sp>
      <p:sp>
        <p:nvSpPr>
          <p:cNvPr id="26628" name="Rectangle 4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FF0000"/>
                </a:solidFill>
              </a:rPr>
              <a:t>Эдисон однажды пожаловался Эйнштейну, что никак не может найти себе помощника. Эйнштейн поинтересовался, как он определяет их пригодность. В ответ Эдисон показал ему несколько листов с вопросами. Эйнштейн стал их читать: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— Сколько миль от Нью-Йорка до Чикаго? — и ответил — Надо заглянуть в железнодорожный справочник.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Он прочёл следующий вопрос: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— Из чего делают нержавеющую сталь? — и ответил — Это можно узнать в справочнике по металловедению.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Быстро просмотрев остальные вопросы, Эйнштейн отложил листки и сказал: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— Не дожидаясь отказа, снимаю свою кандидатуру сам.</a:t>
            </a:r>
            <a:r>
              <a:rPr lang="ru-RU" sz="2400" b="1" smtClean="0"/>
              <a:t> </a:t>
            </a:r>
          </a:p>
        </p:txBody>
      </p:sp>
    </p:spTree>
  </p:cSld>
  <p:clrMapOvr>
    <a:masterClrMapping/>
  </p:clrMapOvr>
  <p:transition spd="slow" advClick="0" advTm="25000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8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66FF33"/>
                </a:solidFill>
              </a:rPr>
              <a:t>Об открытиях.</a:t>
            </a:r>
            <a:r>
              <a:rPr lang="ru-RU" smtClean="0"/>
              <a:t> </a:t>
            </a:r>
          </a:p>
        </p:txBody>
      </p:sp>
      <p:sp>
        <p:nvSpPr>
          <p:cNvPr id="27652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FF0066"/>
                </a:solidFill>
              </a:rPr>
              <a:t>Однажды на лекции Эйнштейна спросили, как делаются великие открытия. Он ненадолго задумался и ответил:</a:t>
            </a:r>
            <a:br>
              <a:rPr lang="ru-RU" smtClean="0">
                <a:solidFill>
                  <a:srgbClr val="FF0066"/>
                </a:solidFill>
              </a:rPr>
            </a:br>
            <a:r>
              <a:rPr lang="ru-RU" smtClean="0">
                <a:solidFill>
                  <a:srgbClr val="FF0066"/>
                </a:solidFill>
              </a:rPr>
              <a:t>— Допустим, что все о чем-то знают, что это невозможно сделать. Однако находится один невежда, который этого не знает. Он-то и делает открытие. </a:t>
            </a:r>
          </a:p>
        </p:txBody>
      </p:sp>
    </p:spTree>
  </p:cSld>
  <p:clrMapOvr>
    <a:masterClrMapping/>
  </p:clrMapOvr>
  <p:transition spd="slow" advClick="0" advTm="15000"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загруженное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9933"/>
                </a:solidFill>
              </a:rPr>
              <a:t>Жена</a:t>
            </a:r>
            <a:r>
              <a:rPr lang="ru-RU" smtClean="0">
                <a:solidFill>
                  <a:srgbClr val="FF9933"/>
                </a:solidFill>
              </a:rPr>
              <a:t>.</a:t>
            </a:r>
          </a:p>
        </p:txBody>
      </p:sp>
      <p:sp>
        <p:nvSpPr>
          <p:cNvPr id="28676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FF9933"/>
                </a:solidFill>
              </a:rPr>
              <a:t>Жену Эйнштейна спросили, что она думает о своем муже. Она ответила:</a:t>
            </a:r>
            <a:br>
              <a:rPr lang="ru-RU" smtClean="0">
                <a:solidFill>
                  <a:srgbClr val="FF9933"/>
                </a:solidFill>
              </a:rPr>
            </a:br>
            <a:r>
              <a:rPr lang="ru-RU" smtClean="0">
                <a:solidFill>
                  <a:srgbClr val="FF9933"/>
                </a:solidFill>
              </a:rPr>
              <a:t>— Мой муж гений! Он умеет делать абсолютно все, кроме денег! </a:t>
            </a:r>
          </a:p>
        </p:txBody>
      </p:sp>
    </p:spTree>
  </p:cSld>
  <p:clrMapOvr>
    <a:masterClrMapping/>
  </p:clrMapOvr>
  <p:transition spd="slow" advClick="0" advTm="7000"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5562600" y="533400"/>
            <a:ext cx="3048000" cy="762000"/>
          </a:xfrm>
        </p:spPr>
        <p:txBody>
          <a:bodyPr/>
          <a:lstStyle/>
          <a:p>
            <a:r>
              <a:rPr lang="ru-RU" sz="4000" smtClean="0"/>
              <a:t>Время и вечность.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5181600" y="1905000"/>
            <a:ext cx="39624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Американская журналистка миссис Томпсон брала интервью у Эйнштейна:</a:t>
            </a:r>
            <a:br>
              <a:rPr lang="ru-RU" sz="2400" smtClean="0"/>
            </a:br>
            <a:r>
              <a:rPr lang="ru-RU" sz="2400" smtClean="0"/>
              <a:t>— Какая, на ваш взгляд, разница междй временем и вечностью?</a:t>
            </a:r>
            <a:br>
              <a:rPr lang="ru-RU" sz="2400" smtClean="0"/>
            </a:br>
            <a:r>
              <a:rPr lang="ru-RU" sz="2400" smtClean="0"/>
              <a:t>— Дитя мое, если бы у меня было время, чтобы объяснить вам эту разницу, то прошла бы вечность, прежде чем вы ее поняли. </a:t>
            </a:r>
          </a:p>
        </p:txBody>
      </p:sp>
      <p:pic>
        <p:nvPicPr>
          <p:cNvPr id="29700" name="Picture 4" descr="images (1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00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загруженно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8640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57200" y="188913"/>
            <a:ext cx="8229600" cy="6480175"/>
          </a:xfrm>
        </p:spPr>
        <p:txBody>
          <a:bodyPr/>
          <a:lstStyle/>
          <a:p>
            <a:r>
              <a:rPr lang="ru-RU" smtClean="0">
                <a:solidFill>
                  <a:srgbClr val="FF66FF"/>
                </a:solidFill>
              </a:rPr>
              <a:t>Я слишком сумасшедший чтобы не быть гением.</a:t>
            </a:r>
          </a:p>
          <a:p>
            <a:r>
              <a:rPr lang="ru-RU" sz="2000" smtClean="0">
                <a:solidFill>
                  <a:srgbClr val="FF3300"/>
                </a:solidFill>
              </a:rPr>
              <a:t>Только те, кто предпринимают абсурдные попытки, смогут достичь невозможного.</a:t>
            </a:r>
          </a:p>
          <a:p>
            <a:r>
              <a:rPr lang="ru-RU" sz="2000" smtClean="0">
                <a:solidFill>
                  <a:srgbClr val="FF3300"/>
                </a:solidFill>
              </a:rPr>
              <a:t>Я не знаю, каким оружием будет вестись третья мировая война, но четвёртая – палками и камнями.</a:t>
            </a:r>
          </a:p>
          <a:p>
            <a:r>
              <a:rPr lang="ru-RU" sz="2000" smtClean="0">
                <a:solidFill>
                  <a:srgbClr val="FF3300"/>
                </a:solidFill>
              </a:rPr>
              <a:t>Вопрос, который ставит меня в тупик</a:t>
            </a:r>
            <a:r>
              <a:rPr lang="en-US" sz="2000" smtClean="0">
                <a:solidFill>
                  <a:srgbClr val="FF3300"/>
                </a:solidFill>
              </a:rPr>
              <a:t>:</a:t>
            </a:r>
            <a:r>
              <a:rPr lang="ru-RU" sz="2000" smtClean="0">
                <a:solidFill>
                  <a:srgbClr val="FF3300"/>
                </a:solidFill>
              </a:rPr>
              <a:t> сумасшедший я или все вокруг меня?</a:t>
            </a:r>
          </a:p>
          <a:p>
            <a:r>
              <a:rPr lang="ru-RU" sz="2000" smtClean="0">
                <a:solidFill>
                  <a:srgbClr val="FF3300"/>
                </a:solidFill>
              </a:rPr>
              <a:t>Бессмысленно продолжать делать то же самое и ждать других результатов</a:t>
            </a:r>
            <a:r>
              <a:rPr lang="ru-RU" smtClean="0">
                <a:solidFill>
                  <a:srgbClr val="FF3300"/>
                </a:solidFill>
              </a:rPr>
              <a:t>.</a:t>
            </a:r>
          </a:p>
          <a:p>
            <a:r>
              <a:rPr lang="ru-RU" sz="2000" smtClean="0">
                <a:solidFill>
                  <a:srgbClr val="FF3300"/>
                </a:solidFill>
              </a:rPr>
              <a:t>Единственная причина для существования времени – чтобы все не случилось одновременно.</a:t>
            </a:r>
          </a:p>
          <a:p>
            <a:r>
              <a:rPr lang="ru-RU" sz="2000" smtClean="0">
                <a:solidFill>
                  <a:srgbClr val="FF3300"/>
                </a:solidFill>
              </a:rPr>
              <a:t>Благоприятная возможность скрывается среди трудностей и проблем.</a:t>
            </a:r>
          </a:p>
          <a:p>
            <a:r>
              <a:rPr lang="ru-RU" sz="2000" smtClean="0">
                <a:solidFill>
                  <a:srgbClr val="FF3300"/>
                </a:solidFill>
              </a:rPr>
              <a:t>Образование – это то, что остаётся после того, как забывается всё выученное в школе. </a:t>
            </a:r>
          </a:p>
        </p:txBody>
      </p:sp>
    </p:spTree>
    <p:custDataLst>
      <p:tags r:id="rId1"/>
    </p:custData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Детство гения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1571625"/>
            <a:ext cx="6500813" cy="4525963"/>
          </a:xfrm>
        </p:spPr>
        <p:txBody>
          <a:bodyPr rtlCol="0"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Эйнштейн родился в 11:30 14 марта 1879 года в городе Ульме на юге Германии. В детстве Эйнштейн не был особенно способным ребенком. Он казался отсталым, поздно начал говорить. Все это кажется несколько странным, особенно для будущего математика. Как правило, математические способности проявляются в очень раннем возрасте. Многие из выдающихся математиков уже задавали вопросы о больших или бесконечно больших числах, когда им не было и трех лет.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643063"/>
            <a:ext cx="22891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214313" y="50006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Альберт в 14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s (1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7920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/>
          <a:lstStyle/>
          <a:p>
            <a:r>
              <a:rPr lang="ru-RU" sz="4000" smtClean="0">
                <a:solidFill>
                  <a:srgbClr val="FF66CC"/>
                </a:solidFill>
              </a:rPr>
              <a:t>Высказывание </a:t>
            </a:r>
          </a:p>
        </p:txBody>
      </p:sp>
      <p:sp>
        <p:nvSpPr>
          <p:cNvPr id="31748" name="Rectangle 4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6049963"/>
          </a:xfrm>
        </p:spPr>
        <p:txBody>
          <a:bodyPr/>
          <a:lstStyle/>
          <a:p>
            <a:r>
              <a:rPr lang="ru-RU" sz="2000" smtClean="0">
                <a:solidFill>
                  <a:srgbClr val="0000FF"/>
                </a:solidFill>
              </a:rPr>
              <a:t>1.Человек, который никогда не ошибался, никогда не пробовал сделать что-нибудь новое</a:t>
            </a:r>
          </a:p>
          <a:p>
            <a:r>
              <a:rPr lang="ru-RU" sz="2000" smtClean="0">
                <a:solidFill>
                  <a:srgbClr val="0000FF"/>
                </a:solidFill>
              </a:rPr>
              <a:t>Большинство людей не пробует делать ничего нового из-за страха ошибиться. Но этого не надо бояться. За частую человек, потерпевший поражение, узнаёт о том, как побеждать больше, чем тот, к кому успех приходит сразу.</a:t>
            </a:r>
          </a:p>
          <a:p>
            <a:r>
              <a:rPr lang="ru-RU" sz="2000" smtClean="0">
                <a:solidFill>
                  <a:srgbClr val="0000FF"/>
                </a:solidFill>
              </a:rPr>
              <a:t>2. Образование- это то, что остаётся после того, когда забываешь всё, чему учили в школе.</a:t>
            </a:r>
          </a:p>
          <a:p>
            <a:r>
              <a:rPr lang="ru-RU" sz="2000" smtClean="0">
                <a:solidFill>
                  <a:srgbClr val="0000FF"/>
                </a:solidFill>
              </a:rPr>
              <a:t>Через 30 лет вы совершенно точно забудете  всё, что вам приходилось изучать в школе. Запомниться только то, чему вы научились сами.</a:t>
            </a:r>
          </a:p>
          <a:p>
            <a:r>
              <a:rPr lang="ru-RU" sz="2000" smtClean="0">
                <a:solidFill>
                  <a:srgbClr val="0000FF"/>
                </a:solidFill>
              </a:rPr>
              <a:t>3.В своём воображении я свободен рисовать как художник. Воображение важнее знания. Знание ограничено. Воображение охватывает весь мир. Когда понимаешь насколько далеко человечество продвинулось с пещерных времён, сила воображения ощущается в полном масштабе. То, что у нас будет в будущем,  будет построено с помощью нашего воображения.</a:t>
            </a: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s (1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8207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smtClean="0">
                <a:solidFill>
                  <a:srgbClr val="FF9900"/>
                </a:solidFill>
              </a:rPr>
              <a:t>4. Секрет творчества состоит в умении скрывать источники своего вдохновения. Уникальность вашего творчества зачастую зависит от того, насколько хорошо вы умеете прятать свои источники. Вас могут вдохновлять другие великие люди, но если вы в положение, когда на вас смотрит весь мир, ваши идеи должны выглядеть уникально.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solidFill>
                  <a:srgbClr val="FF9900"/>
                </a:solidFill>
              </a:rPr>
              <a:t>5.Ценность человека должна определяться тем, что он даёт, а не тем, чего он способен добиться. Старайтесь стать не успешным, а ценным человеком. Если посмотреть на всемирно известных людей, то можно увидеть, что каждый из них что-то  дал этому миру. Нужно давать, что бы иметь возможность брать. Когда вашей целью станет увеличение ценностей в мире, вы подниметесь на следующий  уровень жизни.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solidFill>
                  <a:srgbClr val="FF9900"/>
                </a:solidFill>
              </a:rPr>
              <a:t>6. есть 2 способа жить</a:t>
            </a:r>
            <a:r>
              <a:rPr lang="en-US" sz="2000" smtClean="0">
                <a:solidFill>
                  <a:srgbClr val="FF9900"/>
                </a:solidFill>
              </a:rPr>
              <a:t>:</a:t>
            </a:r>
            <a:r>
              <a:rPr lang="ru-RU" sz="2000" smtClean="0">
                <a:solidFill>
                  <a:srgbClr val="FF9900"/>
                </a:solidFill>
              </a:rPr>
              <a:t>вы можете жить так, как будто чудес не бывает и вы можете жить так, как будто всё в этом мире является чудом.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solidFill>
                  <a:srgbClr val="FF9900"/>
                </a:solidFill>
              </a:rPr>
              <a:t>Если жить, будто ничего в этом мире не является чудом, то  вы сможете желать всё, что захотите и у вас не будет препятствий. Если же жить так, будто всё является чудом то вы сможете наслаждаться даже самыми небольшими проявлениями красоты в этом мире. Если жить одновременно 2 способами, то ваша жизнь будет счастливой и продуктивной.</a:t>
            </a:r>
          </a:p>
        </p:txBody>
      </p:sp>
    </p:spTree>
  </p:cSld>
  <p:clrMapOvr>
    <a:masterClrMapping/>
  </p:clrMapOvr>
  <p:transition advClick="0" advTm="25000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ost-3-130503407042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8640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179388" y="188913"/>
            <a:ext cx="8661400" cy="6480175"/>
          </a:xfrm>
        </p:spPr>
        <p:txBody>
          <a:bodyPr/>
          <a:lstStyle/>
          <a:p>
            <a:r>
              <a:rPr lang="ru-RU" sz="2000" smtClean="0">
                <a:solidFill>
                  <a:srgbClr val="00FF00"/>
                </a:solidFill>
              </a:rPr>
              <a:t>7. Когда я изучаю себя и свой способ думать, я прихожу к выводу, что дар воображения и фантазии значил для меня больше, чем любые способности к абстрактному мышлению. Мечты обо всём, чего бы вы могли добиться в жизни,- это важный элемент позитивной жизни . Позвольте ваше воображению свободно блуждать и создавать мир, в котором вы бы хотели жить.</a:t>
            </a:r>
          </a:p>
          <a:p>
            <a:r>
              <a:rPr lang="ru-RU" sz="2000" smtClean="0">
                <a:solidFill>
                  <a:srgbClr val="00FF00"/>
                </a:solidFill>
              </a:rPr>
              <a:t>8. Что бы стать безупречным членом стада овец, нужно в первую очередь быть овцой. Если вы хотите стать успешным предпринимателем, нужно начать заниматься бизнесом прямо сейчас. Хотеть начать, но боязнь последствий, вас ни к чему не приведёт. Это справедливо и в других областях жизни</a:t>
            </a:r>
            <a:r>
              <a:rPr lang="en-US" sz="2000" smtClean="0">
                <a:solidFill>
                  <a:srgbClr val="00FF00"/>
                </a:solidFill>
              </a:rPr>
              <a:t>:</a:t>
            </a:r>
            <a:r>
              <a:rPr lang="ru-RU" sz="2000" smtClean="0">
                <a:solidFill>
                  <a:srgbClr val="00FF00"/>
                </a:solidFill>
              </a:rPr>
              <a:t> чтобы выигрывать, прежде всего нужно играть.</a:t>
            </a:r>
          </a:p>
          <a:p>
            <a:r>
              <a:rPr lang="ru-RU" sz="2000" smtClean="0">
                <a:solidFill>
                  <a:srgbClr val="00FF00"/>
                </a:solidFill>
              </a:rPr>
              <a:t>9. Нужно выучить правила игры. А затем, нужно начать играть лучше всех. Выучите правила и играйте лучше всех. Просто, как и всё гениальное.</a:t>
            </a:r>
          </a:p>
          <a:p>
            <a:r>
              <a:rPr lang="ru-RU" sz="2000" smtClean="0">
                <a:solidFill>
                  <a:srgbClr val="00FF00"/>
                </a:solidFill>
              </a:rPr>
              <a:t>10. Очень важно не перестать задавать вопросы. Любопытство не случайно дано человеку.</a:t>
            </a:r>
          </a:p>
          <a:p>
            <a:r>
              <a:rPr lang="ru-RU" sz="2000" smtClean="0">
                <a:solidFill>
                  <a:srgbClr val="00FF00"/>
                </a:solidFill>
              </a:rPr>
              <a:t>Умные люди всегда задают вопросы. Спрашивайте себя и других людей, чтобы найти решение. Это позволит вам узнавать новое и анализировать собственный рост.</a:t>
            </a:r>
          </a:p>
        </p:txBody>
      </p:sp>
    </p:spTree>
  </p:cSld>
  <p:clrMapOvr>
    <a:masterClrMapping/>
  </p:clrMapOvr>
  <p:transition advClick="0" advTm="30000">
    <p:split orient="vert"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7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Афоризмы Альберта</a:t>
            </a:r>
            <a:endParaRPr lang="ru-RU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sz="1800" dirty="0" smtClean="0">
                <a:solidFill>
                  <a:srgbClr val="00B050"/>
                </a:solidFill>
              </a:rPr>
              <a:t>В конце 1940-х годов Эйнштейн написал в своей заметке о едином мировом правительстве: «Я не знаю, каким оружием будет вестись Третья мировая война, но в Четвертую мы будем воевать палками и камнями».</a:t>
            </a:r>
          </a:p>
          <a:p>
            <a:pPr algn="just">
              <a:defRPr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Работая в Праге, Эйнштейн реагировал на антисемитизм местных жителей язвительными анекдотами. Любимым у него был такой: «Два профессора видят, что уличная вывеска над тротуаром покосилась и вот-вот отвалится. «Ничего, — говорит один из них. — Будем надеяться, что она свалится на голову какому-нибудь чеху».</a:t>
            </a:r>
          </a:p>
          <a:p>
            <a:pPr algn="just"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 ответ на жалобы одной школьницы о ее проблемах с математикой ученый ответил: «Не огорчайтесь. Поверьте, мои трудности еще больше, чем ваши».</a:t>
            </a:r>
          </a:p>
          <a:p>
            <a:pPr algn="just">
              <a:defRPr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Известен афоризм Эйнштейна, придуманный им в ответ на вопрос одной журналистки о разнице между временем и вечностью: «Если бы у меня было время, чтобы объяснить разницу между этими понятиями, то прошла бы вечность, прежде чем вы бы ее поняли».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785938" y="500063"/>
            <a:ext cx="4071938" cy="5857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Чарли и Альберт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5" y="1714500"/>
            <a:ext cx="492125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" y="1714500"/>
            <a:ext cx="3071813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В 1931 году во время визита в Америку супруги Эйнштейн познакомились с актером Чарли </a:t>
            </a:r>
            <a:r>
              <a:rPr lang="ru-RU" dirty="0" err="1"/>
              <a:t>Чаплиным</a:t>
            </a:r>
            <a:r>
              <a:rPr lang="ru-RU" dirty="0"/>
              <a:t>. Ученый был большим поклонником гениального комика. На премьере фильма «Огни большого города» Чаплин сказал Эйнштейну: «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Мне аплодируют потому, что все меня понимают. Тебе же – потому, что тебя не понимает никто</a:t>
            </a:r>
            <a:r>
              <a:rPr lang="ru-RU" dirty="0"/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43000" y="-214313"/>
            <a:ext cx="6858000" cy="15001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Монро и Альберт</a:t>
            </a: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857250" y="1643063"/>
            <a:ext cx="40005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Монро и Альберт – кумиры Америки 1950-х годов. Если Монро была символом красоты, то Эйнштейна считали эталоном гениальности. В то время очень популярным был такой анекдот. Альберт Эйнштейн и Мэрилин Монро встретились на светском приеме. «Если бы мы завели ребенка, - обратилась к ученому актриса, - он унаследовал бы мою красоту и твой ум. Это было бы чудесно». «А если бы он получится красивым, как я, и умным, как ты?» - усмехнулся Эйнштейн.</a:t>
            </a: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643063"/>
            <a:ext cx="29527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Отец Эйнштейна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Герман Эйнштейн (1847—1902), был совладельцем маленького предприятия по производству перьевой набивки для матрасов и перин.</a:t>
            </a:r>
          </a:p>
        </p:txBody>
      </p:sp>
      <p:pic>
        <p:nvPicPr>
          <p:cNvPr id="5124" name="Picture 4" descr="einst_he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068638"/>
            <a:ext cx="2503487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Мать Эйнштейна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Паулина Эйнштейн (в девичестве Кох, 1858—1920) была из семьи состоятельного торговца кукурузой Юлиуса Дерцбахера. </a:t>
            </a:r>
          </a:p>
          <a:p>
            <a:endParaRPr lang="ru-RU" smtClean="0"/>
          </a:p>
        </p:txBody>
      </p:sp>
      <p:pic>
        <p:nvPicPr>
          <p:cNvPr id="6148" name="Picture 4" descr="einst_pau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3213100"/>
            <a:ext cx="25558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Сестра Эйнштейна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Младшая сестра Мария (Майя, 1881-1951)</a:t>
            </a:r>
          </a:p>
        </p:txBody>
      </p:sp>
      <p:pic>
        <p:nvPicPr>
          <p:cNvPr id="7172" name="Picture 4" descr="einstein-1884-with-sister-siz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492375"/>
            <a:ext cx="637222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Свободная Швейцария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3" y="1143000"/>
            <a:ext cx="2668587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63" y="1214438"/>
            <a:ext cx="4071937" cy="5354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Осенью </a:t>
            </a:r>
            <a:r>
              <a:rPr lang="ru-RU" b="1" dirty="0"/>
              <a:t>1895</a:t>
            </a:r>
            <a:r>
              <a:rPr lang="ru-RU" dirty="0"/>
              <a:t> года Альберт Эйнштейн прибыл в Швейцарию, чтобы сдать вступительные экзамены в </a:t>
            </a:r>
            <a:r>
              <a:rPr lang="ru-RU" b="1" dirty="0"/>
              <a:t>Высшее техническое училище (Политехникум)</a:t>
            </a:r>
            <a:r>
              <a:rPr lang="ru-RU" dirty="0"/>
              <a:t> в Цюрихе и стать преподавателем физики. Блестяще проявив себя на экзамене по математике, он в то же время провалил экзамены по ботанике и французскому языку, что не позволило ему поступить в </a:t>
            </a:r>
            <a:r>
              <a:rPr lang="ru-RU" dirty="0" err="1"/>
              <a:t>Цюрихский</a:t>
            </a:r>
            <a:r>
              <a:rPr lang="ru-RU" dirty="0"/>
              <a:t> Политехникум. Однако директор училища посоветовал молодому человеку поступить в выпускной класс школы в </a:t>
            </a:r>
            <a:r>
              <a:rPr lang="ru-RU" dirty="0" err="1"/>
              <a:t>Аарау</a:t>
            </a:r>
            <a:r>
              <a:rPr lang="ru-RU" dirty="0"/>
              <a:t> (Швейцария), чтобы получить аттестат и повторить поступление.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Первое, что удивило Альберта в новой школе, это дух свободы и демократии.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2063" y="4714875"/>
            <a:ext cx="3214687" cy="1857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то же время Альберт все больше отдавался своим грезам. «</a:t>
            </a:r>
            <a:r>
              <a:rPr lang="ru-RU" b="1" dirty="0">
                <a:solidFill>
                  <a:schemeClr val="tx2"/>
                </a:solidFill>
              </a:rPr>
              <a:t>Если бы мы могли путешествовать со скоростью света…</a:t>
            </a:r>
            <a:r>
              <a:rPr lang="ru-RU" dirty="0"/>
              <a:t>», мечтал будущий ученый.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7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Зачетный лист Альберта Эйнштейна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Дисциплины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год</a:t>
                      </a:r>
                    </a:p>
                    <a:p>
                      <a:pPr algn="ctr"/>
                      <a:r>
                        <a:rPr lang="ru-RU" baseline="0" dirty="0" smtClean="0"/>
                        <a:t>3-й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год</a:t>
                      </a:r>
                    </a:p>
                    <a:p>
                      <a:pPr algn="ctr"/>
                      <a:r>
                        <a:rPr lang="ru-RU" dirty="0" smtClean="0"/>
                        <a:t>1-й семестр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Немецкий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Французский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Геометрия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Естествознание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Рисование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Изящные искусства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Скрипка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285750"/>
            <a:ext cx="9144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38" y="285750"/>
            <a:ext cx="4648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500" y="4143375"/>
            <a:ext cx="3929063" cy="2308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ru-RU" dirty="0"/>
              <a:t>Во время учебы в Политехникуме Альберт познакомился со своей будущей женой. Талантливая сербка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Милева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Марич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/>
              <a:t>была единственной девушкой среди студентов. Общие научные интересы быстро сблизили молодых людей.</a:t>
            </a:r>
          </a:p>
          <a:p>
            <a:pPr algn="just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6313" y="4143375"/>
            <a:ext cx="3714750" cy="2300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ru-RU" dirty="0"/>
              <a:t>«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Когда я женюсь на любимой женщине, мы будем вместе заниматься наукой . Не хочу терять время с невежественными и необразованными людьми</a:t>
            </a:r>
            <a:r>
              <a:rPr lang="ru-RU" dirty="0"/>
              <a:t>», писал Альберт своей возлюбленной.</a:t>
            </a:r>
          </a:p>
          <a:p>
            <a:pPr algn="just">
              <a:defRPr/>
            </a:pPr>
            <a:endParaRPr lang="ru-RU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268413"/>
            <a:ext cx="28067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2069</Words>
  <Application>Microsoft Office PowerPoint</Application>
  <PresentationFormat>Экран (4:3)</PresentationFormat>
  <Paragraphs>147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 Альберт Эйнштейн </vt:lpstr>
      <vt:lpstr>Парадоксальный гений</vt:lpstr>
      <vt:lpstr>Детство гения</vt:lpstr>
      <vt:lpstr>Отец Эйнштейна</vt:lpstr>
      <vt:lpstr>Мать Эйнштейна</vt:lpstr>
      <vt:lpstr>Сестра Эйнштейна</vt:lpstr>
      <vt:lpstr>Свободная Швейцария</vt:lpstr>
      <vt:lpstr>Зачетный лист Альберта Эйнштейна</vt:lpstr>
      <vt:lpstr>Презентация PowerPoint</vt:lpstr>
      <vt:lpstr>Патентное бюро</vt:lpstr>
      <vt:lpstr>Год чудес</vt:lpstr>
      <vt:lpstr>Презентация PowerPoint</vt:lpstr>
      <vt:lpstr>Всемирное признание</vt:lpstr>
      <vt:lpstr>Презентация PowerPoint</vt:lpstr>
      <vt:lpstr>Презентация PowerPoint</vt:lpstr>
      <vt:lpstr>Альберт и музыка</vt:lpstr>
      <vt:lpstr>Кто делает открытия.</vt:lpstr>
      <vt:lpstr>Шляпу жалко.</vt:lpstr>
      <vt:lpstr>Легко запомнить.</vt:lpstr>
      <vt:lpstr>Профессия-королева.</vt:lpstr>
      <vt:lpstr>Коллеги.</vt:lpstr>
      <vt:lpstr>Знаете ли вы теорию относительности.</vt:lpstr>
      <vt:lpstr> Арифметика.</vt:lpstr>
      <vt:lpstr> В гостях.</vt:lpstr>
      <vt:lpstr>Эдисон.</vt:lpstr>
      <vt:lpstr>Об открытиях. </vt:lpstr>
      <vt:lpstr>Жена.</vt:lpstr>
      <vt:lpstr>Время и вечность.</vt:lpstr>
      <vt:lpstr>Презентация PowerPoint</vt:lpstr>
      <vt:lpstr>Высказывание </vt:lpstr>
      <vt:lpstr>Презентация PowerPoint</vt:lpstr>
      <vt:lpstr>Презентация PowerPoint</vt:lpstr>
      <vt:lpstr>Афоризмы Альберта</vt:lpstr>
      <vt:lpstr>Чарли и Альберт</vt:lpstr>
      <vt:lpstr>Монро и Альберт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Альберт Эйнштейн</dc:title>
  <dc:creator>Mike</dc:creator>
  <cp:lastModifiedBy>kompik</cp:lastModifiedBy>
  <cp:revision>41</cp:revision>
  <dcterms:created xsi:type="dcterms:W3CDTF">2009-03-21T13:45:23Z</dcterms:created>
  <dcterms:modified xsi:type="dcterms:W3CDTF">2021-04-05T06:21:38Z</dcterms:modified>
</cp:coreProperties>
</file>