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1" r:id="rId7"/>
    <p:sldId id="262" r:id="rId8"/>
    <p:sldId id="263" r:id="rId9"/>
    <p:sldId id="264" r:id="rId10"/>
    <p:sldId id="266" r:id="rId11"/>
    <p:sldId id="267" r:id="rId12"/>
    <p:sldId id="268" r:id="rId13"/>
    <p:sldId id="269" r:id="rId14"/>
    <p:sldId id="270" r:id="rId15"/>
    <p:sldId id="271" r:id="rId16"/>
    <p:sldId id="272" r:id="rId17"/>
    <p:sldId id="265" r:id="rId18"/>
    <p:sldId id="273" r:id="rId19"/>
    <p:sldId id="274" r:id="rId20"/>
    <p:sldId id="276" r:id="rId21"/>
    <p:sldId id="277" r:id="rId22"/>
    <p:sldId id="275" r:id="rId23"/>
    <p:sldId id="278" r:id="rId24"/>
    <p:sldId id="279" r:id="rId25"/>
    <p:sldId id="281" r:id="rId26"/>
    <p:sldId id="282" r:id="rId27"/>
    <p:sldId id="280"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99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985BA8D8-CB6A-4389-B774-19751E9DA03A}" type="datetimeFigureOut">
              <a:rPr lang="ru-RU" smtClean="0"/>
              <a:t>24.08.2023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85BA8D8-CB6A-4389-B774-19751E9DA03A}" type="datetimeFigureOut">
              <a:rPr lang="ru-RU" smtClean="0"/>
              <a:t>24.08.2023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85BA8D8-CB6A-4389-B774-19751E9DA03A}" type="datetimeFigureOut">
              <a:rPr lang="ru-RU" smtClean="0"/>
              <a:t>24.08.2023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6746BC-3417-4424-BC66-BB02D8504BE4}"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85BA8D8-CB6A-4389-B774-19751E9DA03A}" type="datetimeFigureOut">
              <a:rPr lang="ru-RU" smtClean="0"/>
              <a:t>24.08.2023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6746BC-3417-4424-BC66-BB02D8504BE4}"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85BA8D8-CB6A-4389-B774-19751E9DA03A}" type="datetimeFigureOut">
              <a:rPr lang="ru-RU" smtClean="0"/>
              <a:t>24.08.2023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985BA8D8-CB6A-4389-B774-19751E9DA03A}" type="datetimeFigureOut">
              <a:rPr lang="ru-RU" smtClean="0"/>
              <a:t>24.08.2023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6746BC-3417-4424-BC66-BB02D8504BE4}"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85BA8D8-CB6A-4389-B774-19751E9DA03A}" type="datetimeFigureOut">
              <a:rPr lang="ru-RU" smtClean="0"/>
              <a:t>24.08.2023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985BA8D8-CB6A-4389-B774-19751E9DA03A}" type="datetimeFigureOut">
              <a:rPr lang="ru-RU" smtClean="0"/>
              <a:t>24.08.2023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85BA8D8-CB6A-4389-B774-19751E9DA03A}" type="datetimeFigureOut">
              <a:rPr lang="ru-RU" smtClean="0"/>
              <a:t>24.08.2023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6746BC-3417-4424-BC66-BB02D8504BE4}"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85BA8D8-CB6A-4389-B774-19751E9DA03A}" type="datetimeFigureOut">
              <a:rPr lang="ru-RU" smtClean="0"/>
              <a:t>24.08.2023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6746BC-3417-4424-BC66-BB02D8504BE4}"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85BA8D8-CB6A-4389-B774-19751E9DA03A}" type="datetimeFigureOut">
              <a:rPr lang="ru-RU" smtClean="0"/>
              <a:t>24.08.2023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6746BC-3417-4424-BC66-BB02D8504BE4}"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85BA8D8-CB6A-4389-B774-19751E9DA03A}" type="datetimeFigureOut">
              <a:rPr lang="ru-RU" smtClean="0"/>
              <a:t>24.08.2023</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E66746BC-3417-4424-BC66-BB02D8504BE4}"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fgosreestr.ru/?edl=3" TargetMode="External"/><Relationship Id="rId2" Type="http://schemas.openxmlformats.org/officeDocument/2006/relationships/hyperlink" Target="https://ikp-rao.ru/frc-ovz3/" TargetMode="External"/><Relationship Id="rId1" Type="http://schemas.openxmlformats.org/officeDocument/2006/relationships/slideLayout" Target="../slideLayouts/slideLayout2.xml"/><Relationship Id="rId4" Type="http://schemas.openxmlformats.org/officeDocument/2006/relationships/hyperlink" Target="https://fgosreestr.r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vk.com/doc331892717_662337333?hash=qmzv4Iqyencx0TIvTQzEzleYcoYyYOU3UNYHd7U2RJH&amp;dl=UrLOhCUpzCKH9lLtX9cvHEfcZhGeumdLyw1OWVvzgO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externat.foxford.ru/polezno-znat/fgos-2020" TargetMode="External"/><Relationship Id="rId3" Type="http://schemas.openxmlformats.org/officeDocument/2006/relationships/hyperlink" Target="https://fgos.ru/" TargetMode="External"/><Relationship Id="rId7" Type="http://schemas.openxmlformats.org/officeDocument/2006/relationships/hyperlink" Target="https://edsoo.ru/Primernie_rabochie_progra.ht" TargetMode="External"/><Relationship Id="rId2" Type="http://schemas.openxmlformats.org/officeDocument/2006/relationships/hyperlink" Target="https://edu.gov.ru/" TargetMode="External"/><Relationship Id="rId1" Type="http://schemas.openxmlformats.org/officeDocument/2006/relationships/slideLayout" Target="../slideLayouts/slideLayout2.xml"/><Relationship Id="rId6" Type="http://schemas.openxmlformats.org/officeDocument/2006/relationships/hyperlink" Target="https://edsoo.ru/constructor/" TargetMode="External"/><Relationship Id="rId11" Type="http://schemas.openxmlformats.org/officeDocument/2006/relationships/hyperlink" Target="https://vk.com/deputy_director" TargetMode="External"/><Relationship Id="rId5" Type="http://schemas.openxmlformats.org/officeDocument/2006/relationships/hyperlink" Target="http://edu53.ru/np-includes/upload/2021/09/21/16562.pdf" TargetMode="External"/><Relationship Id="rId10" Type="http://schemas.openxmlformats.org/officeDocument/2006/relationships/hyperlink" Target="https://vk.com/ikpru" TargetMode="External"/><Relationship Id="rId4" Type="http://schemas.openxmlformats.org/officeDocument/2006/relationships/hyperlink" Target="http://edsoo.ru/" TargetMode="External"/><Relationship Id="rId9" Type="http://schemas.openxmlformats.org/officeDocument/2006/relationships/hyperlink" Target="https://ikp-rao.ru/"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600200"/>
            <a:ext cx="7772400" cy="2332856"/>
          </a:xfrm>
        </p:spPr>
        <p:txBody>
          <a:bodyPr>
            <a:noAutofit/>
          </a:bodyPr>
          <a:lstStyle/>
          <a:p>
            <a:r>
              <a:rPr lang="ru-RU" sz="2800" b="1" i="1" dirty="0">
                <a:solidFill>
                  <a:schemeClr val="tx1"/>
                </a:solidFill>
                <a:latin typeface="Times New Roman" pitchFamily="18" charset="0"/>
                <a:cs typeface="Times New Roman" pitchFamily="18" charset="0"/>
              </a:rPr>
              <a:t>Новые задачи и возможности обеспечения качества образования обучающихся с </a:t>
            </a:r>
            <a:r>
              <a:rPr lang="ru-RU" sz="2800" b="1" i="1" dirty="0" smtClean="0">
                <a:solidFill>
                  <a:schemeClr val="tx1"/>
                </a:solidFill>
                <a:latin typeface="Times New Roman" pitchFamily="18" charset="0"/>
                <a:cs typeface="Times New Roman" pitchFamily="18" charset="0"/>
              </a:rPr>
              <a:t>ОВЗ</a:t>
            </a:r>
            <a:br>
              <a:rPr lang="ru-RU" sz="2800" b="1" i="1" dirty="0" smtClean="0">
                <a:solidFill>
                  <a:schemeClr val="tx1"/>
                </a:solidFill>
                <a:latin typeface="Times New Roman" pitchFamily="18" charset="0"/>
                <a:cs typeface="Times New Roman" pitchFamily="18" charset="0"/>
              </a:rPr>
            </a:br>
            <a:r>
              <a:rPr lang="ru-RU" sz="2800" b="1" i="1" dirty="0" smtClean="0">
                <a:solidFill>
                  <a:schemeClr val="tx1"/>
                </a:solidFill>
                <a:latin typeface="Times New Roman" pitchFamily="18" charset="0"/>
                <a:cs typeface="Times New Roman" pitchFamily="18" charset="0"/>
              </a:rPr>
              <a:t> </a:t>
            </a:r>
            <a:r>
              <a:rPr lang="ru-RU" sz="2800" b="1" i="1" dirty="0">
                <a:solidFill>
                  <a:schemeClr val="tx1"/>
                </a:solidFill>
                <a:latin typeface="Times New Roman" pitchFamily="18" charset="0"/>
                <a:cs typeface="Times New Roman" pitchFamily="18" charset="0"/>
              </a:rPr>
              <a:t>в рамках требований единых федеральных адаптированных образовательных программ</a:t>
            </a:r>
            <a:endParaRPr lang="ru-RU" sz="2800" b="1" dirty="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403648" y="4293096"/>
            <a:ext cx="6400800" cy="1473200"/>
          </a:xfrm>
        </p:spPr>
        <p:txBody>
          <a:bodyPr/>
          <a:lstStyle/>
          <a:p>
            <a:endParaRPr lang="ru-RU" dirty="0"/>
          </a:p>
        </p:txBody>
      </p:sp>
    </p:spTree>
    <p:extLst>
      <p:ext uri="{BB962C8B-B14F-4D97-AF65-F5344CB8AC3E}">
        <p14:creationId xmlns:p14="http://schemas.microsoft.com/office/powerpoint/2010/main" val="3570176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700808"/>
            <a:ext cx="8784976" cy="5040560"/>
          </a:xfrm>
        </p:spPr>
        <p:txBody>
          <a:bodyPr>
            <a:normAutofit/>
          </a:bodyPr>
          <a:lstStyle/>
          <a:p>
            <a:pPr marL="0" indent="0">
              <a:buNone/>
            </a:pPr>
            <a:r>
              <a:rPr lang="ru-RU" dirty="0">
                <a:solidFill>
                  <a:schemeClr val="tx1"/>
                </a:solidFill>
                <a:latin typeface="Times New Roman" pitchFamily="18" charset="0"/>
                <a:cs typeface="Times New Roman" pitchFamily="18" charset="0"/>
              </a:rPr>
              <a:t>В соответствии с вариантами ФАОП НОО образовательная организация  разрабатывает один или несколько </a:t>
            </a:r>
            <a:r>
              <a:rPr lang="ru-RU" dirty="0" smtClean="0">
                <a:solidFill>
                  <a:schemeClr val="tx1"/>
                </a:solidFill>
                <a:latin typeface="Times New Roman" pitchFamily="18" charset="0"/>
                <a:cs typeface="Times New Roman" pitchFamily="18" charset="0"/>
              </a:rPr>
              <a:t>вариантов</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 АООП</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НОО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для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глухих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обучающихся</a:t>
            </a:r>
            <a:r>
              <a:rPr lang="ru-RU"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слабослышащих и позднооглохших обучающихся,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слепых обучающихся,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слабовидящих обучающихся,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обучающихся с ТНР,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обучающихся с НОДА,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обучающихся с ЗПР,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АООП </a:t>
            </a:r>
            <a:r>
              <a:rPr lang="ru-RU" dirty="0">
                <a:solidFill>
                  <a:schemeClr val="tx1"/>
                </a:solidFill>
                <a:latin typeface="Times New Roman" pitchFamily="18" charset="0"/>
                <a:cs typeface="Times New Roman" pitchFamily="18" charset="0"/>
              </a:rPr>
              <a:t>НОО для  обучающихся с </a:t>
            </a:r>
            <a:r>
              <a:rPr lang="ru-RU" dirty="0" smtClean="0">
                <a:solidFill>
                  <a:schemeClr val="tx1"/>
                </a:solidFill>
                <a:latin typeface="Times New Roman" pitchFamily="18" charset="0"/>
                <a:cs typeface="Times New Roman" pitchFamily="18" charset="0"/>
              </a:rPr>
              <a:t>РАС.</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начального общего образования для обучающихся с ограниченными возможностями здоровья (ФАОП НОО)</a:t>
            </a:r>
          </a:p>
        </p:txBody>
      </p:sp>
    </p:spTree>
    <p:extLst>
      <p:ext uri="{BB962C8B-B14F-4D97-AF65-F5344CB8AC3E}">
        <p14:creationId xmlns:p14="http://schemas.microsoft.com/office/powerpoint/2010/main" val="2714622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lnSpcReduction="10000"/>
          </a:bodyPr>
          <a:lstStyle/>
          <a:p>
            <a:pPr marL="0" indent="0">
              <a:buNone/>
            </a:pPr>
            <a:r>
              <a:rPr lang="ru-RU" dirty="0" smtClean="0">
                <a:solidFill>
                  <a:schemeClr val="tx1"/>
                </a:solidFill>
                <a:latin typeface="Times New Roman" pitchFamily="18" charset="0"/>
                <a:cs typeface="Times New Roman" pitchFamily="18" charset="0"/>
              </a:rPr>
              <a:t>Каждый</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вариант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ФАОП</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НОО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включает</a:t>
            </a:r>
            <a:r>
              <a:rPr lang="ru-RU"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itchFamily="18" charset="0"/>
                <a:cs typeface="Times New Roman" pitchFamily="18" charset="0"/>
              </a:rPr>
              <a:t>Целевой </a:t>
            </a:r>
            <a:r>
              <a:rPr lang="ru-RU" b="1" dirty="0">
                <a:solidFill>
                  <a:schemeClr val="tx1"/>
                </a:solidFill>
                <a:latin typeface="Times New Roman" pitchFamily="18" charset="0"/>
                <a:cs typeface="Times New Roman" pitchFamily="18" charset="0"/>
              </a:rPr>
              <a:t>раздел</a:t>
            </a:r>
            <a:r>
              <a:rPr lang="ru-RU" dirty="0">
                <a:solidFill>
                  <a:schemeClr val="tx1"/>
                </a:solidFill>
                <a:latin typeface="Times New Roman" pitchFamily="18" charset="0"/>
                <a:cs typeface="Times New Roman" pitchFamily="18" charset="0"/>
              </a:rPr>
              <a:t>: пояснительная записка (цели, задачи, </a:t>
            </a:r>
            <a:r>
              <a:rPr lang="ru-RU" dirty="0" err="1" smtClean="0">
                <a:solidFill>
                  <a:schemeClr val="tx1"/>
                </a:solidFill>
                <a:latin typeface="Times New Roman" pitchFamily="18" charset="0"/>
                <a:cs typeface="Times New Roman" pitchFamily="18" charset="0"/>
              </a:rPr>
              <a:t>психолого</a:t>
            </a:r>
            <a:r>
              <a:rPr lang="en-US"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педагогическая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характеристика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особые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образовательные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потребности</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планируемые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результаты</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освоения</a:t>
            </a:r>
            <a:r>
              <a:rPr lang="en-US"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ФАОП,система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оценки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достижения</a:t>
            </a:r>
            <a:r>
              <a:rPr lang="ru-RU" dirty="0">
                <a:solidFill>
                  <a:schemeClr val="tx1"/>
                </a:solidFill>
                <a:latin typeface="Times New Roman" pitchFamily="18" charset="0"/>
                <a:cs typeface="Times New Roman" pitchFamily="18" charset="0"/>
              </a:rPr>
              <a:t>. </a:t>
            </a:r>
            <a:r>
              <a:rPr lang="ru-RU" b="1" dirty="0">
                <a:solidFill>
                  <a:schemeClr val="tx1"/>
                </a:solidFill>
                <a:latin typeface="Times New Roman" pitchFamily="18" charset="0"/>
                <a:cs typeface="Times New Roman" pitchFamily="18" charset="0"/>
              </a:rPr>
              <a:t>Содержательный раздел: </a:t>
            </a:r>
            <a:r>
              <a:rPr lang="ru-RU" dirty="0">
                <a:solidFill>
                  <a:schemeClr val="tx1"/>
                </a:solidFill>
                <a:latin typeface="Times New Roman" pitchFamily="18" charset="0"/>
                <a:cs typeface="Times New Roman" pitchFamily="18" charset="0"/>
              </a:rPr>
              <a:t>федеральные рабочие программы учебных предметов</a:t>
            </a:r>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коррекционных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курсов;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программа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формирования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универсальных учебных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действий(ввар.1.1</a:t>
            </a:r>
            <a:r>
              <a:rPr lang="ru-RU" dirty="0">
                <a:solidFill>
                  <a:schemeClr val="tx1"/>
                </a:solidFill>
                <a:latin typeface="Times New Roman" pitchFamily="18" charset="0"/>
                <a:cs typeface="Times New Roman" pitchFamily="18" charset="0"/>
              </a:rPr>
              <a:t>.-8.1.и1.2.-8.2</a:t>
            </a:r>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программа</a:t>
            </a:r>
            <a:r>
              <a:rPr lang="en-US"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кор.работы</a:t>
            </a:r>
            <a:r>
              <a:rPr lang="ru-RU"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itchFamily="18" charset="0"/>
                <a:cs typeface="Times New Roman" pitchFamily="18" charset="0"/>
              </a:rPr>
              <a:t>Организационный </a:t>
            </a:r>
            <a:r>
              <a:rPr lang="ru-RU" b="1" dirty="0">
                <a:solidFill>
                  <a:schemeClr val="tx1"/>
                </a:solidFill>
                <a:latin typeface="Times New Roman" pitchFamily="18" charset="0"/>
                <a:cs typeface="Times New Roman" pitchFamily="18" charset="0"/>
              </a:rPr>
              <a:t>раздел</a:t>
            </a:r>
            <a:r>
              <a:rPr lang="ru-RU" dirty="0">
                <a:solidFill>
                  <a:schemeClr val="tx1"/>
                </a:solidFill>
                <a:latin typeface="Times New Roman" pitchFamily="18" charset="0"/>
                <a:cs typeface="Times New Roman" pitchFamily="18" charset="0"/>
              </a:rPr>
              <a:t>: федеральный учебный план; федеральный </a:t>
            </a:r>
            <a:r>
              <a:rPr lang="ru-RU" dirty="0" smtClean="0">
                <a:solidFill>
                  <a:schemeClr val="tx1"/>
                </a:solidFill>
                <a:latin typeface="Times New Roman" pitchFamily="18" charset="0"/>
                <a:cs typeface="Times New Roman" pitchFamily="18" charset="0"/>
              </a:rPr>
              <a:t>календарный</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учебный</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график.</a:t>
            </a:r>
            <a:endParaRPr lang="en-US"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itchFamily="18" charset="0"/>
                <a:cs typeface="Times New Roman" pitchFamily="18" charset="0"/>
              </a:rPr>
              <a:t>Федеральная</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рабочая</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программа</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воспитания</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и</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Федеральный</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календарный план</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воспитательной</a:t>
            </a:r>
            <a:r>
              <a:rPr lang="en-US" b="1" dirty="0" smtClean="0">
                <a:solidFill>
                  <a:schemeClr val="tx1"/>
                </a:solidFill>
                <a:latin typeface="Times New Roman" pitchFamily="18" charset="0"/>
                <a:cs typeface="Times New Roman" pitchFamily="18" charset="0"/>
              </a:rPr>
              <a:t> </a:t>
            </a:r>
            <a:r>
              <a:rPr lang="ru-RU" b="1" dirty="0" smtClean="0">
                <a:solidFill>
                  <a:schemeClr val="tx1"/>
                </a:solidFill>
                <a:latin typeface="Times New Roman" pitchFamily="18" charset="0"/>
                <a:cs typeface="Times New Roman" pitchFamily="18" charset="0"/>
              </a:rPr>
              <a:t>работы</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общие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для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всех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вариантов</a:t>
            </a:r>
            <a:r>
              <a:rPr lang="ru-RU"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начального общего образования для обучающихся с ограниченными возможностями здоровья (ФАОП НОО)</a:t>
            </a:r>
          </a:p>
        </p:txBody>
      </p:sp>
    </p:spTree>
    <p:extLst>
      <p:ext uri="{BB962C8B-B14F-4D97-AF65-F5344CB8AC3E}">
        <p14:creationId xmlns:p14="http://schemas.microsoft.com/office/powerpoint/2010/main" val="37858622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a:bodyPr>
          <a:lstStyle/>
          <a:p>
            <a:pPr marL="0" indent="0">
              <a:buNone/>
            </a:pPr>
            <a:r>
              <a:rPr lang="ru-RU" b="1" dirty="0">
                <a:solidFill>
                  <a:schemeClr val="tx1"/>
                </a:solidFill>
                <a:latin typeface="Times New Roman" pitchFamily="18" charset="0"/>
                <a:cs typeface="Times New Roman" pitchFamily="18" charset="0"/>
              </a:rPr>
              <a:t>ФАОП НОО для обучающихся с ОВЗ </a:t>
            </a:r>
            <a:endParaRPr lang="en-US" b="1"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Программа </a:t>
            </a:r>
            <a:r>
              <a:rPr lang="ru-RU" dirty="0">
                <a:solidFill>
                  <a:schemeClr val="tx1"/>
                </a:solidFill>
                <a:latin typeface="Times New Roman" pitchFamily="18" charset="0"/>
                <a:cs typeface="Times New Roman" pitchFamily="18" charset="0"/>
              </a:rPr>
              <a:t>структурно и содержательно (для вариантов 1 и 2) приближена к ФОП НОО (например, задачи, принципы реализации ФАОП, наименование предметных областей в вар. 1 и 2, Федеральный календарный  учебный график = ФОП НОО)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Предметное </a:t>
            </a:r>
            <a:r>
              <a:rPr lang="ru-RU" dirty="0">
                <a:solidFill>
                  <a:schemeClr val="tx1"/>
                </a:solidFill>
                <a:latin typeface="Times New Roman" pitchFamily="18" charset="0"/>
                <a:cs typeface="Times New Roman" pitchFamily="18" charset="0"/>
              </a:rPr>
              <a:t>содержание и ПКР не претерпели значимых изменений, учебные планы вар. 3  и 4 приведены в соответствие с требованиями действующих НПА. </a:t>
            </a:r>
            <a:endParaRPr lang="en-US" dirty="0" smtClean="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itchFamily="18" charset="0"/>
                <a:cs typeface="Times New Roman" pitchFamily="18" charset="0"/>
              </a:rPr>
              <a:t>Программа </a:t>
            </a:r>
            <a:r>
              <a:rPr lang="ru-RU" b="1" dirty="0">
                <a:solidFill>
                  <a:schemeClr val="tx1"/>
                </a:solidFill>
                <a:latin typeface="Times New Roman" pitchFamily="18" charset="0"/>
                <a:cs typeface="Times New Roman" pitchFamily="18" charset="0"/>
              </a:rPr>
              <a:t>воспитания обновлена.</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начального общего образования для обучающихся с ограниченными возможностями здоровья (ФАОП НОО)</a:t>
            </a:r>
          </a:p>
        </p:txBody>
      </p:sp>
    </p:spTree>
    <p:extLst>
      <p:ext uri="{BB962C8B-B14F-4D97-AF65-F5344CB8AC3E}">
        <p14:creationId xmlns:p14="http://schemas.microsoft.com/office/powerpoint/2010/main" val="3760767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fontScale="92500" lnSpcReduction="10000"/>
          </a:bodyPr>
          <a:lstStyle/>
          <a:p>
            <a:pPr marL="0" indent="0">
              <a:buNone/>
            </a:pPr>
            <a:r>
              <a:rPr lang="ru-RU" b="1" dirty="0" smtClean="0">
                <a:solidFill>
                  <a:schemeClr val="tx1"/>
                </a:solidFill>
                <a:latin typeface="Times New Roman" pitchFamily="18" charset="0"/>
                <a:cs typeface="Times New Roman" pitchFamily="18" charset="0"/>
              </a:rPr>
              <a:t>СТРУКТУРА</a:t>
            </a:r>
          </a:p>
          <a:p>
            <a:pPr marL="0" indent="0">
              <a:buNone/>
            </a:pPr>
            <a:r>
              <a:rPr lang="ru-RU" dirty="0" smtClean="0">
                <a:solidFill>
                  <a:schemeClr val="tx1"/>
                </a:solidFill>
                <a:latin typeface="Times New Roman" pitchFamily="18" charset="0"/>
                <a:cs typeface="Times New Roman" pitchFamily="18" charset="0"/>
              </a:rPr>
              <a:t>ОБЩИЕ </a:t>
            </a:r>
            <a:r>
              <a:rPr lang="ru-RU" dirty="0">
                <a:solidFill>
                  <a:schemeClr val="tx1"/>
                </a:solidFill>
                <a:latin typeface="Times New Roman" pitchFamily="18" charset="0"/>
                <a:cs typeface="Times New Roman" pitchFamily="18" charset="0"/>
              </a:rPr>
              <a:t>ПОЛОЖЕНИЯ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обучающихся с нарушениями слуха (вар. 1.1., 1.2., 2.2.1., 2.2.2.);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слепых обучающихся (вар. 3.1., 3.2.);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слабовидящих обучающихся (вар. 4.1., 4.2.); ФАОП ООО для обучающихся с ТНР (вар. 5.1., 5.2.);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обучающихся с НОДА (вар. 6.1., 6.2. );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обучающихся с ЗПР (вар. 7).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ООО для обучающихся с РАС (вар. 8.1., 8.2.). ПРИЛОЖЕНИЯ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Приложение </a:t>
            </a:r>
            <a:r>
              <a:rPr lang="ru-RU" dirty="0">
                <a:solidFill>
                  <a:schemeClr val="tx1"/>
                </a:solidFill>
                <a:latin typeface="Times New Roman" pitchFamily="18" charset="0"/>
                <a:cs typeface="Times New Roman" pitchFamily="18" charset="0"/>
              </a:rPr>
              <a:t>1. Программа формирования УУД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Приложение </a:t>
            </a:r>
            <a:r>
              <a:rPr lang="ru-RU" dirty="0">
                <a:solidFill>
                  <a:schemeClr val="tx1"/>
                </a:solidFill>
                <a:latin typeface="Times New Roman" pitchFamily="18" charset="0"/>
                <a:cs typeface="Times New Roman" pitchFamily="18" charset="0"/>
              </a:rPr>
              <a:t>2 . Федеральная рабочая программа воспитания Приложения 3 –16. Программы коррекционной работы по вариантам</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a:t>
            </a:r>
            <a:r>
              <a:rPr lang="ru-RU" sz="2400" b="1" dirty="0" smtClean="0">
                <a:latin typeface="Times New Roman" pitchFamily="18" charset="0"/>
                <a:cs typeface="Times New Roman" pitchFamily="18" charset="0"/>
              </a:rPr>
              <a:t>основного </a:t>
            </a:r>
            <a:r>
              <a:rPr lang="ru-RU" sz="2400" b="1" dirty="0">
                <a:latin typeface="Times New Roman" pitchFamily="18" charset="0"/>
                <a:cs typeface="Times New Roman" pitchFamily="18" charset="0"/>
              </a:rPr>
              <a:t>общего образования для обучающихся с ограниченными возможностями здоровья (ФАОП </a:t>
            </a:r>
            <a:r>
              <a:rPr lang="ru-RU" sz="2400" b="1" dirty="0" smtClean="0">
                <a:latin typeface="Times New Roman" pitchFamily="18" charset="0"/>
                <a:cs typeface="Times New Roman" pitchFamily="18" charset="0"/>
              </a:rPr>
              <a:t>ООО</a:t>
            </a:r>
            <a:r>
              <a:rPr lang="ru-RU"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952634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a:bodyPr>
          <a:lstStyle/>
          <a:p>
            <a:pPr marL="0" indent="0">
              <a:buNone/>
            </a:pPr>
            <a:r>
              <a:rPr lang="ru-RU" b="1" dirty="0" smtClean="0">
                <a:solidFill>
                  <a:schemeClr val="tx1"/>
                </a:solidFill>
                <a:latin typeface="Times New Roman" pitchFamily="18" charset="0"/>
                <a:cs typeface="Times New Roman" pitchFamily="18" charset="0"/>
              </a:rPr>
              <a:t>Варианты 1 </a:t>
            </a:r>
            <a:r>
              <a:rPr lang="ru-RU" dirty="0">
                <a:solidFill>
                  <a:schemeClr val="tx1"/>
                </a:solidFill>
                <a:latin typeface="Times New Roman" pitchFamily="18" charset="0"/>
                <a:cs typeface="Times New Roman" pitchFamily="18" charset="0"/>
              </a:rPr>
              <a:t>соответствуют требованиям, </a:t>
            </a:r>
            <a:r>
              <a:rPr lang="ru-RU" dirty="0" smtClean="0">
                <a:solidFill>
                  <a:schemeClr val="tx1"/>
                </a:solidFill>
                <a:latin typeface="Times New Roman" pitchFamily="18" charset="0"/>
                <a:cs typeface="Times New Roman" pitchFamily="18" charset="0"/>
              </a:rPr>
              <a:t>отражённым в ФОПООО и дополнены требованиями к созданию специальных </a:t>
            </a:r>
            <a:r>
              <a:rPr lang="ru-RU" dirty="0">
                <a:solidFill>
                  <a:schemeClr val="tx1"/>
                </a:solidFill>
                <a:latin typeface="Times New Roman" pitchFamily="18" charset="0"/>
                <a:cs typeface="Times New Roman" pitchFamily="18" charset="0"/>
              </a:rPr>
              <a:t>образовательных условий, </a:t>
            </a:r>
            <a:r>
              <a:rPr lang="ru-RU" dirty="0" smtClean="0">
                <a:solidFill>
                  <a:schemeClr val="tx1"/>
                </a:solidFill>
                <a:latin typeface="Times New Roman" pitchFamily="18" charset="0"/>
                <a:cs typeface="Times New Roman" pitchFamily="18" charset="0"/>
              </a:rPr>
              <a:t>в том числе к реализации в ходе образовательного процесса программы коррекционной работы. Реализуются за 5 лет</a:t>
            </a:r>
            <a:r>
              <a:rPr lang="ru-RU" dirty="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marL="0" indent="0">
              <a:buNone/>
            </a:pPr>
            <a:endParaRPr lang="ru-RU" dirty="0">
              <a:solidFill>
                <a:schemeClr val="tx1"/>
              </a:solidFill>
              <a:latin typeface="Times New Roman" pitchFamily="18" charset="0"/>
              <a:cs typeface="Times New Roman" pitchFamily="18" charset="0"/>
            </a:endParaRPr>
          </a:p>
          <a:p>
            <a:pPr marL="0" indent="0">
              <a:buNone/>
            </a:pPr>
            <a:r>
              <a:rPr lang="ru-RU" b="1" dirty="0" smtClean="0">
                <a:solidFill>
                  <a:schemeClr val="tx1"/>
                </a:solidFill>
                <a:latin typeface="Times New Roman" pitchFamily="18" charset="0"/>
                <a:cs typeface="Times New Roman" pitchFamily="18" charset="0"/>
              </a:rPr>
              <a:t>Варианты 2 </a:t>
            </a:r>
            <a:r>
              <a:rPr lang="ru-RU" dirty="0" smtClean="0">
                <a:solidFill>
                  <a:schemeClr val="tx1"/>
                </a:solidFill>
                <a:latin typeface="Times New Roman" pitchFamily="18" charset="0"/>
                <a:cs typeface="Times New Roman" pitchFamily="18" charset="0"/>
              </a:rPr>
              <a:t>адаптированы с учётом особых образовательных потребностей обучающихся с ОВЗ и реализуются за 5 или 6 лет</a:t>
            </a:r>
            <a:r>
              <a:rPr lang="ru-RU"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a:t>
            </a:r>
            <a:r>
              <a:rPr lang="ru-RU" sz="2400" b="1" dirty="0" smtClean="0">
                <a:latin typeface="Times New Roman" pitchFamily="18" charset="0"/>
                <a:cs typeface="Times New Roman" pitchFamily="18" charset="0"/>
              </a:rPr>
              <a:t>основного </a:t>
            </a:r>
            <a:r>
              <a:rPr lang="ru-RU" sz="2400" b="1" dirty="0">
                <a:latin typeface="Times New Roman" pitchFamily="18" charset="0"/>
                <a:cs typeface="Times New Roman" pitchFamily="18" charset="0"/>
              </a:rPr>
              <a:t>общего образования для обучающихся с ограниченными возможностями здоровья (ФАОП </a:t>
            </a:r>
            <a:r>
              <a:rPr lang="ru-RU" sz="2400" b="1" dirty="0" smtClean="0">
                <a:latin typeface="Times New Roman" pitchFamily="18" charset="0"/>
                <a:cs typeface="Times New Roman" pitchFamily="18" charset="0"/>
              </a:rPr>
              <a:t>ООО</a:t>
            </a:r>
            <a:r>
              <a:rPr lang="ru-RU"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0217688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a:bodyPr>
          <a:lstStyle/>
          <a:p>
            <a:pPr marL="0" indent="0">
              <a:buNone/>
            </a:pPr>
            <a:r>
              <a:rPr lang="ru-RU" dirty="0" smtClean="0">
                <a:solidFill>
                  <a:schemeClr val="tx1"/>
                </a:solidFill>
                <a:latin typeface="Times New Roman" pitchFamily="18" charset="0"/>
                <a:cs typeface="Times New Roman" pitchFamily="18" charset="0"/>
              </a:rPr>
              <a:t>Каждый вариант ФАОП ООО включает</a:t>
            </a:r>
            <a:r>
              <a:rPr lang="ru-RU" dirty="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marL="0" indent="0">
              <a:buNone/>
            </a:pPr>
            <a:endParaRPr lang="ru-RU" dirty="0">
              <a:solidFill>
                <a:schemeClr val="tx1"/>
              </a:solidFill>
              <a:latin typeface="Times New Roman" pitchFamily="18" charset="0"/>
              <a:cs typeface="Times New Roman" pitchFamily="18" charset="0"/>
            </a:endParaRPr>
          </a:p>
          <a:p>
            <a:pPr marL="0" indent="0">
              <a:buNone/>
            </a:pPr>
            <a:endParaRPr lang="ru-RU" dirty="0" smtClean="0">
              <a:solidFill>
                <a:schemeClr val="tx1"/>
              </a:solidFill>
              <a:latin typeface="Times New Roman" pitchFamily="18" charset="0"/>
              <a:cs typeface="Times New Roman" pitchFamily="18" charset="0"/>
            </a:endParaRPr>
          </a:p>
          <a:p>
            <a:pPr marL="0" indent="0">
              <a:buNone/>
            </a:pPr>
            <a:endParaRPr lang="ru-RU" dirty="0">
              <a:solidFill>
                <a:schemeClr val="tx1"/>
              </a:solidFill>
              <a:latin typeface="Times New Roman" pitchFamily="18" charset="0"/>
              <a:cs typeface="Times New Roman" pitchFamily="18" charset="0"/>
            </a:endParaRPr>
          </a:p>
          <a:p>
            <a:pPr marL="0" indent="0">
              <a:buNone/>
            </a:pPr>
            <a:endParaRPr lang="ru-RU" dirty="0" smtClean="0">
              <a:solidFill>
                <a:schemeClr val="tx1"/>
              </a:solidFill>
              <a:latin typeface="Times New Roman" pitchFamily="18" charset="0"/>
              <a:cs typeface="Times New Roman" pitchFamily="18" charset="0"/>
            </a:endParaRPr>
          </a:p>
          <a:p>
            <a:pPr marL="0" indent="0">
              <a:buNone/>
            </a:pPr>
            <a:endParaRPr lang="ru-RU" dirty="0">
              <a:solidFill>
                <a:schemeClr val="tx1"/>
              </a:solidFill>
              <a:latin typeface="Times New Roman" pitchFamily="18" charset="0"/>
              <a:cs typeface="Times New Roman" pitchFamily="18" charset="0"/>
            </a:endParaRPr>
          </a:p>
          <a:p>
            <a:pPr marL="0" indent="0">
              <a:buNone/>
            </a:pPr>
            <a:endParaRPr lang="ru-RU" dirty="0" smtClean="0">
              <a:solidFill>
                <a:schemeClr val="tx1"/>
              </a:solidFill>
              <a:latin typeface="Times New Roman" pitchFamily="18" charset="0"/>
              <a:cs typeface="Times New Roman" pitchFamily="18" charset="0"/>
            </a:endParaRPr>
          </a:p>
          <a:p>
            <a:pPr marL="0" indent="0">
              <a:buNone/>
            </a:pPr>
            <a:endParaRPr lang="ru-RU" b="1" dirty="0">
              <a:solidFill>
                <a:schemeClr val="tx1"/>
              </a:solidFill>
              <a:latin typeface="Times New Roman" pitchFamily="18" charset="0"/>
              <a:cs typeface="Times New Roman" pitchFamily="18" charset="0"/>
            </a:endParaRPr>
          </a:p>
          <a:p>
            <a:pPr marL="0" indent="0">
              <a:buNone/>
            </a:pPr>
            <a:endParaRPr lang="ru-RU" b="1"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a:t>
            </a:r>
            <a:r>
              <a:rPr lang="ru-RU" sz="2400" b="1" dirty="0" smtClean="0">
                <a:latin typeface="Times New Roman" pitchFamily="18" charset="0"/>
                <a:cs typeface="Times New Roman" pitchFamily="18" charset="0"/>
              </a:rPr>
              <a:t>основного </a:t>
            </a:r>
            <a:r>
              <a:rPr lang="ru-RU" sz="2400" b="1" dirty="0">
                <a:latin typeface="Times New Roman" pitchFamily="18" charset="0"/>
                <a:cs typeface="Times New Roman" pitchFamily="18" charset="0"/>
              </a:rPr>
              <a:t>общего образования для обучающихся с ограниченными возможностями здоровья (ФАОП </a:t>
            </a:r>
            <a:r>
              <a:rPr lang="ru-RU" sz="2400" b="1" dirty="0" smtClean="0">
                <a:latin typeface="Times New Roman" pitchFamily="18" charset="0"/>
                <a:cs typeface="Times New Roman" pitchFamily="18" charset="0"/>
              </a:rPr>
              <a:t>ООО</a:t>
            </a:r>
            <a:r>
              <a:rPr lang="ru-RU" sz="2400" b="1" dirty="0">
                <a:latin typeface="Times New Roman" pitchFamily="18" charset="0"/>
                <a:cs typeface="Times New Roman" pitchFamily="18" charset="0"/>
              </a:rPr>
              <a:t>)</a:t>
            </a:r>
          </a:p>
        </p:txBody>
      </p:sp>
      <p:sp>
        <p:nvSpPr>
          <p:cNvPr id="4" name="Скругленный прямоугольник 3"/>
          <p:cNvSpPr/>
          <p:nvPr/>
        </p:nvSpPr>
        <p:spPr>
          <a:xfrm>
            <a:off x="395536" y="2060848"/>
            <a:ext cx="1944216"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Целевой раздел</a:t>
            </a:r>
            <a:endParaRPr lang="ru-RU" dirty="0"/>
          </a:p>
        </p:txBody>
      </p:sp>
      <p:sp>
        <p:nvSpPr>
          <p:cNvPr id="5" name="Скругленный прямоугольник 4"/>
          <p:cNvSpPr/>
          <p:nvPr/>
        </p:nvSpPr>
        <p:spPr>
          <a:xfrm>
            <a:off x="3347864" y="2082987"/>
            <a:ext cx="2088232"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Содержательный раздел </a:t>
            </a:r>
            <a:endParaRPr lang="ru-RU" dirty="0"/>
          </a:p>
        </p:txBody>
      </p:sp>
      <p:sp>
        <p:nvSpPr>
          <p:cNvPr id="6" name="Скругленный прямоугольник 5"/>
          <p:cNvSpPr/>
          <p:nvPr/>
        </p:nvSpPr>
        <p:spPr>
          <a:xfrm>
            <a:off x="6442942" y="2087008"/>
            <a:ext cx="223224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itchFamily="18" charset="0"/>
                <a:cs typeface="Times New Roman" pitchFamily="18" charset="0"/>
              </a:rPr>
              <a:t>Организационный раздел</a:t>
            </a:r>
            <a:endParaRPr lang="ru-RU" dirty="0"/>
          </a:p>
        </p:txBody>
      </p:sp>
      <p:sp>
        <p:nvSpPr>
          <p:cNvPr id="7" name="Скругленный прямоугольник 6"/>
          <p:cNvSpPr/>
          <p:nvPr/>
        </p:nvSpPr>
        <p:spPr>
          <a:xfrm>
            <a:off x="251520" y="3140968"/>
            <a:ext cx="2448272"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пояснительная записка; </a:t>
            </a:r>
            <a:r>
              <a:rPr lang="ru-RU" dirty="0">
                <a:solidFill>
                  <a:schemeClr val="tx1"/>
                </a:solidFill>
                <a:latin typeface="Times New Roman" pitchFamily="18" charset="0"/>
                <a:cs typeface="Times New Roman" pitchFamily="18" charset="0"/>
              </a:rPr>
              <a:t>планируемые результаты освоения ФАОП; </a:t>
            </a:r>
            <a:endParaRPr lang="ru-RU" dirty="0" smtClean="0">
              <a:solidFill>
                <a:schemeClr val="tx1"/>
              </a:solidFill>
              <a:latin typeface="Times New Roman" pitchFamily="18" charset="0"/>
              <a:cs typeface="Times New Roman" pitchFamily="18" charset="0"/>
            </a:endParaRPr>
          </a:p>
          <a:p>
            <a:pPr algn="ctr"/>
            <a:r>
              <a:rPr lang="ru-RU" dirty="0" smtClean="0">
                <a:solidFill>
                  <a:schemeClr val="tx1"/>
                </a:solidFill>
                <a:latin typeface="Times New Roman" pitchFamily="18" charset="0"/>
                <a:cs typeface="Times New Roman" pitchFamily="18" charset="0"/>
              </a:rPr>
              <a:t>система </a:t>
            </a:r>
            <a:r>
              <a:rPr lang="ru-RU" dirty="0">
                <a:solidFill>
                  <a:schemeClr val="tx1"/>
                </a:solidFill>
                <a:latin typeface="Times New Roman" pitchFamily="18" charset="0"/>
                <a:cs typeface="Times New Roman" pitchFamily="18" charset="0"/>
              </a:rPr>
              <a:t>оценки достижения планируемых результатов освоения ФАОП ООО</a:t>
            </a:r>
            <a:endParaRPr lang="ru-RU" dirty="0"/>
          </a:p>
        </p:txBody>
      </p:sp>
      <p:sp>
        <p:nvSpPr>
          <p:cNvPr id="8" name="Скругленный прямоугольник 7"/>
          <p:cNvSpPr/>
          <p:nvPr/>
        </p:nvSpPr>
        <p:spPr>
          <a:xfrm>
            <a:off x="3041830" y="3140968"/>
            <a:ext cx="2700300"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Tx/>
              <a:buChar char="-"/>
            </a:pPr>
            <a:r>
              <a:rPr lang="ru-RU" dirty="0" smtClean="0">
                <a:solidFill>
                  <a:schemeClr val="tx1"/>
                </a:solidFill>
                <a:latin typeface="Times New Roman" pitchFamily="18" charset="0"/>
                <a:cs typeface="Times New Roman" pitchFamily="18" charset="0"/>
              </a:rPr>
              <a:t>федеральные </a:t>
            </a:r>
            <a:r>
              <a:rPr lang="ru-RU" dirty="0">
                <a:solidFill>
                  <a:schemeClr val="tx1"/>
                </a:solidFill>
                <a:latin typeface="Times New Roman" pitchFamily="18" charset="0"/>
                <a:cs typeface="Times New Roman" pitchFamily="18" charset="0"/>
              </a:rPr>
              <a:t>рабочие программы учебных </a:t>
            </a:r>
            <a:r>
              <a:rPr lang="ru-RU" dirty="0" smtClean="0">
                <a:solidFill>
                  <a:schemeClr val="tx1"/>
                </a:solidFill>
                <a:latin typeface="Times New Roman" pitchFamily="18" charset="0"/>
                <a:cs typeface="Times New Roman" pitchFamily="18" charset="0"/>
              </a:rPr>
              <a:t>предметов - программа </a:t>
            </a:r>
            <a:r>
              <a:rPr lang="ru-RU" dirty="0">
                <a:solidFill>
                  <a:schemeClr val="tx1"/>
                </a:solidFill>
                <a:latin typeface="Times New Roman" pitchFamily="18" charset="0"/>
                <a:cs typeface="Times New Roman" pitchFamily="18" charset="0"/>
              </a:rPr>
              <a:t>формирования </a:t>
            </a:r>
            <a:r>
              <a:rPr lang="ru-RU" dirty="0" smtClean="0">
                <a:solidFill>
                  <a:schemeClr val="tx1"/>
                </a:solidFill>
                <a:latin typeface="Times New Roman" pitchFamily="18" charset="0"/>
                <a:cs typeface="Times New Roman" pitchFamily="18" charset="0"/>
              </a:rPr>
              <a:t>УУД - федеральная </a:t>
            </a:r>
            <a:r>
              <a:rPr lang="ru-RU" dirty="0">
                <a:solidFill>
                  <a:schemeClr val="tx1"/>
                </a:solidFill>
                <a:latin typeface="Times New Roman" pitchFamily="18" charset="0"/>
                <a:cs typeface="Times New Roman" pitchFamily="18" charset="0"/>
              </a:rPr>
              <a:t>рабочая программа воспитания </a:t>
            </a:r>
            <a:endParaRPr lang="ru-RU" dirty="0" smtClean="0">
              <a:solidFill>
                <a:schemeClr val="tx1"/>
              </a:solidFill>
              <a:latin typeface="Times New Roman" pitchFamily="18" charset="0"/>
              <a:cs typeface="Times New Roman" pitchFamily="18" charset="0"/>
            </a:endParaRPr>
          </a:p>
          <a:p>
            <a:pPr marL="285750" indent="-285750" algn="ctr">
              <a:buFontTx/>
              <a:buChar char="-"/>
            </a:pPr>
            <a:r>
              <a:rPr lang="ru-RU" dirty="0" smtClean="0">
                <a:solidFill>
                  <a:schemeClr val="tx1"/>
                </a:solidFill>
                <a:latin typeface="Times New Roman" pitchFamily="18" charset="0"/>
                <a:cs typeface="Times New Roman" pitchFamily="18" charset="0"/>
              </a:rPr>
              <a:t>ПКР</a:t>
            </a:r>
            <a:endParaRPr lang="ru-RU" dirty="0"/>
          </a:p>
        </p:txBody>
      </p:sp>
      <p:sp>
        <p:nvSpPr>
          <p:cNvPr id="9" name="Скругленный прямоугольник 8"/>
          <p:cNvSpPr/>
          <p:nvPr/>
        </p:nvSpPr>
        <p:spPr>
          <a:xfrm>
            <a:off x="6156176" y="3140968"/>
            <a:ext cx="2664296" cy="32403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федеральный </a:t>
            </a:r>
            <a:r>
              <a:rPr lang="ru-RU" dirty="0">
                <a:solidFill>
                  <a:schemeClr val="tx1"/>
                </a:solidFill>
                <a:latin typeface="Times New Roman" pitchFamily="18" charset="0"/>
                <a:cs typeface="Times New Roman" pitchFamily="18" charset="0"/>
              </a:rPr>
              <a:t>учебный план; </a:t>
            </a:r>
            <a:endParaRPr lang="ru-RU" dirty="0" smtClean="0">
              <a:solidFill>
                <a:schemeClr val="tx1"/>
              </a:solidFill>
              <a:latin typeface="Times New Roman" pitchFamily="18" charset="0"/>
              <a:cs typeface="Times New Roman" pitchFamily="18" charset="0"/>
            </a:endParaRPr>
          </a:p>
          <a:p>
            <a:pPr algn="ct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федеральный </a:t>
            </a:r>
            <a:r>
              <a:rPr lang="ru-RU" dirty="0">
                <a:solidFill>
                  <a:schemeClr val="tx1"/>
                </a:solidFill>
                <a:latin typeface="Times New Roman" pitchFamily="18" charset="0"/>
                <a:cs typeface="Times New Roman" pitchFamily="18" charset="0"/>
              </a:rPr>
              <a:t>календарный учебный график; </a:t>
            </a:r>
            <a:endParaRPr lang="ru-RU" dirty="0" smtClean="0">
              <a:solidFill>
                <a:schemeClr val="tx1"/>
              </a:solidFill>
              <a:latin typeface="Times New Roman" pitchFamily="18" charset="0"/>
              <a:cs typeface="Times New Roman" pitchFamily="18" charset="0"/>
            </a:endParaRPr>
          </a:p>
          <a:p>
            <a:pPr marL="285750" indent="-285750" algn="ctr">
              <a:buFontTx/>
              <a:buChar char="-"/>
            </a:pPr>
            <a:r>
              <a:rPr lang="ru-RU" dirty="0" smtClean="0">
                <a:solidFill>
                  <a:schemeClr val="tx1"/>
                </a:solidFill>
                <a:latin typeface="Times New Roman" pitchFamily="18" charset="0"/>
                <a:cs typeface="Times New Roman" pitchFamily="18" charset="0"/>
              </a:rPr>
              <a:t>план </a:t>
            </a:r>
            <a:r>
              <a:rPr lang="ru-RU" dirty="0">
                <a:solidFill>
                  <a:schemeClr val="tx1"/>
                </a:solidFill>
                <a:latin typeface="Times New Roman" pitchFamily="18" charset="0"/>
                <a:cs typeface="Times New Roman" pitchFamily="18" charset="0"/>
              </a:rPr>
              <a:t>внеурочной деятельности; </a:t>
            </a:r>
            <a:endParaRPr lang="en-US" dirty="0" smtClean="0">
              <a:solidFill>
                <a:schemeClr val="tx1"/>
              </a:solidFill>
              <a:latin typeface="Times New Roman" pitchFamily="18" charset="0"/>
              <a:cs typeface="Times New Roman" pitchFamily="18" charset="0"/>
            </a:endParaRPr>
          </a:p>
          <a:p>
            <a:pPr marL="285750" indent="-285750" algn="ctr">
              <a:buFontTx/>
              <a:buChar char="-"/>
            </a:pP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федеральный </a:t>
            </a:r>
            <a:r>
              <a:rPr lang="ru-RU" dirty="0">
                <a:solidFill>
                  <a:schemeClr val="tx1"/>
                </a:solidFill>
                <a:latin typeface="Times New Roman" pitchFamily="18" charset="0"/>
                <a:cs typeface="Times New Roman" pitchFamily="18" charset="0"/>
              </a:rPr>
              <a:t>календарный план воспитательной работы</a:t>
            </a:r>
            <a:r>
              <a:rPr lang="ru-RU" dirty="0" smtClean="0">
                <a:solidFill>
                  <a:schemeClr val="tx1"/>
                </a:solidFill>
                <a:latin typeface="Times New Roman" pitchFamily="18" charset="0"/>
                <a:cs typeface="Times New Roman" pitchFamily="18" charset="0"/>
              </a:rPr>
              <a:t>.</a:t>
            </a:r>
            <a:endParaRPr lang="ru-RU" dirty="0"/>
          </a:p>
        </p:txBody>
      </p:sp>
      <p:sp>
        <p:nvSpPr>
          <p:cNvPr id="10" name="Стрелка вправо 9"/>
          <p:cNvSpPr/>
          <p:nvPr/>
        </p:nvSpPr>
        <p:spPr>
          <a:xfrm>
            <a:off x="2411760" y="242088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право 10"/>
          <p:cNvSpPr/>
          <p:nvPr/>
        </p:nvSpPr>
        <p:spPr>
          <a:xfrm>
            <a:off x="5532805" y="2393268"/>
            <a:ext cx="864096"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53301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556792"/>
            <a:ext cx="8784976" cy="5040560"/>
          </a:xfrm>
        </p:spPr>
        <p:txBody>
          <a:bodyPr>
            <a:normAutofit lnSpcReduction="10000"/>
          </a:bodyPr>
          <a:lstStyle/>
          <a:p>
            <a:pPr marL="0" indent="0">
              <a:buNone/>
            </a:pPr>
            <a:r>
              <a:rPr lang="ru-RU" b="1" dirty="0" smtClean="0">
                <a:solidFill>
                  <a:schemeClr val="tx1"/>
                </a:solidFill>
                <a:latin typeface="Times New Roman" pitchFamily="18" charset="0"/>
                <a:cs typeface="Times New Roman" pitchFamily="18" charset="0"/>
              </a:rPr>
              <a:t>Федеральные учебные планы</a:t>
            </a:r>
            <a:r>
              <a:rPr lang="ru-RU" b="1" dirty="0">
                <a:solidFill>
                  <a:schemeClr val="tx1"/>
                </a:solidFill>
                <a:latin typeface="Times New Roman" pitchFamily="18" charset="0"/>
                <a:cs typeface="Times New Roman" pitchFamily="18" charset="0"/>
              </a:rPr>
              <a:t>: </a:t>
            </a:r>
            <a:endParaRPr lang="ru-RU" b="1"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В соответствии с требованиями ФГОС ООО(приказ </a:t>
            </a:r>
            <a:r>
              <a:rPr lang="ru-RU" dirty="0" err="1" smtClean="0">
                <a:solidFill>
                  <a:schemeClr val="tx1"/>
                </a:solidFill>
                <a:latin typeface="Times New Roman" pitchFamily="18" charset="0"/>
                <a:cs typeface="Times New Roman" pitchFamily="18" charset="0"/>
              </a:rPr>
              <a:t>Минпросвещения</a:t>
            </a:r>
            <a:r>
              <a:rPr lang="ru-RU" dirty="0" smtClean="0">
                <a:solidFill>
                  <a:schemeClr val="tx1"/>
                </a:solidFill>
                <a:latin typeface="Times New Roman" pitchFamily="18" charset="0"/>
                <a:cs typeface="Times New Roman" pitchFamily="18" charset="0"/>
              </a:rPr>
              <a:t> РФ от </a:t>
            </a:r>
            <a:r>
              <a:rPr lang="ru-RU" dirty="0">
                <a:solidFill>
                  <a:schemeClr val="tx1"/>
                </a:solidFill>
                <a:latin typeface="Times New Roman" pitchFamily="18" charset="0"/>
                <a:cs typeface="Times New Roman" pitchFamily="18" charset="0"/>
              </a:rPr>
              <a:t>31.05.2021г.№287</a:t>
            </a:r>
            <a:r>
              <a:rPr lang="ru-RU" dirty="0" smtClean="0">
                <a:solidFill>
                  <a:schemeClr val="tx1"/>
                </a:solidFill>
                <a:latin typeface="Times New Roman" pitchFamily="18" charset="0"/>
                <a:cs typeface="Times New Roman" pitchFamily="18" charset="0"/>
              </a:rPr>
              <a:t>) в части, касающейся обучающихся с ОВЗ</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предметы «</a:t>
            </a:r>
            <a:r>
              <a:rPr lang="ru-RU" b="1" dirty="0" smtClean="0">
                <a:solidFill>
                  <a:schemeClr val="tx1"/>
                </a:solidFill>
                <a:latin typeface="Times New Roman" pitchFamily="18" charset="0"/>
                <a:cs typeface="Times New Roman" pitchFamily="18" charset="0"/>
              </a:rPr>
              <a:t>Родной язык», «Родная литература»</a:t>
            </a:r>
            <a:r>
              <a:rPr lang="ru-RU" dirty="0" smtClean="0">
                <a:solidFill>
                  <a:schemeClr val="tx1"/>
                </a:solidFill>
                <a:latin typeface="Times New Roman" pitchFamily="18" charset="0"/>
                <a:cs typeface="Times New Roman" pitchFamily="18" charset="0"/>
              </a:rPr>
              <a:t> и </a:t>
            </a:r>
            <a:r>
              <a:rPr lang="ru-RU" b="1" dirty="0" smtClean="0">
                <a:solidFill>
                  <a:schemeClr val="tx1"/>
                </a:solidFill>
                <a:latin typeface="Times New Roman" pitchFamily="18" charset="0"/>
                <a:cs typeface="Times New Roman" pitchFamily="18" charset="0"/>
              </a:rPr>
              <a:t>второй «Иностранный язык</a:t>
            </a:r>
            <a:r>
              <a:rPr lang="ru-RU" b="1"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изучаются по заявлению обучающихся или их законных представителей при наличии в образовательной организации необходимых условий.</a:t>
            </a:r>
          </a:p>
          <a:p>
            <a:pPr marL="0" indent="0">
              <a:buNone/>
            </a:pP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В предметной области «Физическая культура и основы безопасности жизнедеятельности</a:t>
            </a:r>
            <a:r>
              <a:rPr lang="ru-RU" dirty="0" smtClean="0">
                <a:solidFill>
                  <a:schemeClr val="tx1"/>
                </a:solidFill>
                <a:latin typeface="Times New Roman" pitchFamily="18" charset="0"/>
                <a:cs typeface="Times New Roman" pitchFamily="18" charset="0"/>
              </a:rPr>
              <a:t>» вводится предмет </a:t>
            </a:r>
            <a:r>
              <a:rPr lang="ru-RU" dirty="0">
                <a:solidFill>
                  <a:schemeClr val="tx1"/>
                </a:solidFill>
                <a:latin typeface="Times New Roman" pitchFamily="18" charset="0"/>
                <a:cs typeface="Times New Roman" pitchFamily="18" charset="0"/>
              </a:rPr>
              <a:t>«</a:t>
            </a:r>
            <a:r>
              <a:rPr lang="ru-RU" b="1" dirty="0" smtClean="0">
                <a:solidFill>
                  <a:schemeClr val="tx1"/>
                </a:solidFill>
                <a:latin typeface="Times New Roman" pitchFamily="18" charset="0"/>
                <a:cs typeface="Times New Roman" pitchFamily="18" charset="0"/>
              </a:rPr>
              <a:t>Адаптивная физическая </a:t>
            </a:r>
            <a:r>
              <a:rPr lang="ru-RU" b="1" dirty="0">
                <a:solidFill>
                  <a:schemeClr val="tx1"/>
                </a:solidFill>
                <a:latin typeface="Times New Roman" pitchFamily="18" charset="0"/>
                <a:cs typeface="Times New Roman" pitchFamily="18" charset="0"/>
              </a:rPr>
              <a:t>культура</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вместо предмета «Физическая культура</a:t>
            </a:r>
            <a:r>
              <a:rPr lang="ru-RU" dirty="0">
                <a:solidFill>
                  <a:schemeClr val="tx1"/>
                </a:solidFill>
                <a:latin typeface="Times New Roman" pitchFamily="18" charset="0"/>
                <a:cs typeface="Times New Roman" pitchFamily="18" charset="0"/>
              </a:rPr>
              <a:t>». </a:t>
            </a:r>
            <a:endParaRPr lang="ru-RU"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В план внеурочной деятельности включены индивидуальные и групповые коррекционные курсы по программе коррекционной работы – не менее 5 часов в неделю</a:t>
            </a:r>
            <a:r>
              <a:rPr lang="ru-RU"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a:t>
            </a:r>
            <a:r>
              <a:rPr lang="ru-RU" sz="2400" b="1" dirty="0" smtClean="0">
                <a:latin typeface="Times New Roman" pitchFamily="18" charset="0"/>
                <a:cs typeface="Times New Roman" pitchFamily="18" charset="0"/>
              </a:rPr>
              <a:t>основного </a:t>
            </a:r>
            <a:r>
              <a:rPr lang="ru-RU" sz="2400" b="1" dirty="0">
                <a:latin typeface="Times New Roman" pitchFamily="18" charset="0"/>
                <a:cs typeface="Times New Roman" pitchFamily="18" charset="0"/>
              </a:rPr>
              <a:t>общего образования для обучающихся с ограниченными возможностями здоровья (ФАОП </a:t>
            </a:r>
            <a:r>
              <a:rPr lang="ru-RU" sz="2400" b="1" dirty="0" smtClean="0">
                <a:latin typeface="Times New Roman" pitchFamily="18" charset="0"/>
                <a:cs typeface="Times New Roman" pitchFamily="18" charset="0"/>
              </a:rPr>
              <a:t>ООО</a:t>
            </a:r>
            <a:r>
              <a:rPr lang="ru-RU"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3257033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640960" cy="4464496"/>
          </a:xfrm>
        </p:spPr>
        <p:txBody>
          <a:bodyPr/>
          <a:lstStyle/>
          <a:p>
            <a:pPr marL="0" indent="0">
              <a:buNone/>
            </a:pPr>
            <a:r>
              <a:rPr lang="ru-RU" dirty="0" smtClean="0"/>
              <a:t>Федеральный учебный план</a:t>
            </a:r>
            <a:endParaRPr lang="ru-RU" dirty="0"/>
          </a:p>
          <a:p>
            <a:pPr marL="0" indent="0" algn="r">
              <a:buNone/>
            </a:pPr>
            <a:r>
              <a:rPr lang="ru-RU" dirty="0"/>
              <a:t>СП 2.4.3648-20 / СанПиН </a:t>
            </a:r>
            <a:r>
              <a:rPr lang="ru-RU" dirty="0" smtClean="0"/>
              <a:t>1.2.3685-21</a:t>
            </a:r>
          </a:p>
          <a:p>
            <a:pPr marL="0" indent="0" algn="r">
              <a:buNone/>
            </a:pPr>
            <a:endParaRPr lang="ru-RU" dirty="0"/>
          </a:p>
          <a:p>
            <a:pPr marL="0" indent="0" algn="r">
              <a:buNone/>
            </a:pPr>
            <a:r>
              <a:rPr lang="ru-RU" dirty="0" smtClean="0"/>
              <a:t> </a:t>
            </a:r>
            <a:endParaRPr lang="ru-RU" dirty="0"/>
          </a:p>
        </p:txBody>
      </p:sp>
      <p:sp>
        <p:nvSpPr>
          <p:cNvPr id="3" name="Заголовок 2"/>
          <p:cNvSpPr>
            <a:spLocks noGrp="1"/>
          </p:cNvSpPr>
          <p:nvPr>
            <p:ph type="title"/>
          </p:nvPr>
        </p:nvSpPr>
        <p:spPr/>
        <p:txBody>
          <a:bodyPr>
            <a:normAutofit fontScale="90000"/>
          </a:bodyPr>
          <a:lstStyle/>
          <a:p>
            <a:r>
              <a:rPr lang="ru-RU" dirty="0"/>
              <a:t>Обновленные санитарно-гигиенические нормы и правила </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462" t="57030" r="18049" b="19488"/>
          <a:stretch/>
        </p:blipFill>
        <p:spPr bwMode="auto">
          <a:xfrm>
            <a:off x="179512" y="3152395"/>
            <a:ext cx="8731469" cy="2240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321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88840"/>
            <a:ext cx="8712968" cy="4320480"/>
          </a:xfrm>
        </p:spPr>
        <p:txBody>
          <a:bodyPr>
            <a:normAutofit lnSpcReduction="10000"/>
          </a:bodyPr>
          <a:lstStyle/>
          <a:p>
            <a:pPr marL="0" indent="0">
              <a:buNone/>
            </a:pPr>
            <a:r>
              <a:rPr lang="ru-RU" dirty="0" smtClean="0"/>
              <a:t>ПРП по ВСЕМ учебным предметам и коррекционным курсам на уровне основного общего образования, вкл</a:t>
            </a:r>
            <a:r>
              <a:rPr lang="ru-RU" dirty="0"/>
              <a:t>. </a:t>
            </a:r>
            <a:endParaRPr lang="ru-RU" dirty="0" smtClean="0"/>
          </a:p>
          <a:p>
            <a:pPr marL="0" indent="0">
              <a:buNone/>
            </a:pPr>
            <a:r>
              <a:rPr lang="ru-RU" dirty="0" smtClean="0"/>
              <a:t>ПРП по английскому языку,</a:t>
            </a:r>
          </a:p>
          <a:p>
            <a:pPr marL="0" indent="0">
              <a:buNone/>
            </a:pPr>
            <a:r>
              <a:rPr lang="ru-RU" dirty="0" smtClean="0"/>
              <a:t> ПРП по адаптивной физической культуре</a:t>
            </a:r>
            <a:r>
              <a:rPr lang="ru-RU" dirty="0"/>
              <a:t>. </a:t>
            </a:r>
            <a:endParaRPr lang="ru-RU" dirty="0" smtClean="0"/>
          </a:p>
          <a:p>
            <a:pPr marL="0" indent="0">
              <a:buNone/>
            </a:pPr>
            <a:endParaRPr lang="ru-RU" dirty="0" smtClean="0"/>
          </a:p>
          <a:p>
            <a:pPr marL="0" indent="0">
              <a:buNone/>
            </a:pPr>
            <a:r>
              <a:rPr lang="ru-RU" dirty="0" smtClean="0"/>
              <a:t>Программы ПРП по АФК разработаны для всех нозологических групп обучающихся с ОВЗ на всех уровнях образования</a:t>
            </a:r>
            <a:r>
              <a:rPr lang="ru-RU" dirty="0" smtClean="0"/>
              <a:t>.</a:t>
            </a:r>
          </a:p>
          <a:p>
            <a:pPr marL="0" indent="0">
              <a:buNone/>
            </a:pPr>
            <a:endParaRPr lang="ru-RU" dirty="0"/>
          </a:p>
          <a:p>
            <a:pPr marL="0" indent="0">
              <a:buNone/>
            </a:pPr>
            <a:r>
              <a:rPr lang="ru-RU" dirty="0"/>
              <a:t>ФГБНУ «Институт коррекционной педагогики</a:t>
            </a:r>
            <a:r>
              <a:rPr lang="ru-RU" dirty="0" smtClean="0"/>
              <a:t>» </a:t>
            </a:r>
            <a:r>
              <a:rPr lang="ru-RU" dirty="0" smtClean="0">
                <a:hlinkClick r:id="rId2"/>
              </a:rPr>
              <a:t>(раздел ФРЦ ОВЗ)</a:t>
            </a:r>
            <a:endParaRPr lang="ru-RU" dirty="0" smtClean="0"/>
          </a:p>
          <a:p>
            <a:pPr marL="0" indent="0">
              <a:buNone/>
            </a:pPr>
            <a:r>
              <a:rPr lang="ru-RU" dirty="0" smtClean="0">
                <a:hlinkClick r:id="rId3"/>
              </a:rPr>
              <a:t>Реестр примерных основных общеобразовательных программ</a:t>
            </a:r>
            <a:endParaRPr lang="ru-RU" dirty="0">
              <a:hlinkClick r:id="rId4" tooltip="главная"/>
            </a:endParaRPr>
          </a:p>
          <a:p>
            <a:pPr marL="0" indent="0">
              <a:buNone/>
            </a:pPr>
            <a:endParaRPr lang="ru-RU" dirty="0"/>
          </a:p>
        </p:txBody>
      </p:sp>
      <p:sp>
        <p:nvSpPr>
          <p:cNvPr id="3" name="Заголовок 2"/>
          <p:cNvSpPr>
            <a:spLocks noGrp="1"/>
          </p:cNvSpPr>
          <p:nvPr>
            <p:ph type="title"/>
          </p:nvPr>
        </p:nvSpPr>
        <p:spPr/>
        <p:txBody>
          <a:bodyPr>
            <a:noAutofit/>
          </a:bodyPr>
          <a:lstStyle/>
          <a:p>
            <a:r>
              <a:rPr lang="ru-RU" sz="2800" dirty="0">
                <a:latin typeface="Times New Roman" pitchFamily="18" charset="0"/>
                <a:cs typeface="Times New Roman" pitchFamily="18" charset="0"/>
              </a:rPr>
              <a:t>РАЗРАБОТАНЫ ПРИМЕРНЫЕ РАБОЧИЕ ПРОГРАММЫ ДЛЯ ОБУЧАЮЩИХСЯ С ОВЗ НА УРОВНЕ ООО</a:t>
            </a:r>
          </a:p>
        </p:txBody>
      </p:sp>
    </p:spTree>
    <p:extLst>
      <p:ext uri="{BB962C8B-B14F-4D97-AF65-F5344CB8AC3E}">
        <p14:creationId xmlns:p14="http://schemas.microsoft.com/office/powerpoint/2010/main" val="26080203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a:t> </a:t>
            </a:r>
            <a:endParaRPr lang="ru-RU" dirty="0"/>
          </a:p>
          <a:p>
            <a:pPr marL="0" indent="0">
              <a:buNone/>
            </a:pPr>
            <a:endParaRPr lang="ru-RU" dirty="0"/>
          </a:p>
        </p:txBody>
      </p:sp>
      <p:sp>
        <p:nvSpPr>
          <p:cNvPr id="3" name="Заголовок 2"/>
          <p:cNvSpPr>
            <a:spLocks noGrp="1"/>
          </p:cNvSpPr>
          <p:nvPr>
            <p:ph type="title"/>
          </p:nvPr>
        </p:nvSpPr>
        <p:spPr>
          <a:xfrm>
            <a:off x="457200" y="620688"/>
            <a:ext cx="8229600" cy="720080"/>
          </a:xfrm>
        </p:spPr>
        <p:txBody>
          <a:bodyPr>
            <a:normAutofit fontScale="90000"/>
          </a:bodyPr>
          <a:lstStyle/>
          <a:p>
            <a:r>
              <a:rPr lang="ru-RU" sz="2700" b="1" dirty="0"/>
              <a:t>ОСОБЕННОСТИ РЕАЛИЗАЦИИ АООП ООО для обучающихся с НОДА (6.1, 6.2)</a:t>
            </a:r>
            <a:r>
              <a:rPr lang="ru-RU" dirty="0"/>
              <a:t/>
            </a:r>
            <a:br>
              <a:rPr lang="ru-RU" dirty="0"/>
            </a:br>
            <a:endParaRPr lang="ru-RU" dirty="0"/>
          </a:p>
        </p:txBody>
      </p:sp>
      <p:sp>
        <p:nvSpPr>
          <p:cNvPr id="4" name="TextBox 3"/>
          <p:cNvSpPr txBox="1"/>
          <p:nvPr/>
        </p:nvSpPr>
        <p:spPr>
          <a:xfrm>
            <a:off x="395536" y="1485825"/>
            <a:ext cx="8568952" cy="4985980"/>
          </a:xfrm>
          <a:prstGeom prst="rect">
            <a:avLst/>
          </a:prstGeom>
          <a:noFill/>
        </p:spPr>
        <p:txBody>
          <a:bodyPr wrap="square" rtlCol="0">
            <a:spAutoFit/>
          </a:bodyPr>
          <a:lstStyle/>
          <a:p>
            <a:pPr lvl="0"/>
            <a:r>
              <a:rPr lang="ru-RU" sz="2000" b="1" dirty="0">
                <a:latin typeface="Times New Roman" pitchFamily="18" charset="0"/>
                <a:cs typeface="Times New Roman" pitchFamily="18" charset="0"/>
              </a:rPr>
              <a:t>Вариант 6.1 реализуется в те же сроки, что и программа основного общего образования (5 лет</a:t>
            </a:r>
            <a:r>
              <a:rPr lang="ru-RU" sz="2000" b="1" dirty="0" smtClean="0">
                <a:latin typeface="Times New Roman" pitchFamily="18" charset="0"/>
                <a:cs typeface="Times New Roman" pitchFamily="18" charset="0"/>
              </a:rPr>
              <a:t>).</a:t>
            </a:r>
            <a:endParaRPr lang="en-US" sz="2000" b="1" dirty="0" smtClean="0">
              <a:latin typeface="Times New Roman" pitchFamily="18" charset="0"/>
              <a:cs typeface="Times New Roman" pitchFamily="18" charset="0"/>
            </a:endParaRPr>
          </a:p>
          <a:p>
            <a:pPr lvl="0"/>
            <a:endParaRPr lang="ru-RU" sz="2000" dirty="0">
              <a:latin typeface="Times New Roman" pitchFamily="18" charset="0"/>
              <a:cs typeface="Times New Roman" pitchFamily="18" charset="0"/>
            </a:endParaRPr>
          </a:p>
          <a:p>
            <a:pPr lvl="0"/>
            <a:r>
              <a:rPr lang="ru-RU" sz="2000" b="1" dirty="0">
                <a:latin typeface="Times New Roman" pitchFamily="18" charset="0"/>
                <a:cs typeface="Times New Roman" pitchFamily="18" charset="0"/>
              </a:rPr>
              <a:t>Вариант 6.2 </a:t>
            </a:r>
            <a:r>
              <a:rPr lang="ru-RU" sz="2000" dirty="0">
                <a:latin typeface="Times New Roman" pitchFamily="18" charset="0"/>
                <a:cs typeface="Times New Roman" pitchFamily="18" charset="0"/>
              </a:rPr>
              <a:t>реализуется с пролонгацией (6лет), все предметы пролонгируются на один год, кроме «Вероятность и статистика», «ОБЖ» и  «ОДНКР».</a:t>
            </a:r>
          </a:p>
          <a:p>
            <a:pPr lvl="0"/>
            <a:r>
              <a:rPr lang="ru-RU" sz="2000" b="1" dirty="0" smtClean="0">
                <a:latin typeface="Times New Roman" pitchFamily="18" charset="0"/>
                <a:cs typeface="Times New Roman" pitchFamily="18" charset="0"/>
              </a:rPr>
              <a:t>Вариант 6.2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сокращены сроки изучения предмета «Музыка» с 5 по 7 класс (в 8 классе не изучается); сокращено количество часов на изучение «Иностранного языка» с 3 до 2 часов в неделю.</a:t>
            </a:r>
          </a:p>
          <a:p>
            <a:pPr lvl="0"/>
            <a:endParaRPr lang="en-US" sz="2000" dirty="0" smtClean="0">
              <a:latin typeface="Times New Roman" pitchFamily="18" charset="0"/>
              <a:cs typeface="Times New Roman" pitchFamily="18" charset="0"/>
            </a:endParaRPr>
          </a:p>
          <a:p>
            <a:pPr lvl="0"/>
            <a:r>
              <a:rPr lang="ru-RU" sz="2000" dirty="0" smtClean="0">
                <a:latin typeface="Times New Roman" pitchFamily="18" charset="0"/>
                <a:cs typeface="Times New Roman" pitchFamily="18" charset="0"/>
              </a:rPr>
              <a:t>ПКР </a:t>
            </a:r>
            <a:r>
              <a:rPr lang="ru-RU" sz="2000" dirty="0">
                <a:latin typeface="Times New Roman" pitchFamily="18" charset="0"/>
                <a:cs typeface="Times New Roman" pitchFamily="18" charset="0"/>
              </a:rPr>
              <a:t>реализуется в виде групповых и /или индивидуальных занятий по трем направлениям: логопедические занятия, занятия с психологом, специальные коррекционные занятия по предметам, направленные на ликвидацию пробелов в знаниях (объем помощи, конкретные направления и содержание определяются </a:t>
            </a:r>
            <a:r>
              <a:rPr lang="ru-RU" sz="2000" dirty="0" err="1">
                <a:latin typeface="Times New Roman" pitchFamily="18" charset="0"/>
                <a:cs typeface="Times New Roman" pitchFamily="18" charset="0"/>
              </a:rPr>
              <a:t>ППк</a:t>
            </a:r>
            <a:r>
              <a:rPr lang="ru-RU" sz="2000" dirty="0">
                <a:latin typeface="Times New Roman" pitchFamily="18" charset="0"/>
                <a:cs typeface="Times New Roman" pitchFamily="18" charset="0"/>
              </a:rPr>
              <a:t> на основании заключения ПМПК) </a:t>
            </a:r>
          </a:p>
          <a:p>
            <a:endParaRPr lang="ru-RU" dirty="0"/>
          </a:p>
        </p:txBody>
      </p:sp>
    </p:spTree>
    <p:extLst>
      <p:ext uri="{BB962C8B-B14F-4D97-AF65-F5344CB8AC3E}">
        <p14:creationId xmlns:p14="http://schemas.microsoft.com/office/powerpoint/2010/main" val="207153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132856"/>
            <a:ext cx="8568951" cy="3993307"/>
          </a:xfrm>
        </p:spPr>
        <p:txBody>
          <a:bodyPr>
            <a:normAutofit/>
          </a:bodyPr>
          <a:lstStyle/>
          <a:p>
            <a:pPr marL="0" indent="0" algn="just">
              <a:buNone/>
            </a:pPr>
            <a:r>
              <a:rPr lang="ru-RU" dirty="0">
                <a:solidFill>
                  <a:schemeClr val="tx1"/>
                </a:solidFill>
                <a:latin typeface="Times New Roman" pitchFamily="18" charset="0"/>
                <a:cs typeface="Times New Roman" pitchFamily="18" charset="0"/>
              </a:rPr>
              <a:t>федеральная основная общеобразовательная программа </a:t>
            </a:r>
            <a:r>
              <a:rPr lang="ru-RU" dirty="0" smtClean="0">
                <a:solidFill>
                  <a:schemeClr val="tx1"/>
                </a:solidFill>
                <a:latin typeface="Times New Roman" pitchFamily="18" charset="0"/>
                <a:cs typeface="Times New Roman" pitchFamily="18" charset="0"/>
              </a:rPr>
              <a:t>– </a:t>
            </a:r>
            <a:r>
              <a:rPr lang="ru-RU" dirty="0" err="1" smtClean="0">
                <a:solidFill>
                  <a:schemeClr val="tx1"/>
                </a:solidFill>
                <a:latin typeface="Times New Roman" pitchFamily="18" charset="0"/>
                <a:cs typeface="Times New Roman" pitchFamily="18" charset="0"/>
              </a:rPr>
              <a:t>учебно</a:t>
            </a:r>
            <a:r>
              <a:rPr lang="ru-RU"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 методическая </a:t>
            </a:r>
            <a:r>
              <a:rPr lang="ru-RU" dirty="0">
                <a:solidFill>
                  <a:schemeClr val="tx1"/>
                </a:solidFill>
                <a:latin typeface="Times New Roman" pitchFamily="18" charset="0"/>
                <a:cs typeface="Times New Roman" pitchFamily="18" charset="0"/>
              </a:rPr>
              <a:t>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p>
        </p:txBody>
      </p:sp>
      <p:sp>
        <p:nvSpPr>
          <p:cNvPr id="2" name="Заголовок 1"/>
          <p:cNvSpPr>
            <a:spLocks noGrp="1"/>
          </p:cNvSpPr>
          <p:nvPr>
            <p:ph type="title"/>
          </p:nvPr>
        </p:nvSpPr>
        <p:spPr/>
        <p:txBody>
          <a:bodyPr>
            <a:noAutofit/>
          </a:bodyPr>
          <a:lstStyle/>
          <a:p>
            <a:r>
              <a:rPr lang="ru-RU" sz="2400" dirty="0"/>
              <a:t>Федеральный закон от 24.09.2022 N 371-ФЗ "О внесении изменений в Федеральный закон "Об </a:t>
            </a:r>
            <a:r>
              <a:rPr lang="ru-RU" sz="2400" dirty="0" smtClean="0"/>
              <a:t>образовании</a:t>
            </a:r>
            <a:br>
              <a:rPr lang="ru-RU" sz="2400" dirty="0" smtClean="0"/>
            </a:br>
            <a:r>
              <a:rPr lang="ru-RU" sz="2400" dirty="0" smtClean="0"/>
              <a:t> </a:t>
            </a:r>
            <a:r>
              <a:rPr lang="ru-RU" sz="2400" dirty="0"/>
              <a:t>в Российской Федерации" и статью 1 Федерального закона "Об обязательных требованиях в Российской Федерации" </a:t>
            </a:r>
          </a:p>
        </p:txBody>
      </p:sp>
    </p:spTree>
    <p:extLst>
      <p:ext uri="{BB962C8B-B14F-4D97-AF65-F5344CB8AC3E}">
        <p14:creationId xmlns:p14="http://schemas.microsoft.com/office/powerpoint/2010/main" val="2918096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2599" t="15146" r="18129" b="5807"/>
          <a:stretch/>
        </p:blipFill>
        <p:spPr bwMode="auto">
          <a:xfrm>
            <a:off x="-25084" y="152636"/>
            <a:ext cx="510114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5832" t="15198" r="22030" b="6245"/>
          <a:stretch/>
        </p:blipFill>
        <p:spPr bwMode="auto">
          <a:xfrm>
            <a:off x="4499992" y="152636"/>
            <a:ext cx="439922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1693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88840"/>
            <a:ext cx="8640960" cy="3960440"/>
          </a:xfrm>
        </p:spPr>
        <p:txBody>
          <a:bodyPr>
            <a:noAutofit/>
          </a:bodyPr>
          <a:lstStyle/>
          <a:p>
            <a:pPr marL="0" indent="0">
              <a:buNone/>
            </a:pPr>
            <a:r>
              <a:rPr lang="ru-RU" sz="1600" dirty="0">
                <a:latin typeface="Times New Roman" pitchFamily="18" charset="0"/>
                <a:cs typeface="Times New Roman" pitchFamily="18" charset="0"/>
              </a:rPr>
              <a:t>При переходе на ФООП не в первый год изучения учебного </a:t>
            </a:r>
            <a:r>
              <a:rPr lang="ru-RU" sz="1600" dirty="0" smtClean="0">
                <a:latin typeface="Times New Roman" pitchFamily="18" charset="0"/>
                <a:cs typeface="Times New Roman" pitchFamily="18" charset="0"/>
              </a:rPr>
              <a:t>предмета на </a:t>
            </a:r>
            <a:r>
              <a:rPr lang="ru-RU" sz="1600" dirty="0">
                <a:latin typeface="Times New Roman" pitchFamily="18" charset="0"/>
                <a:cs typeface="Times New Roman" pitchFamily="18" charset="0"/>
              </a:rPr>
              <a:t>соответствующем уровне общего образования необходимо предусмотреть особый порядок учебного планирования (переходный период</a:t>
            </a:r>
            <a:r>
              <a:rPr lang="ru-RU" sz="1600" dirty="0" smtClean="0">
                <a:latin typeface="Times New Roman" pitchFamily="18" charset="0"/>
                <a:cs typeface="Times New Roman" pitchFamily="18" charset="0"/>
              </a:rPr>
              <a:t>).</a:t>
            </a:r>
          </a:p>
          <a:p>
            <a:pPr marL="0" indent="0">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Чтобы обеспечить реализацию требований ФГОС основного общего образования учащимися 8 и 9 классов, овладение программой учебного курса «Вероятность и статистика» целесообразно организовать в рамках учебного курса «Алгебра», для чего следует добавить в него вероятностно-статистическое содержание, предусмотренное программой к изучению в настоящий и </a:t>
            </a:r>
            <a:r>
              <a:rPr lang="ru-RU" sz="1600" dirty="0" smtClean="0">
                <a:latin typeface="Times New Roman" pitchFamily="18" charset="0"/>
                <a:cs typeface="Times New Roman" pitchFamily="18" charset="0"/>
              </a:rPr>
              <a:t>предшествующие годы </a:t>
            </a:r>
            <a:r>
              <a:rPr lang="ru-RU" sz="1600" dirty="0">
                <a:latin typeface="Times New Roman" pitchFamily="18" charset="0"/>
                <a:cs typeface="Times New Roman" pitchFamily="18" charset="0"/>
              </a:rPr>
              <a:t>обучения, а также добавить ОДИН ЧАС В УЧЕБНЫЙ ПЛАН</a:t>
            </a:r>
            <a:r>
              <a:rPr lang="ru-RU" sz="1600" dirty="0" smtClean="0">
                <a:latin typeface="Times New Roman" pitchFamily="18" charset="0"/>
                <a:cs typeface="Times New Roman" pitchFamily="18" charset="0"/>
              </a:rPr>
              <a:t>. </a:t>
            </a:r>
          </a:p>
          <a:p>
            <a:pPr marL="0" indent="0">
              <a:buNone/>
            </a:pPr>
            <a:r>
              <a:rPr lang="ru-RU" sz="1600" dirty="0" smtClean="0">
                <a:latin typeface="Times New Roman" pitchFamily="18" charset="0"/>
                <a:cs typeface="Times New Roman" pitchFamily="18" charset="0"/>
              </a:rPr>
              <a:t>Также </a:t>
            </a:r>
            <a:r>
              <a:rPr lang="ru-RU" sz="1600" dirty="0">
                <a:latin typeface="Times New Roman" pitchFamily="18" charset="0"/>
                <a:cs typeface="Times New Roman" pitchFamily="18" charset="0"/>
              </a:rPr>
              <a:t>возможно использование ресурса часов </a:t>
            </a:r>
            <a:r>
              <a:rPr lang="ru-RU" sz="1600" dirty="0" smtClean="0">
                <a:latin typeface="Times New Roman" pitchFamily="18" charset="0"/>
                <a:cs typeface="Times New Roman" pitchFamily="18" charset="0"/>
              </a:rPr>
              <a:t>внеурочной деятельности.</a:t>
            </a:r>
          </a:p>
          <a:p>
            <a:pPr marL="0" indent="0">
              <a:buNone/>
            </a:pPr>
            <a:r>
              <a:rPr lang="ru-RU" sz="1600" dirty="0" smtClean="0">
                <a:latin typeface="Times New Roman" pitchFamily="18" charset="0"/>
                <a:cs typeface="Times New Roman" pitchFamily="18" charset="0"/>
              </a:rPr>
              <a:t>При </a:t>
            </a:r>
            <a:r>
              <a:rPr lang="ru-RU" sz="1600" dirty="0">
                <a:latin typeface="Times New Roman" pitchFamily="18" charset="0"/>
                <a:cs typeface="Times New Roman" pitchFamily="18" charset="0"/>
              </a:rPr>
              <a:t>этом в учебном плане образовательной организации, а также при ведении классного журнала в 7-9 классах указывается наименование конкретного учебного курса «Алгебра», «Геометрия» или «Вероятность и статистика», а при выставлении итоговой оценки в аттестат указывается наименование учебного предмета «Математика» и проставляется оценка как среднее арифметическое годовых отметок по трем учебным курсам и экзаменационной отметки выпускника</a:t>
            </a:r>
            <a:r>
              <a:rPr lang="ru-RU" sz="1600" dirty="0" smtClean="0">
                <a:latin typeface="Times New Roman" pitchFamily="18" charset="0"/>
                <a:cs typeface="Times New Roman" pitchFamily="18" charset="0"/>
              </a:rPr>
              <a:t>.</a:t>
            </a:r>
          </a:p>
          <a:p>
            <a:pPr marL="0" indent="0">
              <a:buNone/>
            </a:pPr>
            <a:r>
              <a:rPr lang="ru-RU" sz="1600" dirty="0">
                <a:latin typeface="Times New Roman" pitchFamily="18" charset="0"/>
                <a:cs typeface="Times New Roman" pitchFamily="18" charset="0"/>
                <a:hlinkClick r:id="rId2"/>
              </a:rPr>
              <a:t> </a:t>
            </a:r>
            <a:r>
              <a:rPr lang="ru-RU" sz="1600" dirty="0" smtClean="0">
                <a:latin typeface="Times New Roman" pitchFamily="18" charset="0"/>
                <a:cs typeface="Times New Roman" pitchFamily="18" charset="0"/>
                <a:hlinkClick r:id="rId2"/>
              </a:rPr>
              <a:t> Основание: письмо Министерства Просвещения РФ  №03-327 от 03.03.3023</a:t>
            </a:r>
            <a:endParaRPr lang="ru-RU" sz="1600" dirty="0">
              <a:latin typeface="Times New Roman" pitchFamily="18" charset="0"/>
              <a:cs typeface="Times New Roman" pitchFamily="18" charset="0"/>
            </a:endParaRPr>
          </a:p>
        </p:txBody>
      </p:sp>
      <p:sp>
        <p:nvSpPr>
          <p:cNvPr id="3" name="Заголовок 2"/>
          <p:cNvSpPr>
            <a:spLocks noGrp="1"/>
          </p:cNvSpPr>
          <p:nvPr>
            <p:ph type="title"/>
          </p:nvPr>
        </p:nvSpPr>
        <p:spPr/>
        <p:txBody>
          <a:bodyPr>
            <a:noAutofit/>
          </a:bodyPr>
          <a:lstStyle/>
          <a:p>
            <a:r>
              <a:rPr lang="ru-RU" sz="2800" dirty="0">
                <a:latin typeface="Times New Roman" pitchFamily="18" charset="0"/>
                <a:cs typeface="Times New Roman" pitchFamily="18" charset="0"/>
              </a:rPr>
              <a:t>КАК ИЗУЧАТЬ КУРС "ВЕРОЯТНОСТЬ </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И </a:t>
            </a:r>
            <a:r>
              <a:rPr lang="ru-RU" sz="2800" dirty="0">
                <a:latin typeface="Times New Roman" pitchFamily="18" charset="0"/>
                <a:cs typeface="Times New Roman" pitchFamily="18" charset="0"/>
              </a:rPr>
              <a:t>СТАТИСТИКА В 8,9 КЛАССАХ, </a:t>
            </a:r>
            <a:r>
              <a:rPr lang="ru-RU" sz="2800" dirty="0" smtClean="0">
                <a:latin typeface="Times New Roman" pitchFamily="18" charset="0"/>
                <a:cs typeface="Times New Roman" pitchFamily="18" charset="0"/>
              </a:rPr>
              <a:t>ЕСЛИ</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в 7 не изучался</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355487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844824"/>
            <a:ext cx="8640960" cy="3450696"/>
          </a:xfrm>
        </p:spPr>
        <p:txBody>
          <a:bodyPr>
            <a:normAutofit lnSpcReduction="10000"/>
          </a:bodyPr>
          <a:lstStyle/>
          <a:p>
            <a:pPr lvl="0"/>
            <a:endParaRPr lang="en-US" dirty="0"/>
          </a:p>
          <a:p>
            <a:pPr marL="0" lvl="0" indent="0">
              <a:buNone/>
            </a:pPr>
            <a:r>
              <a:rPr lang="ru-RU" dirty="0"/>
              <a:t>ПКР реализуется в виде </a:t>
            </a:r>
            <a:r>
              <a:rPr lang="ru-RU" b="1" dirty="0"/>
              <a:t>групповых и /или индивидуальных занятий</a:t>
            </a:r>
            <a:r>
              <a:rPr lang="ru-RU" dirty="0"/>
              <a:t> по трем направлениям: </a:t>
            </a:r>
            <a:endParaRPr lang="ru-RU" dirty="0" smtClean="0"/>
          </a:p>
          <a:p>
            <a:pPr marL="0" lvl="0" indent="0">
              <a:buNone/>
            </a:pPr>
            <a:r>
              <a:rPr lang="ru-RU" dirty="0" smtClean="0"/>
              <a:t>логопедические </a:t>
            </a:r>
            <a:r>
              <a:rPr lang="ru-RU" dirty="0"/>
              <a:t>занятия</a:t>
            </a:r>
            <a:r>
              <a:rPr lang="ru-RU" dirty="0" smtClean="0"/>
              <a:t>,</a:t>
            </a:r>
          </a:p>
          <a:p>
            <a:pPr marL="0" lvl="0" indent="0">
              <a:buNone/>
            </a:pPr>
            <a:r>
              <a:rPr lang="ru-RU" dirty="0" smtClean="0"/>
              <a:t> </a:t>
            </a:r>
            <a:r>
              <a:rPr lang="ru-RU" dirty="0"/>
              <a:t>занятия с психологом, </a:t>
            </a:r>
            <a:endParaRPr lang="ru-RU" dirty="0" smtClean="0"/>
          </a:p>
          <a:p>
            <a:pPr marL="0" lvl="0" indent="0">
              <a:buNone/>
            </a:pPr>
            <a:r>
              <a:rPr lang="ru-RU" dirty="0" smtClean="0"/>
              <a:t>специальные </a:t>
            </a:r>
            <a:r>
              <a:rPr lang="ru-RU" dirty="0"/>
              <a:t>коррекционные занятия по предметам, направленные на ликвидацию пробелов в знаниях </a:t>
            </a:r>
            <a:endParaRPr lang="ru-RU" dirty="0" smtClean="0"/>
          </a:p>
          <a:p>
            <a:pPr marL="0" lvl="0" indent="0">
              <a:buNone/>
            </a:pPr>
            <a:r>
              <a:rPr lang="ru-RU" dirty="0" smtClean="0"/>
              <a:t>(</a:t>
            </a:r>
            <a:r>
              <a:rPr lang="ru-RU" dirty="0"/>
              <a:t>объем помощи, конкретные направления и содержание определяются </a:t>
            </a:r>
            <a:r>
              <a:rPr lang="ru-RU" dirty="0" err="1"/>
              <a:t>ППк</a:t>
            </a:r>
            <a:r>
              <a:rPr lang="ru-RU" dirty="0"/>
              <a:t> на основании заключения ПМПК) </a:t>
            </a:r>
          </a:p>
          <a:p>
            <a:endParaRPr lang="ru-RU" dirty="0"/>
          </a:p>
        </p:txBody>
      </p:sp>
      <p:sp>
        <p:nvSpPr>
          <p:cNvPr id="3" name="Заголовок 2"/>
          <p:cNvSpPr>
            <a:spLocks noGrp="1"/>
          </p:cNvSpPr>
          <p:nvPr>
            <p:ph type="title"/>
          </p:nvPr>
        </p:nvSpPr>
        <p:spPr/>
        <p:txBody>
          <a:bodyPr>
            <a:normAutofit fontScale="90000"/>
          </a:bodyPr>
          <a:lstStyle/>
          <a:p>
            <a:r>
              <a:rPr lang="ru-RU" dirty="0" smtClean="0"/>
              <a:t>Программа коррекционной работы</a:t>
            </a:r>
            <a:endParaRPr lang="ru-RU" dirty="0"/>
          </a:p>
        </p:txBody>
      </p:sp>
    </p:spTree>
    <p:extLst>
      <p:ext uri="{BB962C8B-B14F-4D97-AF65-F5344CB8AC3E}">
        <p14:creationId xmlns:p14="http://schemas.microsoft.com/office/powerpoint/2010/main" val="2073879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5536" y="1268760"/>
            <a:ext cx="8100888" cy="5145435"/>
          </a:xfrm>
        </p:spPr>
        <p:txBody>
          <a:bodyPr>
            <a:normAutofit fontScale="62500" lnSpcReduction="20000"/>
          </a:bodyPr>
          <a:lstStyle/>
          <a:p>
            <a:pPr marL="0" indent="0" algn="just">
              <a:buNone/>
            </a:pPr>
            <a:r>
              <a:rPr lang="ru-RU" i="1" dirty="0" smtClean="0"/>
              <a:t>АООП </a:t>
            </a:r>
            <a:r>
              <a:rPr lang="ru-RU" i="1" dirty="0"/>
              <a:t>СОО разрабатывается на </a:t>
            </a:r>
            <a:r>
              <a:rPr lang="ru-RU" i="1" dirty="0" smtClean="0"/>
              <a:t>основе ФГОС СОО и </a:t>
            </a:r>
            <a:r>
              <a:rPr lang="ru-RU" i="1" dirty="0"/>
              <a:t>в соответствии с требованиями ФОП СОО</a:t>
            </a:r>
            <a:r>
              <a:rPr lang="ru-RU" i="1" dirty="0" smtClean="0"/>
              <a:t>.</a:t>
            </a:r>
          </a:p>
          <a:p>
            <a:pPr marL="0" indent="0" algn="just">
              <a:buNone/>
            </a:pPr>
            <a:endParaRPr lang="ru-RU" dirty="0"/>
          </a:p>
          <a:p>
            <a:pPr marL="0" indent="0" algn="just">
              <a:buNone/>
            </a:pPr>
            <a:r>
              <a:rPr lang="ru-RU" i="1" dirty="0" smtClean="0"/>
              <a:t>В стандарте </a:t>
            </a:r>
            <a:r>
              <a:rPr lang="ru-RU" i="1" dirty="0"/>
              <a:t>конкретизировали требования к личностным и </a:t>
            </a:r>
            <a:r>
              <a:rPr lang="ru-RU" i="1" dirty="0" err="1"/>
              <a:t>метапредметным</a:t>
            </a:r>
            <a:r>
              <a:rPr lang="ru-RU" i="1" dirty="0"/>
              <a:t> результатам, в которых учли образовательные потребности учеников с ОВЗ</a:t>
            </a:r>
            <a:r>
              <a:rPr lang="ru-RU" i="1" dirty="0" smtClean="0"/>
              <a:t>.</a:t>
            </a:r>
          </a:p>
          <a:p>
            <a:pPr marL="0" indent="0" algn="just">
              <a:buNone/>
            </a:pPr>
            <a:r>
              <a:rPr lang="ru-RU" i="1" dirty="0" smtClean="0"/>
              <a:t> </a:t>
            </a:r>
          </a:p>
          <a:p>
            <a:pPr marL="0" indent="0" algn="just">
              <a:buNone/>
            </a:pPr>
            <a:r>
              <a:rPr lang="ru-RU" i="1" dirty="0" smtClean="0"/>
              <a:t>По обновленному ФГОС -  дополнить </a:t>
            </a:r>
            <a:r>
              <a:rPr lang="ru-RU" i="1" dirty="0"/>
              <a:t>личностные результаты в АООП результатами коррекционно-развивающей работы по развитию жизненной компетенции обучающихся с ОВЗ</a:t>
            </a:r>
            <a:r>
              <a:rPr lang="ru-RU" i="1" dirty="0" smtClean="0"/>
              <a:t>.</a:t>
            </a:r>
          </a:p>
          <a:p>
            <a:pPr marL="0" indent="0" algn="just">
              <a:buNone/>
            </a:pPr>
            <a:endParaRPr lang="ru-RU" dirty="0"/>
          </a:p>
          <a:p>
            <a:pPr marL="0" indent="0" algn="just">
              <a:buNone/>
            </a:pPr>
            <a:r>
              <a:rPr lang="ru-RU" i="1" dirty="0"/>
              <a:t>В обновленном ФГОС СОО конкретизировали требования к предметным результатам для учеников с </a:t>
            </a:r>
            <a:r>
              <a:rPr lang="ru-RU" i="1" dirty="0" smtClean="0"/>
              <a:t>ОВЗ только </a:t>
            </a:r>
            <a:r>
              <a:rPr lang="ru-RU" i="1" dirty="0"/>
              <a:t>по физике и химии </a:t>
            </a:r>
            <a:r>
              <a:rPr lang="ru-RU" i="1" dirty="0" smtClean="0"/>
              <a:t>– они </a:t>
            </a:r>
            <a:r>
              <a:rPr lang="ru-RU" i="1" dirty="0"/>
              <a:t>должны освоить доступные им методы познания физики и химии. </a:t>
            </a:r>
            <a:endParaRPr lang="ru-RU" i="1" dirty="0" smtClean="0"/>
          </a:p>
          <a:p>
            <a:pPr marL="0" indent="0" algn="just">
              <a:buNone/>
            </a:pPr>
            <a:endParaRPr lang="ru-RU" i="1" dirty="0" smtClean="0"/>
          </a:p>
          <a:p>
            <a:pPr marL="0" indent="0" algn="just">
              <a:buNone/>
            </a:pPr>
            <a:r>
              <a:rPr lang="ru-RU" i="1" dirty="0" smtClean="0"/>
              <a:t>А </a:t>
            </a:r>
            <a:r>
              <a:rPr lang="ru-RU" i="1" dirty="0"/>
              <a:t>еще школьники с нарушениями зрения должны </a:t>
            </a:r>
            <a:r>
              <a:rPr lang="ru-RU" i="1" dirty="0" smtClean="0"/>
              <a:t>научиться записывать </a:t>
            </a:r>
            <a:r>
              <a:rPr lang="ru-RU" i="1" dirty="0"/>
              <a:t>физические и химические формулы шрифтом Брайля.</a:t>
            </a:r>
            <a:endParaRPr lang="ru-RU" dirty="0"/>
          </a:p>
          <a:p>
            <a:pPr marL="0" indent="0" algn="just">
              <a:buNone/>
            </a:pPr>
            <a:r>
              <a:rPr lang="ru-RU" i="1" dirty="0" smtClean="0"/>
              <a:t>В 2023- 24 </a:t>
            </a:r>
            <a:r>
              <a:rPr lang="ru-RU" i="1" dirty="0"/>
              <a:t>учебном году </a:t>
            </a:r>
            <a:r>
              <a:rPr lang="ru-RU" i="1" dirty="0" smtClean="0"/>
              <a:t>11(12) </a:t>
            </a:r>
            <a:r>
              <a:rPr lang="ru-RU" i="1" dirty="0"/>
              <a:t>классы могут продолжить обучение по учебным планам, соответствующим ФГОС среднего общего образования до вступления в силу изменений 2022 года</a:t>
            </a:r>
            <a:r>
              <a:rPr lang="ru-RU" i="1" dirty="0" smtClean="0"/>
              <a:t>.</a:t>
            </a:r>
          </a:p>
          <a:p>
            <a:pPr marL="0" indent="0" algn="just">
              <a:buNone/>
            </a:pPr>
            <a:endParaRPr lang="ru-RU" i="1" dirty="0" smtClean="0"/>
          </a:p>
          <a:p>
            <a:pPr marL="0" indent="0" algn="just">
              <a:buNone/>
            </a:pPr>
            <a:r>
              <a:rPr lang="ru-RU" i="1" dirty="0" smtClean="0"/>
              <a:t> </a:t>
            </a:r>
            <a:r>
              <a:rPr lang="ru-RU" i="1" dirty="0"/>
              <a:t>При этом образовательная организация приводит в соответствие с федеральной образовательной программой среднего общего образования (далее </a:t>
            </a:r>
            <a:r>
              <a:rPr lang="ru-RU" i="1" dirty="0" smtClean="0"/>
              <a:t>– ФОП </a:t>
            </a:r>
            <a:r>
              <a:rPr lang="ru-RU" i="1" dirty="0"/>
              <a:t>СОО) рабочие программы по учебным предметам, включенным в учебный план. Так</a:t>
            </a:r>
            <a:r>
              <a:rPr lang="ru-RU" i="1" dirty="0" smtClean="0"/>
              <a:t>, если </a:t>
            </a:r>
            <a:r>
              <a:rPr lang="ru-RU" i="1" dirty="0"/>
              <a:t>предмет не был включен в учебный план 11 класса (например, география), дополнительно его включать не нужно.</a:t>
            </a:r>
            <a:endParaRPr lang="ru-RU" dirty="0"/>
          </a:p>
        </p:txBody>
      </p:sp>
      <p:sp>
        <p:nvSpPr>
          <p:cNvPr id="3" name="Заголовок 2"/>
          <p:cNvSpPr>
            <a:spLocks noGrp="1"/>
          </p:cNvSpPr>
          <p:nvPr>
            <p:ph type="title"/>
          </p:nvPr>
        </p:nvSpPr>
        <p:spPr>
          <a:xfrm>
            <a:off x="457200" y="338328"/>
            <a:ext cx="8229600" cy="858424"/>
          </a:xfrm>
        </p:spPr>
        <p:txBody>
          <a:bodyPr>
            <a:normAutofit fontScale="90000"/>
          </a:bodyPr>
          <a:lstStyle/>
          <a:p>
            <a:r>
              <a:rPr lang="ru-RU" sz="2800" b="1" dirty="0"/>
              <a:t>Среднее общее образование обучающихся с ОВЗ</a:t>
            </a:r>
            <a:r>
              <a:rPr lang="ru-RU" sz="2800" dirty="0"/>
              <a:t/>
            </a:r>
            <a:br>
              <a:rPr lang="ru-RU" sz="2800" dirty="0"/>
            </a:br>
            <a:r>
              <a:rPr lang="ru-RU" sz="2800" dirty="0" smtClean="0"/>
              <a:t> </a:t>
            </a:r>
            <a:endParaRPr lang="ru-RU" sz="2800" dirty="0"/>
          </a:p>
        </p:txBody>
      </p:sp>
    </p:spTree>
    <p:extLst>
      <p:ext uri="{BB962C8B-B14F-4D97-AF65-F5344CB8AC3E}">
        <p14:creationId xmlns:p14="http://schemas.microsoft.com/office/powerpoint/2010/main" val="864521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1916832"/>
            <a:ext cx="8640960" cy="4464496"/>
          </a:xfrm>
        </p:spPr>
        <p:txBody>
          <a:bodyPr>
            <a:normAutofit fontScale="70000" lnSpcReduction="20000"/>
          </a:bodyPr>
          <a:lstStyle/>
          <a:p>
            <a:pPr marL="0" indent="0">
              <a:buNone/>
            </a:pPr>
            <a:r>
              <a:rPr lang="ru-RU" i="1" dirty="0" smtClean="0"/>
              <a:t>ФОП </a:t>
            </a:r>
            <a:r>
              <a:rPr lang="ru-RU" i="1" dirty="0"/>
              <a:t>СОО не содержит программы коррекционной работы, она разрабатывается ОО самостоятельно с соответствии с ФГОС СОО. </a:t>
            </a:r>
            <a:endParaRPr lang="ru-RU" i="1" dirty="0" smtClean="0"/>
          </a:p>
          <a:p>
            <a:pPr marL="0" indent="0">
              <a:buNone/>
            </a:pPr>
            <a:endParaRPr lang="ru-RU" i="1" dirty="0" smtClean="0"/>
          </a:p>
          <a:p>
            <a:pPr marL="0" indent="0">
              <a:buNone/>
            </a:pPr>
            <a:r>
              <a:rPr lang="ru-RU" i="1" dirty="0" smtClean="0"/>
              <a:t>В </a:t>
            </a:r>
            <a:r>
              <a:rPr lang="ru-RU" i="1" dirty="0"/>
              <a:t>АООП всех уровней общее требование –минимум 5 часов внеурочной деятельности на коррекционно-развивающие </a:t>
            </a:r>
            <a:r>
              <a:rPr lang="ru-RU" i="1" dirty="0" smtClean="0"/>
              <a:t>занятия (</a:t>
            </a:r>
            <a:r>
              <a:rPr lang="ru-RU" i="1" dirty="0"/>
              <a:t>п. 3.4.16СП 2.4.3648-20). </a:t>
            </a:r>
            <a:endParaRPr lang="ru-RU" i="1" dirty="0" smtClean="0"/>
          </a:p>
          <a:p>
            <a:pPr marL="0" indent="0">
              <a:buNone/>
            </a:pPr>
            <a:endParaRPr lang="ru-RU" dirty="0"/>
          </a:p>
          <a:p>
            <a:pPr marL="0" indent="0">
              <a:buNone/>
            </a:pPr>
            <a:r>
              <a:rPr lang="ru-RU" b="1" i="1" dirty="0" smtClean="0"/>
              <a:t>На </a:t>
            </a:r>
            <a:r>
              <a:rPr lang="ru-RU" b="1" i="1" dirty="0"/>
              <a:t>уровне СОО для школьников с ОВЗ необходимо применять федеральные рабочие программы по русскому языку, литературе, истории, обществознанию, географии и ОБЖ.</a:t>
            </a:r>
            <a:endParaRPr lang="ru-RU" dirty="0"/>
          </a:p>
          <a:p>
            <a:pPr marL="0" indent="0">
              <a:buNone/>
            </a:pPr>
            <a:r>
              <a:rPr lang="ru-RU" i="1" dirty="0" smtClean="0"/>
              <a:t> </a:t>
            </a:r>
          </a:p>
          <a:p>
            <a:pPr marL="0" indent="0">
              <a:buNone/>
            </a:pPr>
            <a:r>
              <a:rPr lang="ru-RU" i="1" dirty="0" smtClean="0"/>
              <a:t>ФГОС </a:t>
            </a:r>
            <a:r>
              <a:rPr lang="ru-RU" i="1" dirty="0"/>
              <a:t>СОО регламентирует, </a:t>
            </a:r>
            <a:r>
              <a:rPr lang="ru-RU" i="1" dirty="0" smtClean="0"/>
              <a:t>что для </a:t>
            </a:r>
            <a:r>
              <a:rPr lang="ru-RU" i="1" dirty="0"/>
              <a:t>всех детей с ОВЗ вместо физкультуры надо внести в учебный план адаптивную физкультуру. Однако планируемые результаты по адаптивной физкультуре и ОБЖ школа определяет сама с учетом особенностей их психофизического развития, состояния здоровья, особых образовательных потребностей. </a:t>
            </a:r>
            <a:endParaRPr lang="ru-RU" i="1" dirty="0" smtClean="0"/>
          </a:p>
          <a:p>
            <a:pPr marL="0" indent="0">
              <a:buNone/>
            </a:pPr>
            <a:endParaRPr lang="ru-RU" b="1" i="1" dirty="0" smtClean="0"/>
          </a:p>
          <a:p>
            <a:pPr marL="0" indent="0">
              <a:buNone/>
            </a:pPr>
            <a:r>
              <a:rPr lang="ru-RU" b="1" i="1" dirty="0" smtClean="0"/>
              <a:t>Школьники </a:t>
            </a:r>
            <a:r>
              <a:rPr lang="ru-RU" b="1" i="1" dirty="0"/>
              <a:t>с ОВЗ вправе изучать все предметы на уровне СОО только на базовом уровне</a:t>
            </a:r>
            <a:r>
              <a:rPr lang="ru-RU" i="1" dirty="0"/>
              <a:t>. Требование ФГОС СОО об обязательном углубленном изучении минимум двух предметов на учеников </a:t>
            </a:r>
            <a:r>
              <a:rPr lang="ru-RU" i="1" dirty="0" smtClean="0"/>
              <a:t>с ОВЗ  </a:t>
            </a:r>
            <a:r>
              <a:rPr lang="ru-RU" b="1" i="1" dirty="0" smtClean="0"/>
              <a:t>не </a:t>
            </a:r>
            <a:r>
              <a:rPr lang="ru-RU" b="1" i="1" dirty="0"/>
              <a:t>распространяется </a:t>
            </a:r>
            <a:r>
              <a:rPr lang="ru-RU" i="1" dirty="0"/>
              <a:t>(п. 18.3.1 ФГОС СОО).</a:t>
            </a:r>
            <a:endParaRPr lang="ru-RU" dirty="0"/>
          </a:p>
        </p:txBody>
      </p:sp>
      <p:sp>
        <p:nvSpPr>
          <p:cNvPr id="3" name="Заголовок 2"/>
          <p:cNvSpPr>
            <a:spLocks noGrp="1"/>
          </p:cNvSpPr>
          <p:nvPr>
            <p:ph type="title"/>
          </p:nvPr>
        </p:nvSpPr>
        <p:spPr/>
        <p:txBody>
          <a:bodyPr>
            <a:normAutofit/>
          </a:bodyPr>
          <a:lstStyle/>
          <a:p>
            <a:r>
              <a:rPr lang="ru-RU" sz="3200" b="1" dirty="0"/>
              <a:t>Среднее общее образование обучающихся с </a:t>
            </a:r>
            <a:r>
              <a:rPr lang="ru-RU" sz="3200" b="1" dirty="0" smtClean="0"/>
              <a:t>ОВЗ</a:t>
            </a:r>
            <a:endParaRPr lang="ru-RU" sz="3200" dirty="0"/>
          </a:p>
        </p:txBody>
      </p:sp>
    </p:spTree>
    <p:extLst>
      <p:ext uri="{BB962C8B-B14F-4D97-AF65-F5344CB8AC3E}">
        <p14:creationId xmlns:p14="http://schemas.microsoft.com/office/powerpoint/2010/main" val="310224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a:xfrm>
            <a:off x="251520" y="332656"/>
            <a:ext cx="4248472" cy="639762"/>
          </a:xfrm>
        </p:spPr>
        <p:txBody>
          <a:bodyPr>
            <a:normAutofit fontScale="55000" lnSpcReduction="20000"/>
          </a:bodyPr>
          <a:lstStyle/>
          <a:p>
            <a:r>
              <a:rPr lang="ru-RU" sz="3200" b="1" dirty="0" smtClean="0">
                <a:latin typeface="Times New Roman" pitchFamily="18" charset="0"/>
                <a:cs typeface="Times New Roman" pitchFamily="18" charset="0"/>
              </a:rPr>
              <a:t>Универсальный </a:t>
            </a:r>
          </a:p>
          <a:p>
            <a:r>
              <a:rPr lang="ru-RU" sz="3200" b="1" dirty="0" smtClean="0">
                <a:latin typeface="Times New Roman" pitchFamily="18" charset="0"/>
                <a:cs typeface="Times New Roman" pitchFamily="18" charset="0"/>
              </a:rPr>
              <a:t>учебный план</a:t>
            </a:r>
          </a:p>
          <a:p>
            <a:endParaRPr lang="ru-RU" dirty="0"/>
          </a:p>
        </p:txBody>
      </p:sp>
      <p:sp>
        <p:nvSpPr>
          <p:cNvPr id="7" name="Текст 6"/>
          <p:cNvSpPr>
            <a:spLocks noGrp="1"/>
          </p:cNvSpPr>
          <p:nvPr>
            <p:ph type="body" sz="quarter" idx="3"/>
          </p:nvPr>
        </p:nvSpPr>
        <p:spPr>
          <a:xfrm>
            <a:off x="4860032" y="260648"/>
            <a:ext cx="3822192" cy="639762"/>
          </a:xfrm>
        </p:spPr>
        <p:txBody>
          <a:bodyPr>
            <a:normAutofit fontScale="92500" lnSpcReduction="20000"/>
          </a:bodyPr>
          <a:lstStyle/>
          <a:p>
            <a:r>
              <a:rPr lang="ru-RU" sz="2000" b="1" dirty="0" smtClean="0">
                <a:latin typeface="Times New Roman" pitchFamily="18" charset="0"/>
                <a:cs typeface="Times New Roman" pitchFamily="18" charset="0"/>
              </a:rPr>
              <a:t>Гуманитарный </a:t>
            </a:r>
          </a:p>
          <a:p>
            <a:r>
              <a:rPr lang="ru-RU" sz="2000" b="1" dirty="0" smtClean="0">
                <a:latin typeface="Times New Roman" pitchFamily="18" charset="0"/>
                <a:cs typeface="Times New Roman" pitchFamily="18" charset="0"/>
              </a:rPr>
              <a:t>профиль</a:t>
            </a:r>
            <a:endParaRPr lang="ru-RU" sz="2000" b="1" dirty="0">
              <a:latin typeface="Times New Roman" pitchFamily="18" charset="0"/>
              <a:cs typeface="Times New Roman" pitchFamily="18" charset="0"/>
            </a:endParaRPr>
          </a:p>
        </p:txBody>
      </p:sp>
      <p:sp>
        <p:nvSpPr>
          <p:cNvPr id="8" name="Объект 7"/>
          <p:cNvSpPr>
            <a:spLocks noGrp="1"/>
          </p:cNvSpPr>
          <p:nvPr>
            <p:ph sz="quarter" idx="4"/>
          </p:nvPr>
        </p:nvSpPr>
        <p:spPr>
          <a:xfrm>
            <a:off x="4860032" y="908720"/>
            <a:ext cx="3822192" cy="2697163"/>
          </a:xfrm>
        </p:spPr>
        <p:txBody>
          <a:bodyPr/>
          <a:lstStyle/>
          <a:p>
            <a:endParaRPr lang="ru-RU" dirty="0"/>
          </a:p>
        </p:txBody>
      </p:sp>
      <p:sp>
        <p:nvSpPr>
          <p:cNvPr id="10" name="Объект 9"/>
          <p:cNvSpPr>
            <a:spLocks noGrp="1"/>
          </p:cNvSpPr>
          <p:nvPr>
            <p:ph sz="half" idx="2"/>
          </p:nvPr>
        </p:nvSpPr>
        <p:spPr/>
        <p:txBody>
          <a:bodyPr/>
          <a:lstStyle/>
          <a:p>
            <a:endParaRPr lang="ru-RU"/>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46367" t="24761" r="22272" b="13416"/>
          <a:stretch/>
        </p:blipFill>
        <p:spPr bwMode="auto">
          <a:xfrm>
            <a:off x="0" y="1102791"/>
            <a:ext cx="461055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6935" t="25581" r="22385" b="11326"/>
          <a:stretch/>
        </p:blipFill>
        <p:spPr bwMode="auto">
          <a:xfrm>
            <a:off x="4722905" y="1124268"/>
            <a:ext cx="4419761"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815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548680"/>
            <a:ext cx="7886700" cy="457200"/>
          </a:xfrm>
        </p:spPr>
        <p:txBody>
          <a:bodyPr>
            <a:normAutofit fontScale="90000"/>
          </a:bodyPr>
          <a:lstStyle/>
          <a:p>
            <a:pPr algn="ctr"/>
            <a:r>
              <a:rPr lang="ru-RU" sz="3200" b="1" dirty="0" smtClean="0">
                <a:effectLst>
                  <a:outerShdw blurRad="38100" dist="38100" dir="2700000" algn="tl">
                    <a:srgbClr val="000000">
                      <a:alpha val="43137"/>
                    </a:srgbClr>
                  </a:outerShdw>
                </a:effectLst>
              </a:rPr>
              <a:t>Полезные ссылки</a:t>
            </a:r>
            <a:endParaRPr lang="ru-RU" sz="32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9512" y="1844824"/>
            <a:ext cx="8733235" cy="5979613"/>
          </a:xfrm>
        </p:spPr>
        <p:txBody>
          <a:bodyPr>
            <a:normAutofit/>
          </a:bodyPr>
          <a:lstStyle/>
          <a:p>
            <a:pPr marL="514350" indent="-514350">
              <a:buFont typeface="+mj-lt"/>
              <a:buAutoNum type="arabicPeriod"/>
            </a:pPr>
            <a:r>
              <a:rPr lang="ru-RU" sz="2000" u="sng" dirty="0">
                <a:latin typeface="Times New Roman" pitchFamily="18" charset="0"/>
                <a:cs typeface="Times New Roman" pitchFamily="18" charset="0"/>
                <a:hlinkClick r:id="rId2"/>
              </a:rPr>
              <a:t>https://edu.gov.ru/</a:t>
            </a:r>
            <a:r>
              <a:rPr lang="ru-RU" sz="2000" dirty="0">
                <a:latin typeface="Times New Roman" pitchFamily="18" charset="0"/>
                <a:cs typeface="Times New Roman" pitchFamily="18" charset="0"/>
              </a:rPr>
              <a:t> – сайт </a:t>
            </a:r>
            <a:r>
              <a:rPr lang="ru-RU" sz="2000" dirty="0" err="1">
                <a:latin typeface="Times New Roman" pitchFamily="18" charset="0"/>
                <a:cs typeface="Times New Roman" pitchFamily="18" charset="0"/>
              </a:rPr>
              <a:t>Минпросвещения</a:t>
            </a:r>
            <a:r>
              <a:rPr lang="ru-RU" sz="2000" dirty="0">
                <a:latin typeface="Times New Roman" pitchFamily="18" charset="0"/>
                <a:cs typeface="Times New Roman" pitchFamily="18" charset="0"/>
              </a:rPr>
              <a:t> России</a:t>
            </a:r>
          </a:p>
          <a:p>
            <a:pPr marL="514350" indent="-514350">
              <a:buFont typeface="+mj-lt"/>
              <a:buAutoNum type="arabicPeriod"/>
            </a:pPr>
            <a:r>
              <a:rPr lang="en-US" sz="2000" dirty="0" smtClean="0">
                <a:latin typeface="Times New Roman" pitchFamily="18" charset="0"/>
                <a:cs typeface="Times New Roman" pitchFamily="18" charset="0"/>
                <a:hlinkClick r:id="rId3"/>
              </a:rPr>
              <a:t>https</a:t>
            </a:r>
            <a:r>
              <a:rPr lang="en-US" sz="2000" dirty="0">
                <a:latin typeface="Times New Roman" pitchFamily="18" charset="0"/>
                <a:cs typeface="Times New Roman" pitchFamily="18" charset="0"/>
                <a:hlinkClick r:id="rId3"/>
              </a:rPr>
              <a:t>://fgos.ru/</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тексты ФГОС всех </a:t>
            </a:r>
            <a:r>
              <a:rPr lang="ru-RU" sz="2000" dirty="0" smtClean="0">
                <a:latin typeface="Times New Roman" pitchFamily="18" charset="0"/>
                <a:cs typeface="Times New Roman" pitchFamily="18" charset="0"/>
              </a:rPr>
              <a:t>ступеней</a:t>
            </a:r>
          </a:p>
          <a:p>
            <a:pPr marL="457200" lvl="0" indent="-457200">
              <a:buFont typeface="+mj-lt"/>
              <a:buAutoNum type="arabicPeriod"/>
            </a:pPr>
            <a:r>
              <a:rPr lang="en-US" sz="2000" u="sng" dirty="0" smtClean="0">
                <a:latin typeface="Times New Roman" pitchFamily="18" charset="0"/>
                <a:cs typeface="Times New Roman" pitchFamily="18" charset="0"/>
                <a:hlinkClick r:id="rId4"/>
              </a:rPr>
              <a:t>http</a:t>
            </a:r>
            <a:r>
              <a:rPr lang="ru-RU" sz="2000" u="sng" dirty="0">
                <a:latin typeface="Times New Roman" pitchFamily="18" charset="0"/>
                <a:cs typeface="Times New Roman" pitchFamily="18" charset="0"/>
                <a:hlinkClick r:id="rId4"/>
              </a:rPr>
              <a:t>://</a:t>
            </a:r>
            <a:r>
              <a:rPr lang="en-US" sz="2000" u="sng" dirty="0" err="1">
                <a:latin typeface="Times New Roman" pitchFamily="18" charset="0"/>
                <a:cs typeface="Times New Roman" pitchFamily="18" charset="0"/>
                <a:hlinkClick r:id="rId4"/>
              </a:rPr>
              <a:t>edsoo</a:t>
            </a:r>
            <a:r>
              <a:rPr lang="ru-RU" sz="2000" u="sng" dirty="0">
                <a:latin typeface="Times New Roman" pitchFamily="18" charset="0"/>
                <a:cs typeface="Times New Roman" pitchFamily="18" charset="0"/>
                <a:hlinkClick r:id="rId4"/>
              </a:rPr>
              <a:t>.</a:t>
            </a:r>
            <a:r>
              <a:rPr lang="en-US" sz="2000" u="sng" dirty="0" err="1">
                <a:latin typeface="Times New Roman" pitchFamily="18" charset="0"/>
                <a:cs typeface="Times New Roman" pitchFamily="18" charset="0"/>
                <a:hlinkClick r:id="rId4"/>
              </a:rPr>
              <a:t>ru</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сайт, сопровождающий введение </a:t>
            </a:r>
            <a:r>
              <a:rPr lang="ru-RU" sz="2000" dirty="0" smtClean="0">
                <a:latin typeface="Times New Roman" pitchFamily="18" charset="0"/>
                <a:cs typeface="Times New Roman" pitchFamily="18" charset="0"/>
              </a:rPr>
              <a:t>и апробацию </a:t>
            </a:r>
            <a:r>
              <a:rPr lang="ru-RU" sz="2000" dirty="0">
                <a:latin typeface="Times New Roman" pitchFamily="18" charset="0"/>
                <a:cs typeface="Times New Roman" pitchFamily="18" charset="0"/>
              </a:rPr>
              <a:t>Рабочих программ </a:t>
            </a:r>
            <a:r>
              <a:rPr lang="ru-RU" sz="2000" dirty="0" smtClean="0">
                <a:latin typeface="Times New Roman" pitchFamily="18" charset="0"/>
                <a:cs typeface="Times New Roman" pitchFamily="18" charset="0"/>
              </a:rPr>
              <a:t>ФГОС</a:t>
            </a:r>
          </a:p>
          <a:p>
            <a:pPr marL="514350" indent="-514350">
              <a:buFont typeface="+mj-lt"/>
              <a:buAutoNum type="arabicPeriod"/>
            </a:pPr>
            <a:r>
              <a:rPr lang="en-US" sz="2000" dirty="0" smtClean="0">
                <a:latin typeface="Times New Roman" pitchFamily="18" charset="0"/>
                <a:cs typeface="Times New Roman" pitchFamily="18" charset="0"/>
                <a:hlinkClick r:id="rId5"/>
              </a:rPr>
              <a:t>http</a:t>
            </a:r>
            <a:r>
              <a:rPr lang="en-US" sz="2000" dirty="0">
                <a:latin typeface="Times New Roman" pitchFamily="18" charset="0"/>
                <a:cs typeface="Times New Roman" pitchFamily="18" charset="0"/>
                <a:hlinkClick r:id="rId5"/>
              </a:rPr>
              <a:t>://edu53.ru/np-includes/upload/2021/09/21/16562.pdf</a:t>
            </a:r>
            <a:r>
              <a:rPr lang="ru-RU" sz="2000" dirty="0">
                <a:latin typeface="Times New Roman" pitchFamily="18" charset="0"/>
                <a:cs typeface="Times New Roman" pitchFamily="18" charset="0"/>
              </a:rPr>
              <a:t> - Изменения в новых ФГОС НОО и ООО </a:t>
            </a:r>
            <a:endParaRPr lang="ru-RU" sz="2000" dirty="0" smtClean="0">
              <a:latin typeface="Times New Roman" pitchFamily="18" charset="0"/>
              <a:cs typeface="Times New Roman" pitchFamily="18" charset="0"/>
            </a:endParaRPr>
          </a:p>
          <a:p>
            <a:pPr marL="514350" indent="-514350">
              <a:buFont typeface="+mj-lt"/>
              <a:buAutoNum type="arabicPeriod"/>
            </a:pPr>
            <a:r>
              <a:rPr lang="ru-RU" sz="2000" dirty="0" smtClean="0">
                <a:latin typeface="Times New Roman" pitchFamily="18" charset="0"/>
                <a:cs typeface="Times New Roman" pitchFamily="18" charset="0"/>
              </a:rPr>
              <a:t>Конструктор </a:t>
            </a:r>
            <a:r>
              <a:rPr lang="ru-RU" sz="2000" dirty="0">
                <a:latin typeface="Times New Roman" pitchFamily="18" charset="0"/>
                <a:cs typeface="Times New Roman" pitchFamily="18" charset="0"/>
              </a:rPr>
              <a:t>рабочих программ: </a:t>
            </a:r>
            <a:r>
              <a:rPr lang="ru-RU" sz="2000" dirty="0">
                <a:latin typeface="Times New Roman" pitchFamily="18" charset="0"/>
                <a:cs typeface="Times New Roman" pitchFamily="18" charset="0"/>
                <a:hlinkClick r:id="rId6"/>
              </a:rPr>
              <a:t>https://edsoo.ru/constructor</a:t>
            </a:r>
            <a:r>
              <a:rPr lang="ru-RU" sz="2000" dirty="0" smtClean="0">
                <a:latin typeface="Times New Roman" pitchFamily="18" charset="0"/>
                <a:cs typeface="Times New Roman" pitchFamily="18" charset="0"/>
                <a:hlinkClick r:id="rId6"/>
              </a:rPr>
              <a:t>/</a:t>
            </a:r>
            <a:r>
              <a:rPr lang="ru-RU"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514350" indent="-514350">
              <a:buFont typeface="+mj-lt"/>
              <a:buAutoNum type="arabicPeriod"/>
            </a:pPr>
            <a:r>
              <a:rPr lang="ru-RU" sz="2000" dirty="0" smtClean="0">
                <a:latin typeface="Times New Roman" pitchFamily="18" charset="0"/>
                <a:cs typeface="Times New Roman" pitchFamily="18" charset="0"/>
              </a:rPr>
              <a:t>Примерные </a:t>
            </a:r>
            <a:r>
              <a:rPr lang="ru-RU" sz="2000" dirty="0">
                <a:latin typeface="Times New Roman" pitchFamily="18" charset="0"/>
                <a:cs typeface="Times New Roman" pitchFamily="18" charset="0"/>
              </a:rPr>
              <a:t>рабочие </a:t>
            </a:r>
            <a:r>
              <a:rPr lang="ru-RU" sz="2000" dirty="0" smtClean="0">
                <a:latin typeface="Times New Roman" pitchFamily="18" charset="0"/>
                <a:cs typeface="Times New Roman" pitchFamily="18" charset="0"/>
              </a:rPr>
              <a:t>программы: </a:t>
            </a:r>
            <a:r>
              <a:rPr lang="ru-RU" sz="2000" dirty="0" smtClean="0">
                <a:latin typeface="Times New Roman" pitchFamily="18" charset="0"/>
                <a:cs typeface="Times New Roman" pitchFamily="18" charset="0"/>
                <a:hlinkClick r:id="rId7"/>
              </a:rPr>
              <a:t>https</a:t>
            </a:r>
            <a:r>
              <a:rPr lang="ru-RU" sz="2000" dirty="0">
                <a:latin typeface="Times New Roman" pitchFamily="18" charset="0"/>
                <a:cs typeface="Times New Roman" pitchFamily="18" charset="0"/>
                <a:hlinkClick r:id="rId7"/>
              </a:rPr>
              <a:t>://</a:t>
            </a:r>
            <a:r>
              <a:rPr lang="ru-RU" sz="2000" dirty="0" smtClean="0">
                <a:latin typeface="Times New Roman" pitchFamily="18" charset="0"/>
                <a:cs typeface="Times New Roman" pitchFamily="18" charset="0"/>
                <a:hlinkClick r:id="rId7"/>
              </a:rPr>
              <a:t>edsoo.ru/Primernie_rabochie_progra.ht</a:t>
            </a:r>
            <a:r>
              <a:rPr lang="ru-RU"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514350" indent="-514350">
              <a:buFont typeface="+mj-lt"/>
              <a:buAutoNum type="arabicPeriod"/>
            </a:pPr>
            <a:r>
              <a:rPr lang="en-US" sz="2000" dirty="0">
                <a:latin typeface="Times New Roman" pitchFamily="18" charset="0"/>
                <a:cs typeface="Times New Roman" pitchFamily="18" charset="0"/>
                <a:hlinkClick r:id="rId8"/>
              </a:rPr>
              <a:t>https://</a:t>
            </a:r>
            <a:r>
              <a:rPr lang="en-US" sz="2000" dirty="0" smtClean="0">
                <a:latin typeface="Times New Roman" pitchFamily="18" charset="0"/>
                <a:cs typeface="Times New Roman" pitchFamily="18" charset="0"/>
                <a:hlinkClick r:id="rId8"/>
              </a:rPr>
              <a:t>externat.foxford.ru/polezno-znat/fgos-2020</a:t>
            </a:r>
            <a:endParaRPr lang="en-US" sz="2000" dirty="0" smtClean="0">
              <a:latin typeface="Times New Roman" pitchFamily="18" charset="0"/>
              <a:cs typeface="Times New Roman" pitchFamily="18" charset="0"/>
            </a:endParaRPr>
          </a:p>
          <a:p>
            <a:pPr marL="514350" indent="-514350">
              <a:buFont typeface="+mj-lt"/>
              <a:buAutoNum type="arabicPeriod"/>
            </a:pPr>
            <a:r>
              <a:rPr lang="ru-RU" sz="2000" dirty="0">
                <a:latin typeface="Times New Roman" pitchFamily="18" charset="0"/>
                <a:cs typeface="Times New Roman" pitchFamily="18" charset="0"/>
              </a:rPr>
              <a:t>Институт коррекционной </a:t>
            </a:r>
            <a:r>
              <a:rPr lang="ru-RU" sz="2000" dirty="0" smtClean="0">
                <a:latin typeface="Times New Roman" pitchFamily="18" charset="0"/>
                <a:cs typeface="Times New Roman" pitchFamily="18" charset="0"/>
              </a:rPr>
              <a:t>педагогики - </a:t>
            </a:r>
            <a:r>
              <a:rPr lang="en-US" sz="2000" dirty="0">
                <a:latin typeface="Times New Roman" pitchFamily="18" charset="0"/>
                <a:cs typeface="Times New Roman" pitchFamily="18" charset="0"/>
                <a:hlinkClick r:id="rId9"/>
              </a:rPr>
              <a:t>https://ikp-rao.ru</a:t>
            </a:r>
            <a:r>
              <a:rPr lang="en-US" sz="2000" dirty="0" smtClean="0">
                <a:latin typeface="Times New Roman" pitchFamily="18" charset="0"/>
                <a:cs typeface="Times New Roman" pitchFamily="18" charset="0"/>
                <a:hlinkClick r:id="rId9"/>
              </a:rPr>
              <a:t>/</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hlinkClick r:id="rId10"/>
              </a:rPr>
              <a:t>https://</a:t>
            </a:r>
            <a:r>
              <a:rPr lang="en-US" sz="2000" dirty="0" smtClean="0">
                <a:latin typeface="Times New Roman" pitchFamily="18" charset="0"/>
                <a:cs typeface="Times New Roman" pitchFamily="18" charset="0"/>
                <a:hlinkClick r:id="rId10"/>
              </a:rPr>
              <a:t>vk.com/ikpru</a:t>
            </a:r>
            <a:endParaRPr lang="en-US" sz="2000" dirty="0" smtClean="0">
              <a:latin typeface="Times New Roman" pitchFamily="18" charset="0"/>
              <a:cs typeface="Times New Roman" pitchFamily="18" charset="0"/>
            </a:endParaRPr>
          </a:p>
          <a:p>
            <a:pPr marL="514350" indent="-514350">
              <a:buFont typeface="+mj-lt"/>
              <a:buAutoNum type="arabicPeriod"/>
            </a:pPr>
            <a:r>
              <a:rPr lang="ru-RU" sz="2000" dirty="0" smtClean="0">
                <a:latin typeface="Times New Roman" pitchFamily="18" charset="0"/>
                <a:cs typeface="Times New Roman" pitchFamily="18" charset="0"/>
              </a:rPr>
              <a:t>Сообщество  для педагогов - </a:t>
            </a:r>
            <a:r>
              <a:rPr lang="en-US" sz="2000" dirty="0" smtClean="0">
                <a:latin typeface="Times New Roman" pitchFamily="18" charset="0"/>
                <a:cs typeface="Times New Roman" pitchFamily="18" charset="0"/>
                <a:hlinkClick r:id="rId11"/>
              </a:rPr>
              <a:t>https</a:t>
            </a:r>
            <a:r>
              <a:rPr lang="en-US" sz="2000" dirty="0">
                <a:latin typeface="Times New Roman" pitchFamily="18" charset="0"/>
                <a:cs typeface="Times New Roman" pitchFamily="18" charset="0"/>
                <a:hlinkClick r:id="rId11"/>
              </a:rPr>
              <a:t>://</a:t>
            </a:r>
            <a:r>
              <a:rPr lang="en-US" sz="2000" dirty="0" smtClean="0">
                <a:latin typeface="Times New Roman" pitchFamily="18" charset="0"/>
                <a:cs typeface="Times New Roman" pitchFamily="18" charset="0"/>
                <a:hlinkClick r:id="rId11"/>
              </a:rPr>
              <a:t>vk.com/deputy_director</a:t>
            </a:r>
            <a:endParaRPr lang="ru-RU" sz="2000" dirty="0" smtClean="0">
              <a:latin typeface="Times New Roman" pitchFamily="18" charset="0"/>
              <a:cs typeface="Times New Roman" pitchFamily="18" charset="0"/>
            </a:endParaRPr>
          </a:p>
          <a:p>
            <a:pPr marL="514350" indent="-514350">
              <a:buFont typeface="+mj-lt"/>
              <a:buAutoNum type="arabicPeriod"/>
            </a:pPr>
            <a:endParaRPr lang="en-US" sz="2000" dirty="0">
              <a:latin typeface="Times New Roman" pitchFamily="18" charset="0"/>
              <a:cs typeface="Times New Roman" pitchFamily="18" charset="0"/>
            </a:endParaRPr>
          </a:p>
          <a:p>
            <a:pPr marL="514350" indent="-514350">
              <a:buFont typeface="+mj-lt"/>
              <a:buAutoNum type="arabicPeriod"/>
            </a:pPr>
            <a:endParaRPr lang="ru-RU" sz="2000" dirty="0">
              <a:latin typeface="Times New Roman" pitchFamily="18" charset="0"/>
              <a:cs typeface="Times New Roman" pitchFamily="18" charset="0"/>
            </a:endParaRPr>
          </a:p>
          <a:p>
            <a:pPr marL="0" indent="0">
              <a:buNone/>
            </a:pP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42025106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2050" name="Picture 2" descr="https://images.vfl.ru/ii/1565449276/a68cdc20/2749903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632" y="1772816"/>
            <a:ext cx="7426862" cy="431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815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132856"/>
            <a:ext cx="8568951" cy="3993307"/>
          </a:xfrm>
        </p:spPr>
        <p:txBody>
          <a:bodyPr>
            <a:normAutofit/>
          </a:bodyPr>
          <a:lstStyle/>
          <a:p>
            <a:pPr marL="0" indent="0" algn="just">
              <a:buNone/>
            </a:pPr>
            <a:r>
              <a:rPr lang="ru-RU" dirty="0">
                <a:solidFill>
                  <a:schemeClr val="tx1"/>
                </a:solidFill>
                <a:latin typeface="Times New Roman" pitchFamily="18" charset="0"/>
                <a:cs typeface="Times New Roman" pitchFamily="18" charset="0"/>
              </a:rPr>
              <a:t>Организации, осуществляющие образовательную деятельность разрабатывают образовательные программы в соответствии с федеральными государственными образовательными стандартами и соответствующими федеральными основными общеобразовательными программами. </a:t>
            </a:r>
            <a:endParaRPr lang="en-US" dirty="0" smtClean="0">
              <a:solidFill>
                <a:schemeClr val="tx1"/>
              </a:solidFill>
              <a:latin typeface="Times New Roman" pitchFamily="18" charset="0"/>
              <a:cs typeface="Times New Roman" pitchFamily="18" charset="0"/>
            </a:endParaRPr>
          </a:p>
          <a:p>
            <a:pPr marL="0" indent="0" algn="just">
              <a:buNone/>
            </a:pPr>
            <a:r>
              <a:rPr lang="ru-RU" b="1" dirty="0" smtClean="0">
                <a:solidFill>
                  <a:schemeClr val="tx1"/>
                </a:solidFill>
                <a:latin typeface="Times New Roman" pitchFamily="18" charset="0"/>
                <a:cs typeface="Times New Roman" pitchFamily="18" charset="0"/>
              </a:rPr>
              <a:t>Содержание </a:t>
            </a:r>
            <a:r>
              <a:rPr lang="ru-RU" b="1" dirty="0">
                <a:solidFill>
                  <a:schemeClr val="tx1"/>
                </a:solidFill>
                <a:latin typeface="Times New Roman" pitchFamily="18" charset="0"/>
                <a:cs typeface="Times New Roman" pitchFamily="18" charset="0"/>
              </a:rPr>
              <a:t>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федеральных основных общеобразовательных программ. </a:t>
            </a:r>
          </a:p>
        </p:txBody>
      </p:sp>
      <p:sp>
        <p:nvSpPr>
          <p:cNvPr id="2" name="Заголовок 1"/>
          <p:cNvSpPr>
            <a:spLocks noGrp="1"/>
          </p:cNvSpPr>
          <p:nvPr>
            <p:ph type="title"/>
          </p:nvPr>
        </p:nvSpPr>
        <p:spPr/>
        <p:txBody>
          <a:bodyPr>
            <a:noAutofit/>
          </a:bodyPr>
          <a:lstStyle/>
          <a:p>
            <a:r>
              <a:rPr lang="ru-RU" sz="2400" dirty="0"/>
              <a:t>Федеральный закон от 24.09.2022 N 371-ФЗ "О внесении изменений в Федеральный закон "Об образовании </a:t>
            </a:r>
            <a:r>
              <a:rPr lang="ru-RU" sz="2400" dirty="0" smtClean="0"/>
              <a:t/>
            </a:r>
            <a:br>
              <a:rPr lang="ru-RU" sz="2400" dirty="0" smtClean="0"/>
            </a:br>
            <a:r>
              <a:rPr lang="ru-RU" sz="2400" dirty="0" smtClean="0"/>
              <a:t>в </a:t>
            </a:r>
            <a:r>
              <a:rPr lang="ru-RU" sz="2400" dirty="0"/>
              <a:t>Российской Федерации" и статью 1 Федерального закона "Об обязательных требованиях в Российской Федерации" </a:t>
            </a:r>
          </a:p>
        </p:txBody>
      </p:sp>
    </p:spTree>
    <p:extLst>
      <p:ext uri="{BB962C8B-B14F-4D97-AF65-F5344CB8AC3E}">
        <p14:creationId xmlns:p14="http://schemas.microsoft.com/office/powerpoint/2010/main" val="1828526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132856"/>
            <a:ext cx="8568951" cy="3993307"/>
          </a:xfrm>
        </p:spPr>
        <p:txBody>
          <a:bodyPr>
            <a:normAutofit/>
          </a:bodyPr>
          <a:lstStyle/>
          <a:p>
            <a:pPr marL="0" indent="0" algn="just">
              <a:buNone/>
            </a:pPr>
            <a:r>
              <a:rPr lang="ru-RU" dirty="0">
                <a:solidFill>
                  <a:schemeClr val="tx1"/>
                </a:solidFill>
                <a:latin typeface="Times New Roman" pitchFamily="18" charset="0"/>
                <a:cs typeface="Times New Roman" pitchFamily="18" charset="0"/>
              </a:rPr>
              <a:t>При реализации обязательной части образовательной программы предусмотрено непосредственное применение федеральных </a:t>
            </a:r>
            <a:r>
              <a:rPr lang="ru-RU" dirty="0" smtClean="0">
                <a:solidFill>
                  <a:schemeClr val="tx1"/>
                </a:solidFill>
                <a:latin typeface="Times New Roman" pitchFamily="18" charset="0"/>
                <a:cs typeface="Times New Roman" pitchFamily="18" charset="0"/>
              </a:rPr>
              <a:t>рабочих программ </a:t>
            </a:r>
            <a:r>
              <a:rPr lang="ru-RU" dirty="0">
                <a:solidFill>
                  <a:schemeClr val="tx1"/>
                </a:solidFill>
                <a:latin typeface="Times New Roman" pitchFamily="18" charset="0"/>
                <a:cs typeface="Times New Roman" pitchFamily="18" charset="0"/>
              </a:rPr>
              <a:t>по учебным </a:t>
            </a:r>
            <a:r>
              <a:rPr lang="ru-RU" dirty="0" smtClean="0">
                <a:solidFill>
                  <a:schemeClr val="tx1"/>
                </a:solidFill>
                <a:latin typeface="Times New Roman" pitchFamily="18" charset="0"/>
                <a:cs typeface="Times New Roman" pitchFamily="18" charset="0"/>
              </a:rPr>
              <a:t>предметам</a:t>
            </a:r>
            <a:endParaRPr lang="en-US"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p:txBody>
      </p:sp>
      <p:sp>
        <p:nvSpPr>
          <p:cNvPr id="2" name="Заголовок 1"/>
          <p:cNvSpPr>
            <a:spLocks noGrp="1"/>
          </p:cNvSpPr>
          <p:nvPr>
            <p:ph type="title"/>
          </p:nvPr>
        </p:nvSpPr>
        <p:spPr/>
        <p:txBody>
          <a:bodyPr>
            <a:noAutofit/>
          </a:bodyPr>
          <a:lstStyle/>
          <a:p>
            <a:r>
              <a:rPr lang="ru-RU" sz="2400" dirty="0"/>
              <a:t>Федеральный закон от 24.09.2022 N 371-ФЗ "О внесении изменений в Федеральный закон "Об образовании </a:t>
            </a:r>
            <a:r>
              <a:rPr lang="ru-RU" sz="2400" dirty="0" smtClean="0"/>
              <a:t/>
            </a:r>
            <a:br>
              <a:rPr lang="ru-RU" sz="2400" dirty="0" smtClean="0"/>
            </a:br>
            <a:r>
              <a:rPr lang="ru-RU" sz="2400" dirty="0" smtClean="0"/>
              <a:t>в </a:t>
            </a:r>
            <a:r>
              <a:rPr lang="ru-RU" sz="2400" dirty="0"/>
              <a:t>Российской Федерации" и статью 1 Федерального закона "Об обязательных требованиях в Российской Федерации" </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21" t="62951" r="31091" b="13566"/>
          <a:stretch/>
        </p:blipFill>
        <p:spPr bwMode="auto">
          <a:xfrm>
            <a:off x="539552" y="3451293"/>
            <a:ext cx="8049463"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1062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1916832"/>
            <a:ext cx="4824536" cy="4248472"/>
          </a:xfrm>
        </p:spPr>
        <p:txBody>
          <a:bodyPr>
            <a:normAutofit fontScale="92500" lnSpcReduction="10000"/>
          </a:bodyPr>
          <a:lstStyle/>
          <a:p>
            <a:pPr marL="0" indent="0" algn="just">
              <a:buNone/>
            </a:pPr>
            <a:r>
              <a:rPr lang="ru-RU" dirty="0" smtClean="0">
                <a:solidFill>
                  <a:schemeClr val="tx1"/>
                </a:solidFill>
                <a:latin typeface="Times New Roman" pitchFamily="18" charset="0"/>
                <a:cs typeface="Times New Roman" pitchFamily="18" charset="0"/>
              </a:rPr>
              <a:t>Значимые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изменения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Конституции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Российской </a:t>
            </a:r>
            <a:r>
              <a:rPr lang="ru-RU" dirty="0">
                <a:solidFill>
                  <a:schemeClr val="tx1"/>
                </a:solidFill>
                <a:latin typeface="Times New Roman" pitchFamily="18" charset="0"/>
                <a:cs typeface="Times New Roman" pitchFamily="18" charset="0"/>
              </a:rPr>
              <a:t>Федерации(2020); </a:t>
            </a:r>
            <a:endParaRPr lang="en-US"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Обновление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воспитательного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компонента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ФГОС НОО</a:t>
            </a:r>
            <a:r>
              <a:rPr lang="en-US"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ФГОС</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ООО </a:t>
            </a:r>
            <a:r>
              <a:rPr lang="ru-RU" dirty="0">
                <a:solidFill>
                  <a:schemeClr val="tx1"/>
                </a:solidFill>
                <a:latin typeface="Times New Roman" pitchFamily="18" charset="0"/>
                <a:cs typeface="Times New Roman" pitchFamily="18" charset="0"/>
              </a:rPr>
              <a:t>(основные направления воспитания, требования к личностным результатам освоения основных </a:t>
            </a:r>
            <a:r>
              <a:rPr lang="ru-RU" dirty="0" smtClean="0">
                <a:solidFill>
                  <a:schemeClr val="tx1"/>
                </a:solidFill>
                <a:latin typeface="Times New Roman" pitchFamily="18" charset="0"/>
                <a:cs typeface="Times New Roman" pitchFamily="18" charset="0"/>
              </a:rPr>
              <a:t>общеобразовательных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программ</a:t>
            </a:r>
            <a:r>
              <a:rPr lang="ru-RU" dirty="0">
                <a:solidFill>
                  <a:schemeClr val="tx1"/>
                </a:solidFill>
                <a:latin typeface="Times New Roman" pitchFamily="18" charset="0"/>
                <a:cs typeface="Times New Roman" pitchFamily="18" charset="0"/>
              </a:rPr>
              <a:t>); </a:t>
            </a:r>
            <a:endParaRPr lang="en-US"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Утверждение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Основ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государственной</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политики по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сохранению</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укреплению</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традиционных российских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духовно-нравственных</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ценностей</a:t>
            </a:r>
            <a:endParaRPr lang="ru-RU" dirty="0">
              <a:solidFill>
                <a:schemeClr val="tx1"/>
              </a:solidFill>
              <a:latin typeface="Times New Roman" pitchFamily="18" charset="0"/>
              <a:cs typeface="Times New Roman" pitchFamily="18" charset="0"/>
            </a:endParaRPr>
          </a:p>
        </p:txBody>
      </p:sp>
      <p:sp>
        <p:nvSpPr>
          <p:cNvPr id="3" name="Заголовок 2"/>
          <p:cNvSpPr>
            <a:spLocks noGrp="1"/>
          </p:cNvSpPr>
          <p:nvPr>
            <p:ph type="title"/>
          </p:nvPr>
        </p:nvSpPr>
        <p:spPr/>
        <p:txBody>
          <a:bodyPr>
            <a:normAutofit/>
          </a:bodyPr>
          <a:lstStyle/>
          <a:p>
            <a:r>
              <a:rPr lang="ru-RU" sz="3200" b="1" dirty="0">
                <a:latin typeface="Times New Roman" pitchFamily="18" charset="0"/>
                <a:cs typeface="Times New Roman" pitchFamily="18" charset="0"/>
              </a:rPr>
              <a:t>Усиление воспитательного компонента </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3200" b="1" dirty="0" smtClean="0">
                <a:latin typeface="Times New Roman" pitchFamily="18" charset="0"/>
                <a:cs typeface="Times New Roman" pitchFamily="18" charset="0"/>
              </a:rPr>
              <a:t>в </a:t>
            </a:r>
            <a:r>
              <a:rPr lang="ru-RU" sz="3200" b="1" dirty="0">
                <a:latin typeface="Times New Roman" pitchFamily="18" charset="0"/>
                <a:cs typeface="Times New Roman" pitchFamily="18" charset="0"/>
              </a:rPr>
              <a:t>образовании</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839" t="33765" r="47218" b="34361"/>
          <a:stretch/>
        </p:blipFill>
        <p:spPr bwMode="auto">
          <a:xfrm>
            <a:off x="5220072" y="1988840"/>
            <a:ext cx="3816424"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220072" y="5157192"/>
            <a:ext cx="3816424" cy="1169551"/>
          </a:xfrm>
          <a:prstGeom prst="rect">
            <a:avLst/>
          </a:prstGeom>
        </p:spPr>
        <p:txBody>
          <a:bodyPr wrap="square">
            <a:spAutoFit/>
          </a:bodyPr>
          <a:lstStyle/>
          <a:p>
            <a:pPr algn="just"/>
            <a:r>
              <a:rPr lang="ru-RU" sz="1400" dirty="0" smtClean="0">
                <a:solidFill>
                  <a:schemeClr val="tx2"/>
                </a:solidFill>
                <a:latin typeface="Times New Roman" pitchFamily="18" charset="0"/>
                <a:cs typeface="Times New Roman" pitchFamily="18" charset="0"/>
              </a:rPr>
              <a:t>Указ</a:t>
            </a:r>
            <a:r>
              <a:rPr lang="en-US" sz="1400"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Президента РФ от 9 ноября 2022 г. №809 </a:t>
            </a:r>
            <a:endParaRPr lang="en-US" sz="1400" dirty="0" smtClean="0">
              <a:solidFill>
                <a:schemeClr val="tx2"/>
              </a:solidFill>
              <a:latin typeface="Times New Roman" pitchFamily="18" charset="0"/>
              <a:cs typeface="Times New Roman" pitchFamily="18" charset="0"/>
            </a:endParaRPr>
          </a:p>
          <a:p>
            <a:pPr algn="just"/>
            <a:r>
              <a:rPr lang="ru-RU" sz="1400" dirty="0" smtClean="0">
                <a:solidFill>
                  <a:schemeClr val="tx2"/>
                </a:solidFill>
                <a:latin typeface="Times New Roman" pitchFamily="18" charset="0"/>
                <a:cs typeface="Times New Roman" pitchFamily="18" charset="0"/>
              </a:rPr>
              <a:t>«Об утверждении Основ государственной политики по сохранению и укреплению традиционных российских духовно-нравственных ценностей»</a:t>
            </a:r>
            <a:endParaRPr lang="ru-RU" sz="1400" dirty="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292723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2132856"/>
            <a:ext cx="8568952" cy="3450696"/>
          </a:xfrm>
        </p:spPr>
        <p:txBody>
          <a:bodyPr>
            <a:normAutofit fontScale="92500" lnSpcReduction="10000"/>
          </a:bodyPr>
          <a:lstStyle/>
          <a:p>
            <a:pPr marL="0" indent="0" algn="just">
              <a:buNone/>
            </a:pPr>
            <a:r>
              <a:rPr lang="ru-RU" dirty="0">
                <a:solidFill>
                  <a:schemeClr val="tx1"/>
                </a:solidFill>
                <a:latin typeface="Times New Roman" pitchFamily="18" charset="0"/>
                <a:cs typeface="Times New Roman" pitchFamily="18" charset="0"/>
              </a:rPr>
              <a:t>Санитарно-эпидемиологические требования к образовательным организациям, </a:t>
            </a:r>
            <a:r>
              <a:rPr lang="ru-RU" dirty="0" smtClean="0">
                <a:solidFill>
                  <a:schemeClr val="tx1"/>
                </a:solidFill>
                <a:latin typeface="Times New Roman" pitchFamily="18" charset="0"/>
                <a:cs typeface="Times New Roman" pitchFamily="18" charset="0"/>
              </a:rPr>
              <a:t>утвержденные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Постановлением</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главного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государственного санитарного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врача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РФ</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28сентября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2020г</a:t>
            </a:r>
            <a:r>
              <a:rPr lang="ru-RU" dirty="0">
                <a:solidFill>
                  <a:schemeClr val="tx1"/>
                </a:solidFill>
                <a:latin typeface="Times New Roman" pitchFamily="18" charset="0"/>
                <a:cs typeface="Times New Roman" pitchFamily="18" charset="0"/>
              </a:rPr>
              <a:t>.№28(СП2.4.3648-20). </a:t>
            </a:r>
            <a:endParaRPr lang="en-US"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Гигиенические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нормативы</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требования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обеспечению</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безопасности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 без</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вредности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для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человека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факторов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среды</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обитания,</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утв.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Постановлением главного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государственного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санитарного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врача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РФ</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28</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января2021г</a:t>
            </a:r>
            <a:r>
              <a:rPr lang="ru-RU" dirty="0">
                <a:solidFill>
                  <a:schemeClr val="tx1"/>
                </a:solidFill>
                <a:latin typeface="Times New Roman" pitchFamily="18" charset="0"/>
                <a:cs typeface="Times New Roman" pitchFamily="18" charset="0"/>
              </a:rPr>
              <a:t>.№2 (</a:t>
            </a:r>
            <a:r>
              <a:rPr lang="ru-RU" b="1" dirty="0">
                <a:solidFill>
                  <a:schemeClr val="tx1"/>
                </a:solidFill>
                <a:latin typeface="Times New Roman" pitchFamily="18" charset="0"/>
                <a:cs typeface="Times New Roman" pitchFamily="18" charset="0"/>
              </a:rPr>
              <a:t>СанПиН1.2.3685-21</a:t>
            </a:r>
            <a:r>
              <a:rPr lang="ru-RU" dirty="0" smtClean="0">
                <a:solidFill>
                  <a:schemeClr val="tx1"/>
                </a:solidFill>
                <a:latin typeface="Times New Roman" pitchFamily="18" charset="0"/>
                <a:cs typeface="Times New Roman" pitchFamily="18" charset="0"/>
              </a:rPr>
              <a:t>).</a:t>
            </a:r>
            <a:endParaRPr lang="en-US" dirty="0" smtClean="0">
              <a:solidFill>
                <a:schemeClr val="tx1"/>
              </a:solidFill>
              <a:latin typeface="Times New Roman" pitchFamily="18" charset="0"/>
              <a:cs typeface="Times New Roman" pitchFamily="18" charset="0"/>
            </a:endParaRPr>
          </a:p>
          <a:p>
            <a:pPr marL="0" indent="0" algn="just">
              <a:buNone/>
            </a:pPr>
            <a:r>
              <a:rPr lang="ru-RU" dirty="0" smtClean="0">
                <a:solidFill>
                  <a:schemeClr val="tx1"/>
                </a:solidFill>
                <a:latin typeface="Times New Roman" pitchFamily="18" charset="0"/>
                <a:cs typeface="Times New Roman" pitchFamily="18" charset="0"/>
              </a:rPr>
              <a:t> </a:t>
            </a:r>
            <a:r>
              <a:rPr lang="ru-RU" dirty="0">
                <a:solidFill>
                  <a:schemeClr val="tx1"/>
                </a:solidFill>
                <a:latin typeface="Times New Roman" pitchFamily="18" charset="0"/>
                <a:cs typeface="Times New Roman" pitchFamily="18" charset="0"/>
              </a:rPr>
              <a:t>(</a:t>
            </a:r>
            <a:r>
              <a:rPr lang="ru-RU" dirty="0" smtClean="0">
                <a:solidFill>
                  <a:schemeClr val="tx1"/>
                </a:solidFill>
                <a:latin typeface="Times New Roman" pitchFamily="18" charset="0"/>
                <a:cs typeface="Times New Roman" pitchFamily="18" charset="0"/>
              </a:rPr>
              <a:t>Максимально</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допустимая </a:t>
            </a:r>
            <a:r>
              <a:rPr lang="ru-RU" dirty="0">
                <a:solidFill>
                  <a:schemeClr val="tx1"/>
                </a:solidFill>
                <a:latin typeface="Times New Roman" pitchFamily="18" charset="0"/>
                <a:cs typeface="Times New Roman" pitchFamily="18" charset="0"/>
              </a:rPr>
              <a:t>учебная нагрузка </a:t>
            </a:r>
            <a:r>
              <a:rPr lang="ru-RU" dirty="0">
                <a:solidFill>
                  <a:srgbClr val="FF0000"/>
                </a:solidFill>
                <a:latin typeface="Times New Roman" pitchFamily="18" charset="0"/>
                <a:cs typeface="Times New Roman" pitchFamily="18" charset="0"/>
              </a:rPr>
              <a:t>!!!</a:t>
            </a:r>
            <a:r>
              <a:rPr lang="ru-RU" dirty="0">
                <a:solidFill>
                  <a:schemeClr val="tx1"/>
                </a:solidFill>
                <a:latin typeface="Times New Roman" pitchFamily="18" charset="0"/>
                <a:cs typeface="Times New Roman" pitchFamily="18" charset="0"/>
              </a:rPr>
              <a:t>, 10 часов внеурочной деятельности)</a:t>
            </a:r>
          </a:p>
        </p:txBody>
      </p:sp>
      <p:sp>
        <p:nvSpPr>
          <p:cNvPr id="3" name="Заголовок 2"/>
          <p:cNvSpPr>
            <a:spLocks noGrp="1"/>
          </p:cNvSpPr>
          <p:nvPr>
            <p:ph type="title"/>
          </p:nvPr>
        </p:nvSpPr>
        <p:spPr/>
        <p:txBody>
          <a:bodyPr>
            <a:normAutofit/>
          </a:bodyPr>
          <a:lstStyle/>
          <a:p>
            <a:r>
              <a:rPr lang="ru-RU" sz="3200" b="1" dirty="0">
                <a:latin typeface="Times New Roman" pitchFamily="18" charset="0"/>
                <a:cs typeface="Times New Roman" pitchFamily="18" charset="0"/>
              </a:rPr>
              <a:t>Обновленные санитарно-гигиенические нормы и правила </a:t>
            </a:r>
          </a:p>
        </p:txBody>
      </p:sp>
    </p:spTree>
    <p:extLst>
      <p:ext uri="{BB962C8B-B14F-4D97-AF65-F5344CB8AC3E}">
        <p14:creationId xmlns:p14="http://schemas.microsoft.com/office/powerpoint/2010/main" val="415636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pPr marL="0" indent="0" algn="just">
              <a:buNone/>
            </a:pPr>
            <a:r>
              <a:rPr lang="ru-RU" dirty="0" smtClean="0">
                <a:solidFill>
                  <a:schemeClr val="tx1"/>
                </a:solidFill>
                <a:latin typeface="Times New Roman" pitchFamily="18" charset="0"/>
                <a:cs typeface="Times New Roman" pitchFamily="18" charset="0"/>
              </a:rPr>
              <a:t>В</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соответствии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с ФГОС</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ФАОП</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образовательная </a:t>
            </a:r>
            <a:r>
              <a:rPr lang="ru-RU" dirty="0">
                <a:solidFill>
                  <a:schemeClr val="tx1"/>
                </a:solidFill>
                <a:latin typeface="Times New Roman" pitchFamily="18" charset="0"/>
                <a:cs typeface="Times New Roman" pitchFamily="18" charset="0"/>
              </a:rPr>
              <a:t>организация </a:t>
            </a:r>
            <a:r>
              <a:rPr lang="ru-RU" dirty="0" smtClean="0">
                <a:solidFill>
                  <a:schemeClr val="tx1"/>
                </a:solidFill>
                <a:latin typeface="Times New Roman" pitchFamily="18" charset="0"/>
                <a:cs typeface="Times New Roman" pitchFamily="18" charset="0"/>
              </a:rPr>
              <a:t>разрабатывает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АООП</a:t>
            </a:r>
            <a:r>
              <a:rPr lang="ru-RU" dirty="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При</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разработке </a:t>
            </a:r>
            <a:r>
              <a:rPr lang="ru-RU" dirty="0">
                <a:solidFill>
                  <a:schemeClr val="tx1"/>
                </a:solidFill>
                <a:latin typeface="Times New Roman" pitchFamily="18" charset="0"/>
                <a:cs typeface="Times New Roman" pitchFamily="18" charset="0"/>
              </a:rPr>
              <a:t>разделов</a:t>
            </a:r>
            <a:r>
              <a:rPr lang="ru-RU" dirty="0" smtClean="0">
                <a:solidFill>
                  <a:schemeClr val="tx1"/>
                </a:solidFill>
                <a:latin typeface="Times New Roman" pitchFamily="18" charset="0"/>
                <a:cs typeface="Times New Roman" pitchFamily="18" charset="0"/>
              </a:rPr>
              <a:t>,</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которые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на</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данный</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момент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отсутствуют</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 </a:t>
            </a:r>
            <a:r>
              <a:rPr lang="ru-RU" dirty="0">
                <a:solidFill>
                  <a:schemeClr val="tx1"/>
                </a:solidFill>
                <a:latin typeface="Times New Roman" pitchFamily="18" charset="0"/>
                <a:cs typeface="Times New Roman" pitchFamily="18" charset="0"/>
              </a:rPr>
              <a:t>ФАОП, можно использовать разработанные ранее примерные </a:t>
            </a:r>
            <a:r>
              <a:rPr lang="ru-RU" dirty="0" smtClean="0">
                <a:solidFill>
                  <a:schemeClr val="tx1"/>
                </a:solidFill>
                <a:latin typeface="Times New Roman" pitchFamily="18" charset="0"/>
                <a:cs typeface="Times New Roman" pitchFamily="18" charset="0"/>
              </a:rPr>
              <a:t>программно-методические</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материалы</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в </a:t>
            </a:r>
            <a:r>
              <a:rPr lang="ru-RU" dirty="0">
                <a:solidFill>
                  <a:schemeClr val="tx1"/>
                </a:solidFill>
                <a:latin typeface="Times New Roman" pitchFamily="18" charset="0"/>
                <a:cs typeface="Times New Roman" pitchFamily="18" charset="0"/>
              </a:rPr>
              <a:t>части, не противоречащей ФАОП и другим </a:t>
            </a:r>
            <a:r>
              <a:rPr lang="ru-RU" dirty="0" smtClean="0">
                <a:solidFill>
                  <a:schemeClr val="tx1"/>
                </a:solidFill>
                <a:latin typeface="Times New Roman" pitchFamily="18" charset="0"/>
                <a:cs typeface="Times New Roman" pitchFamily="18" charset="0"/>
              </a:rPr>
              <a:t>действующим</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нормативным</a:t>
            </a:r>
            <a:r>
              <a:rPr lang="en-US" dirty="0" smtClean="0">
                <a:solidFill>
                  <a:schemeClr val="tx1"/>
                </a:solidFill>
                <a:latin typeface="Times New Roman" pitchFamily="18" charset="0"/>
                <a:cs typeface="Times New Roman" pitchFamily="18" charset="0"/>
              </a:rPr>
              <a:t> </a:t>
            </a:r>
            <a:r>
              <a:rPr lang="ru-RU" dirty="0" smtClean="0">
                <a:solidFill>
                  <a:schemeClr val="tx1"/>
                </a:solidFill>
                <a:latin typeface="Times New Roman" pitchFamily="18" charset="0"/>
                <a:cs typeface="Times New Roman" pitchFamily="18" charset="0"/>
              </a:rPr>
              <a:t>документам</a:t>
            </a:r>
            <a:r>
              <a:rPr lang="ru-RU" dirty="0">
                <a:solidFill>
                  <a:schemeClr val="tx1"/>
                </a:solidFill>
                <a:latin typeface="Times New Roman" pitchFamily="18" charset="0"/>
                <a:cs typeface="Times New Roman" pitchFamily="18" charset="0"/>
              </a:rPr>
              <a:t>.</a:t>
            </a:r>
          </a:p>
        </p:txBody>
      </p:sp>
      <p:sp>
        <p:nvSpPr>
          <p:cNvPr id="3" name="Заголовок 2"/>
          <p:cNvSpPr>
            <a:spLocks noGrp="1"/>
          </p:cNvSpPr>
          <p:nvPr>
            <p:ph type="title"/>
          </p:nvPr>
        </p:nvSpPr>
        <p:spPr>
          <a:xfrm>
            <a:off x="395536" y="332656"/>
            <a:ext cx="8229600" cy="1252728"/>
          </a:xfrm>
        </p:spPr>
        <p:txBody>
          <a:bodyPr>
            <a:normAutofit/>
          </a:bodyPr>
          <a:lstStyle/>
          <a:p>
            <a:r>
              <a:rPr lang="ru-RU" sz="3200" dirty="0">
                <a:latin typeface="Times New Roman" pitchFamily="18" charset="0"/>
                <a:cs typeface="Times New Roman" pitchFamily="18" charset="0"/>
              </a:rPr>
              <a:t>Программно-методическое обеспечение общего образования обучающихся с ОВЗ</a:t>
            </a:r>
          </a:p>
        </p:txBody>
      </p:sp>
    </p:spTree>
    <p:extLst>
      <p:ext uri="{BB962C8B-B14F-4D97-AF65-F5344CB8AC3E}">
        <p14:creationId xmlns:p14="http://schemas.microsoft.com/office/powerpoint/2010/main" val="469916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430" t="17732" r="13646" b="14055"/>
          <a:stretch/>
        </p:blipFill>
        <p:spPr bwMode="auto">
          <a:xfrm>
            <a:off x="251520" y="869174"/>
            <a:ext cx="868953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0799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628800"/>
            <a:ext cx="8784976" cy="5040560"/>
          </a:xfrm>
        </p:spPr>
        <p:txBody>
          <a:bodyPr>
            <a:normAutofit fontScale="92500" lnSpcReduction="10000"/>
          </a:bodyPr>
          <a:lstStyle/>
          <a:p>
            <a:pPr marL="0" indent="0">
              <a:buNone/>
            </a:pPr>
            <a:r>
              <a:rPr lang="ru-RU" dirty="0">
                <a:solidFill>
                  <a:schemeClr val="tx1"/>
                </a:solidFill>
                <a:latin typeface="Times New Roman" pitchFamily="18" charset="0"/>
                <a:cs typeface="Times New Roman" pitchFamily="18" charset="0"/>
              </a:rPr>
              <a:t>СТРУКТУРА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ОБЩИЕ </a:t>
            </a:r>
            <a:r>
              <a:rPr lang="ru-RU" dirty="0">
                <a:solidFill>
                  <a:schemeClr val="tx1"/>
                </a:solidFill>
                <a:latin typeface="Times New Roman" pitchFamily="18" charset="0"/>
                <a:cs typeface="Times New Roman" pitchFamily="18" charset="0"/>
              </a:rPr>
              <a:t>ПОЛОЖЕНИЯ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глухих обучающихся,  вар. 1.1-1.4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слабослышащих и позднооглохших обучающихся, вар. 2.1-2.3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слепых обучающихся, вар. 3.1-3.4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слабовидящих обучающихся, вар. 4.1-4.3 ФАОП НОО для обучающихся с тяжелыми нарушениями речи, вар. 5.1. и </a:t>
            </a:r>
            <a:r>
              <a:rPr lang="ru-RU" dirty="0" smtClean="0">
                <a:solidFill>
                  <a:schemeClr val="tx1"/>
                </a:solidFill>
                <a:latin typeface="Times New Roman" pitchFamily="18" charset="0"/>
                <a:cs typeface="Times New Roman" pitchFamily="18" charset="0"/>
              </a:rPr>
              <a:t>5.2</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обучающихся с НОДА, вар. 6.1-6.4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обучающихся с ЗПР, вар. 7.1 и </a:t>
            </a:r>
            <a:r>
              <a:rPr lang="ru-RU" dirty="0" smtClean="0">
                <a:solidFill>
                  <a:schemeClr val="tx1"/>
                </a:solidFill>
                <a:latin typeface="Times New Roman" pitchFamily="18" charset="0"/>
                <a:cs typeface="Times New Roman" pitchFamily="18" charset="0"/>
              </a:rPr>
              <a:t>7.2</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ФАОП </a:t>
            </a:r>
            <a:r>
              <a:rPr lang="ru-RU" dirty="0">
                <a:solidFill>
                  <a:schemeClr val="tx1"/>
                </a:solidFill>
                <a:latin typeface="Times New Roman" pitchFamily="18" charset="0"/>
                <a:cs typeface="Times New Roman" pitchFamily="18" charset="0"/>
              </a:rPr>
              <a:t>НОО для  обучающихся с РАС, вар. 8.1 и 8.4 </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ФЕДЕРАЛЬНАЯ </a:t>
            </a:r>
            <a:r>
              <a:rPr lang="ru-RU" dirty="0">
                <a:solidFill>
                  <a:schemeClr val="tx1"/>
                </a:solidFill>
                <a:latin typeface="Times New Roman" pitchFamily="18" charset="0"/>
                <a:cs typeface="Times New Roman" pitchFamily="18" charset="0"/>
              </a:rPr>
              <a:t>РАБОЧАЯ ПРОГРАММА </a:t>
            </a:r>
            <a:r>
              <a:rPr lang="ru-RU" dirty="0" smtClean="0">
                <a:solidFill>
                  <a:schemeClr val="tx1"/>
                </a:solidFill>
                <a:latin typeface="Times New Roman" pitchFamily="18" charset="0"/>
                <a:cs typeface="Times New Roman" pitchFamily="18" charset="0"/>
              </a:rPr>
              <a:t>ВОСПИТАНИЯ</a:t>
            </a:r>
            <a:endParaRPr lang="en-US" dirty="0" smtClean="0">
              <a:solidFill>
                <a:schemeClr val="tx1"/>
              </a:solidFill>
              <a:latin typeface="Times New Roman" pitchFamily="18" charset="0"/>
              <a:cs typeface="Times New Roman" pitchFamily="18" charset="0"/>
            </a:endParaRPr>
          </a:p>
          <a:p>
            <a:pPr marL="0" indent="0">
              <a:buNone/>
            </a:pPr>
            <a:r>
              <a:rPr lang="ru-RU" dirty="0" smtClean="0">
                <a:solidFill>
                  <a:schemeClr val="tx1"/>
                </a:solidFill>
                <a:latin typeface="Times New Roman" pitchFamily="18" charset="0"/>
                <a:cs typeface="Times New Roman" pitchFamily="18" charset="0"/>
              </a:rPr>
              <a:t>ФЕДЕРАЛЬНЫЙ </a:t>
            </a:r>
            <a:r>
              <a:rPr lang="ru-RU" dirty="0">
                <a:solidFill>
                  <a:schemeClr val="tx1"/>
                </a:solidFill>
                <a:latin typeface="Times New Roman" pitchFamily="18" charset="0"/>
                <a:cs typeface="Times New Roman" pitchFamily="18" charset="0"/>
              </a:rPr>
              <a:t>КАЛЕНДАРНЫЙ ПЛАН ВОСПИТАТЕЛЬНОЙ РАБОТЫ</a:t>
            </a:r>
          </a:p>
        </p:txBody>
      </p:sp>
      <p:sp>
        <p:nvSpPr>
          <p:cNvPr id="3" name="Заголовок 2"/>
          <p:cNvSpPr>
            <a:spLocks noGrp="1"/>
          </p:cNvSpPr>
          <p:nvPr>
            <p:ph type="title"/>
          </p:nvPr>
        </p:nvSpPr>
        <p:spPr>
          <a:xfrm>
            <a:off x="251520" y="188640"/>
            <a:ext cx="8784976" cy="1330408"/>
          </a:xfrm>
        </p:spPr>
        <p:txBody>
          <a:bodyPr>
            <a:noAutofit/>
          </a:bodyPr>
          <a:lstStyle/>
          <a:p>
            <a:r>
              <a:rPr lang="ru-RU" sz="2400" b="1" dirty="0">
                <a:latin typeface="Times New Roman" pitchFamily="18" charset="0"/>
                <a:cs typeface="Times New Roman" pitchFamily="18" charset="0"/>
              </a:rPr>
              <a:t>Федеральная адаптированная образовательная программа начального общего образования для обучающихся с ограниченными возможностями здоровья (ФАОП НОО)</a:t>
            </a:r>
          </a:p>
        </p:txBody>
      </p:sp>
    </p:spTree>
    <p:extLst>
      <p:ext uri="{BB962C8B-B14F-4D97-AF65-F5344CB8AC3E}">
        <p14:creationId xmlns:p14="http://schemas.microsoft.com/office/powerpoint/2010/main" val="28611514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639</TotalTime>
  <Words>2078</Words>
  <Application>Microsoft Office PowerPoint</Application>
  <PresentationFormat>Экран (4:3)</PresentationFormat>
  <Paragraphs>168</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Волна</vt:lpstr>
      <vt:lpstr>Новые задачи и возможности обеспечения качества образования обучающихся с ОВЗ  в рамках требований единых федеральных адаптированных образовательных программ</vt:lpstr>
      <vt:lpstr>Федеральный закон от 24.09.2022 N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 </vt:lpstr>
      <vt:lpstr>Федеральный закон от 24.09.2022 N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 </vt:lpstr>
      <vt:lpstr>Федеральный закон от 24.09.2022 N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 </vt:lpstr>
      <vt:lpstr>Усиление воспитательного компонента  в образовании</vt:lpstr>
      <vt:lpstr>Обновленные санитарно-гигиенические нормы и правила </vt:lpstr>
      <vt:lpstr>Программно-методическое обеспечение общего образования обучающихся с ОВЗ</vt:lpstr>
      <vt:lpstr>Презентация PowerPoint</vt:lpstr>
      <vt:lpstr>Федеральная адаптированная образовательная программа начального общего образования для обучающихся с ограниченными возможностями здоровья (ФАОП НОО)</vt:lpstr>
      <vt:lpstr>Федеральная адаптированная образовательная программа начального общего образования для обучающихся с ограниченными возможностями здоровья (ФАОП НОО)</vt:lpstr>
      <vt:lpstr>Федеральная адаптированная образовательная программа начального общего образования для обучающихся с ограниченными возможностями здоровья (ФАОП НОО)</vt:lpstr>
      <vt:lpstr>Федеральная адаптированная образовательная программа начального общего образования для обучающихся с ограниченными возможностями здоровья (ФАОП НОО)</vt:lpstr>
      <vt:lpstr>Федеральная адаптированная образовательная программа основного общего образования для обучающихся с ограниченными возможностями здоровья (ФАОП ООО)</vt:lpstr>
      <vt:lpstr>Федеральная адаптированная образовательная программа основного общего образования для обучающихся с ограниченными возможностями здоровья (ФАОП ООО)</vt:lpstr>
      <vt:lpstr>Федеральная адаптированная образовательная программа основного общего образования для обучающихся с ограниченными возможностями здоровья (ФАОП ООО)</vt:lpstr>
      <vt:lpstr>Федеральная адаптированная образовательная программа основного общего образования для обучающихся с ограниченными возможностями здоровья (ФАОП ООО)</vt:lpstr>
      <vt:lpstr>Обновленные санитарно-гигиенические нормы и правила </vt:lpstr>
      <vt:lpstr>РАЗРАБОТАНЫ ПРИМЕРНЫЕ РАБОЧИЕ ПРОГРАММЫ ДЛЯ ОБУЧАЮЩИХСЯ С ОВЗ НА УРОВНЕ ООО</vt:lpstr>
      <vt:lpstr>ОСОБЕННОСТИ РЕАЛИЗАЦИИ АООП ООО для обучающихся с НОДА (6.1, 6.2) </vt:lpstr>
      <vt:lpstr>Презентация PowerPoint</vt:lpstr>
      <vt:lpstr>КАК ИЗУЧАТЬ КУРС "ВЕРОЯТНОСТЬ  И СТАТИСТИКА В 8,9 КЛАССАХ, ЕСЛИ  в 7 не изучался</vt:lpstr>
      <vt:lpstr>Программа коррекционной работы</vt:lpstr>
      <vt:lpstr>Среднее общее образование обучающихся с ОВЗ  </vt:lpstr>
      <vt:lpstr>Среднее общее образование обучающихся с ОВЗ</vt:lpstr>
      <vt:lpstr>Презентация PowerPoint</vt:lpstr>
      <vt:lpstr>Полезные ссылки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Ristok</dc:creator>
  <cp:lastModifiedBy>Ristok</cp:lastModifiedBy>
  <cp:revision>22</cp:revision>
  <dcterms:created xsi:type="dcterms:W3CDTF">2023-08-14T11:00:35Z</dcterms:created>
  <dcterms:modified xsi:type="dcterms:W3CDTF">2023-08-24T10:45:21Z</dcterms:modified>
</cp:coreProperties>
</file>