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1.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00.xml"/>
  <Override ContentType="application/vnd.openxmlformats-officedocument.presentationml.notesSlide+xml" PartName="/ppt/notesSlides/notesSlide42.xml"/>
  <Override ContentType="application/vnd.openxmlformats-officedocument.presentationml.notesSlide+xml" PartName="/ppt/notesSlides/notesSlide85.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77.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81.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93.xml"/>
  <Override ContentType="application/vnd.openxmlformats-officedocument.presentationml.notesSlide+xml" PartName="/ppt/notesSlides/notesSlide87.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97.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89.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20.xml"/>
  <Override ContentType="application/vnd.openxmlformats-officedocument.presentationml.notesSlide+xml" PartName="/ppt/notesSlides/notesSlide60.xml"/>
  <Override ContentType="application/vnd.openxmlformats-officedocument.presentationml.notesSlide+xml" PartName="/ppt/notesSlides/notesSlide18.xml"/>
  <Override ContentType="application/vnd.openxmlformats-officedocument.presentationml.notesSlide+xml" PartName="/ppt/notesSlides/notesSlide48.xml"/>
  <Override ContentType="application/vnd.openxmlformats-officedocument.presentationml.notesSlide+xml" PartName="/ppt/notesSlides/notesSlide101.xml"/>
  <Override ContentType="application/vnd.openxmlformats-officedocument.presentationml.notesSlide+xml" PartName="/ppt/notesSlides/notesSlide95.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78.xml"/>
  <Override ContentType="application/vnd.openxmlformats-officedocument.presentationml.notesSlide+xml" PartName="/ppt/notesSlides/notesSlide71.xml"/>
  <Override ContentType="application/vnd.openxmlformats-officedocument.presentationml.notesSlide+xml" PartName="/ppt/notesSlides/notesSlide92.xml"/>
  <Override ContentType="application/vnd.openxmlformats-officedocument.presentationml.notesSlide+xml" PartName="/ppt/notesSlides/notesSlide84.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82.xml"/>
  <Override ContentType="application/vnd.openxmlformats-officedocument.presentationml.notesSlide+xml" PartName="/ppt/notesSlides/notesSlide94.xml"/>
  <Override ContentType="application/vnd.openxmlformats-officedocument.presentationml.notesSlide+xml" PartName="/ppt/notesSlides/notesSlide51.xml"/>
  <Override ContentType="application/vnd.openxmlformats-officedocument.presentationml.notesSlide+xml" PartName="/ppt/notesSlides/notesSlide90.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86.xml"/>
  <Override ContentType="application/vnd.openxmlformats-officedocument.presentationml.notesSlide+xml" PartName="/ppt/notesSlides/notesSlide99.xml"/>
  <Override ContentType="application/vnd.openxmlformats-officedocument.presentationml.notesSlide+xml" PartName="/ppt/notesSlides/notesSlide56.xml"/>
  <Override ContentType="application/vnd.openxmlformats-officedocument.presentationml.notesSlide+xml" PartName="/ppt/notesSlides/notesSlide31.xml"/>
  <Override ContentType="application/vnd.openxmlformats-officedocument.presentationml.notesSlide+xml" PartName="/ppt/notesSlides/notesSlide80.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88.xml"/>
  <Override ContentType="application/vnd.openxmlformats-officedocument.presentationml.notesSlide+xml" PartName="/ppt/notesSlides/notesSlide2.xml"/>
  <Override ContentType="application/vnd.openxmlformats-officedocument.presentationml.notesSlide+xml" PartName="/ppt/notesSlides/notesSlide62.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28.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98.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6.xml"/>
  <Override ContentType="application/vnd.openxmlformats-officedocument.presentationml.notesSlide+xml" PartName="/ppt/notesSlides/notesSlide79.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96.xml"/>
  <Override ContentType="application/vnd.openxmlformats-officedocument.presentationml.notesSlide+xml" PartName="/ppt/notesSlides/notesSlide102.xml"/>
  <Override ContentType="application/vnd.openxmlformats-officedocument.presentationml.notesSlide+xml" PartName="/ppt/notesSlides/notesSlide19.xml"/>
  <Override ContentType="application/vnd.openxmlformats-officedocument.presentationml.notesSlide+xml" PartName="/ppt/notesSlides/notesSlide83.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3.xml"/>
  <Override ContentType="application/vnd.openxmlformats-officedocument.presentationml.slide+xml" PartName="/ppt/slides/slide78.xml"/>
  <Override ContentType="application/vnd.openxmlformats-officedocument.presentationml.slide+xml" PartName="/ppt/slides/slide86.xml"/>
  <Override ContentType="application/vnd.openxmlformats-officedocument.presentationml.slide+xml" PartName="/ppt/slides/slide35.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68.xml"/>
  <Override ContentType="application/vnd.openxmlformats-officedocument.presentationml.slide+xml" PartName="/ppt/slides/slide94.xml"/>
  <Override ContentType="application/vnd.openxmlformats-officedocument.presentationml.slide+xml" PartName="/ppt/slides/slide84.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53.xml"/>
  <Override ContentType="application/vnd.openxmlformats-officedocument.presentationml.slide+xml" PartName="/ppt/slides/slide96.xml"/>
  <Override ContentType="application/vnd.openxmlformats-officedocument.presentationml.slide+xml" PartName="/ppt/slides/slide48.xml"/>
  <Override ContentType="application/vnd.openxmlformats-officedocument.presentationml.slide+xml" PartName="/ppt/slides/slide22.xml"/>
  <Override ContentType="application/vnd.openxmlformats-officedocument.presentationml.slide+xml" PartName="/ppt/slides/slide82.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2.xml"/>
  <Override ContentType="application/vnd.openxmlformats-officedocument.presentationml.slide+xml" PartName="/ppt/slides/slide98.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89.xml"/>
  <Override ContentType="application/vnd.openxmlformats-officedocument.presentationml.slide+xml" PartName="/ppt/slides/slide76.xml"/>
  <Override ContentType="application/vnd.openxmlformats-officedocument.presentationml.slide+xml" PartName="/ppt/slides/slide63.xml"/>
  <Override ContentType="application/vnd.openxmlformats-officedocument.presentationml.slide+xml" PartName="/ppt/slides/slide93.xml"/>
  <Override ContentType="application/vnd.openxmlformats-officedocument.presentationml.slide+xml" PartName="/ppt/slides/slide101.xml"/>
  <Override ContentType="application/vnd.openxmlformats-officedocument.presentationml.slide+xml" PartName="/ppt/slides/slide80.xml"/>
  <Override ContentType="application/vnd.openxmlformats-officedocument.presentationml.slide+xml" PartName="/ppt/slides/slide61.xml"/>
  <Override ContentType="application/vnd.openxmlformats-officedocument.presentationml.slide+xml" PartName="/ppt/slides/slide91.xml"/>
  <Override ContentType="application/vnd.openxmlformats-officedocument.presentationml.slide+xml" PartName="/ppt/slides/slide31.xml"/>
  <Override ContentType="application/vnd.openxmlformats-officedocument.presentationml.slide+xml" PartName="/ppt/slides/slide87.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95.xml"/>
  <Override ContentType="application/vnd.openxmlformats-officedocument.presentationml.slide+xml" PartName="/ppt/slides/slide69.xml"/>
  <Override ContentType="application/vnd.openxmlformats-officedocument.presentationml.slide+xml" PartName="/ppt/slides/slide85.xml"/>
  <Override ContentType="application/vnd.openxmlformats-officedocument.presentationml.slide+xml" PartName="/ppt/slides/slide42.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97.xml"/>
  <Override ContentType="application/vnd.openxmlformats-officedocument.presentationml.slide+xml" PartName="/ppt/slides/slide11.xml"/>
  <Override ContentType="application/vnd.openxmlformats-officedocument.presentationml.slide+xml" PartName="/ppt/slides/slide6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79.xml"/>
  <Override ContentType="application/vnd.openxmlformats-officedocument.presentationml.slide+xml" PartName="/ppt/slides/slide49.xml"/>
  <Override ContentType="application/vnd.openxmlformats-officedocument.presentationml.slide+xml" PartName="/ppt/slides/slide83.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99.xml"/>
  <Override ContentType="application/vnd.openxmlformats-officedocument.presentationml.slide+xml" PartName="/ppt/slides/slide3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47.xml"/>
  <Override ContentType="application/vnd.openxmlformats-officedocument.presentationml.slide+xml" PartName="/ppt/slides/slide21.xml"/>
  <Override ContentType="application/vnd.openxmlformats-officedocument.presentationml.slide+xml" PartName="/ppt/slides/slide100.xml"/>
  <Override ContentType="application/vnd.openxmlformats-officedocument.presentationml.slide+xml" PartName="/ppt/slides/slide64.xml"/>
  <Override ContentType="application/vnd.openxmlformats-officedocument.presentationml.slide+xml" PartName="/ppt/slides/slide81.xml"/>
  <Override ContentType="application/vnd.openxmlformats-officedocument.presentationml.slide+xml" PartName="/ppt/slides/slide90.xml"/>
  <Override ContentType="application/vnd.openxmlformats-officedocument.presentationml.slide+xml" PartName="/ppt/slides/slide8.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88.xml"/>
  <Override ContentType="application/vnd.openxmlformats-officedocument.presentationml.slide+xml" PartName="/ppt/slides/slide92.xml"/>
  <Override ContentType="application/vnd.openxmlformats-officedocument.presentationml.slide+xml" PartName="/ppt/slides/slide10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2"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 id="322" r:id="rId73"/>
    <p:sldId id="323" r:id="rId74"/>
    <p:sldId id="324" r:id="rId75"/>
    <p:sldId id="325" r:id="rId76"/>
    <p:sldId id="326" r:id="rId77"/>
    <p:sldId id="327" r:id="rId78"/>
    <p:sldId id="328" r:id="rId79"/>
    <p:sldId id="329" r:id="rId80"/>
    <p:sldId id="330" r:id="rId81"/>
    <p:sldId id="331" r:id="rId82"/>
    <p:sldId id="332" r:id="rId83"/>
    <p:sldId id="333" r:id="rId84"/>
    <p:sldId id="334" r:id="rId85"/>
    <p:sldId id="335" r:id="rId86"/>
    <p:sldId id="336" r:id="rId87"/>
    <p:sldId id="337" r:id="rId88"/>
    <p:sldId id="338" r:id="rId89"/>
    <p:sldId id="339" r:id="rId90"/>
    <p:sldId id="340" r:id="rId91"/>
    <p:sldId id="341" r:id="rId92"/>
    <p:sldId id="342" r:id="rId93"/>
    <p:sldId id="343" r:id="rId94"/>
    <p:sldId id="344" r:id="rId95"/>
    <p:sldId id="345" r:id="rId96"/>
    <p:sldId id="346" r:id="rId97"/>
    <p:sldId id="347" r:id="rId98"/>
    <p:sldId id="348" r:id="rId99"/>
    <p:sldId id="349" r:id="rId100"/>
    <p:sldId id="350" r:id="rId101"/>
    <p:sldId id="351" r:id="rId102"/>
    <p:sldId id="352" r:id="rId103"/>
    <p:sldId id="353" r:id="rId104"/>
    <p:sldId id="354" r:id="rId105"/>
    <p:sldId id="355" r:id="rId106"/>
    <p:sldId id="356" r:id="rId107"/>
    <p:sldId id="357" r:id="rId108"/>
  </p:sldIdLst>
  <p:sldSz cy="6858000" cx="9144000"/>
  <p:notesSz cx="6797675" cy="9926625"/>
  <p:embeddedFontLst>
    <p:embeddedFont>
      <p:font typeface="Arial Black"/>
      <p:regular r:id="rId10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35E7F441-4DBA-422F-9488-51A350C52FBC}">
  <a:tblStyle styleId="{35E7F441-4DBA-422F-9488-51A350C52FBC}"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07" Type="http://schemas.openxmlformats.org/officeDocument/2006/relationships/slide" Target="slides/slide101.xml"/><Relationship Id="rId106" Type="http://schemas.openxmlformats.org/officeDocument/2006/relationships/slide" Target="slides/slide100.xml"/><Relationship Id="rId105" Type="http://schemas.openxmlformats.org/officeDocument/2006/relationships/slide" Target="slides/slide99.xml"/><Relationship Id="rId104" Type="http://schemas.openxmlformats.org/officeDocument/2006/relationships/slide" Target="slides/slide98.xml"/><Relationship Id="rId109" Type="http://schemas.openxmlformats.org/officeDocument/2006/relationships/font" Target="fonts/ArialBlack-regular.fntdata"/><Relationship Id="rId108" Type="http://schemas.openxmlformats.org/officeDocument/2006/relationships/slide" Target="slides/slide102.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103" Type="http://schemas.openxmlformats.org/officeDocument/2006/relationships/slide" Target="slides/slide97.xml"/><Relationship Id="rId102" Type="http://schemas.openxmlformats.org/officeDocument/2006/relationships/slide" Target="slides/slide96.xml"/><Relationship Id="rId101" Type="http://schemas.openxmlformats.org/officeDocument/2006/relationships/slide" Target="slides/slide95.xml"/><Relationship Id="rId100" Type="http://schemas.openxmlformats.org/officeDocument/2006/relationships/slide" Target="slides/slide94.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95" Type="http://schemas.openxmlformats.org/officeDocument/2006/relationships/slide" Target="slides/slide89.xml"/><Relationship Id="rId94" Type="http://schemas.openxmlformats.org/officeDocument/2006/relationships/slide" Target="slides/slide88.xml"/><Relationship Id="rId97" Type="http://schemas.openxmlformats.org/officeDocument/2006/relationships/slide" Target="slides/slide91.xml"/><Relationship Id="rId96" Type="http://schemas.openxmlformats.org/officeDocument/2006/relationships/slide" Target="slides/slide90.xml"/><Relationship Id="rId11" Type="http://schemas.openxmlformats.org/officeDocument/2006/relationships/slide" Target="slides/slide5.xml"/><Relationship Id="rId99" Type="http://schemas.openxmlformats.org/officeDocument/2006/relationships/slide" Target="slides/slide93.xml"/><Relationship Id="rId10" Type="http://schemas.openxmlformats.org/officeDocument/2006/relationships/slide" Target="slides/slide4.xml"/><Relationship Id="rId98" Type="http://schemas.openxmlformats.org/officeDocument/2006/relationships/slide" Target="slides/slide92.xml"/><Relationship Id="rId13" Type="http://schemas.openxmlformats.org/officeDocument/2006/relationships/slide" Target="slides/slide7.xml"/><Relationship Id="rId12" Type="http://schemas.openxmlformats.org/officeDocument/2006/relationships/slide" Target="slides/slide6.xml"/><Relationship Id="rId91" Type="http://schemas.openxmlformats.org/officeDocument/2006/relationships/slide" Target="slides/slide85.xml"/><Relationship Id="rId90" Type="http://schemas.openxmlformats.org/officeDocument/2006/relationships/slide" Target="slides/slide84.xml"/><Relationship Id="rId93" Type="http://schemas.openxmlformats.org/officeDocument/2006/relationships/slide" Target="slides/slide87.xml"/><Relationship Id="rId92" Type="http://schemas.openxmlformats.org/officeDocument/2006/relationships/slide" Target="slides/slide8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 Id="rId84" Type="http://schemas.openxmlformats.org/officeDocument/2006/relationships/slide" Target="slides/slide78.xml"/><Relationship Id="rId83" Type="http://schemas.openxmlformats.org/officeDocument/2006/relationships/slide" Target="slides/slide77.xml"/><Relationship Id="rId86" Type="http://schemas.openxmlformats.org/officeDocument/2006/relationships/slide" Target="slides/slide80.xml"/><Relationship Id="rId85" Type="http://schemas.openxmlformats.org/officeDocument/2006/relationships/slide" Target="slides/slide79.xml"/><Relationship Id="rId88" Type="http://schemas.openxmlformats.org/officeDocument/2006/relationships/slide" Target="slides/slide82.xml"/><Relationship Id="rId87" Type="http://schemas.openxmlformats.org/officeDocument/2006/relationships/slide" Target="slides/slide81.xml"/><Relationship Id="rId89" Type="http://schemas.openxmlformats.org/officeDocument/2006/relationships/slide" Target="slides/slide83.xml"/><Relationship Id="rId80" Type="http://schemas.openxmlformats.org/officeDocument/2006/relationships/slide" Target="slides/slide74.xml"/><Relationship Id="rId82" Type="http://schemas.openxmlformats.org/officeDocument/2006/relationships/slide" Target="slides/slide76.xml"/><Relationship Id="rId81" Type="http://schemas.openxmlformats.org/officeDocument/2006/relationships/slide" Target="slides/slide7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73" Type="http://schemas.openxmlformats.org/officeDocument/2006/relationships/slide" Target="slides/slide67.xml"/><Relationship Id="rId72" Type="http://schemas.openxmlformats.org/officeDocument/2006/relationships/slide" Target="slides/slide66.xml"/><Relationship Id="rId75" Type="http://schemas.openxmlformats.org/officeDocument/2006/relationships/slide" Target="slides/slide69.xml"/><Relationship Id="rId74" Type="http://schemas.openxmlformats.org/officeDocument/2006/relationships/slide" Target="slides/slide68.xml"/><Relationship Id="rId77" Type="http://schemas.openxmlformats.org/officeDocument/2006/relationships/slide" Target="slides/slide71.xml"/><Relationship Id="rId76" Type="http://schemas.openxmlformats.org/officeDocument/2006/relationships/slide" Target="slides/slide70.xml"/><Relationship Id="rId79" Type="http://schemas.openxmlformats.org/officeDocument/2006/relationships/slide" Target="slides/slide73.xml"/><Relationship Id="rId78" Type="http://schemas.openxmlformats.org/officeDocument/2006/relationships/slide" Target="slides/slide72.xml"/><Relationship Id="rId71" Type="http://schemas.openxmlformats.org/officeDocument/2006/relationships/slide" Target="slides/slide65.xml"/><Relationship Id="rId70" Type="http://schemas.openxmlformats.org/officeDocument/2006/relationships/slide" Target="slides/slide64.xml"/><Relationship Id="rId62" Type="http://schemas.openxmlformats.org/officeDocument/2006/relationships/slide" Target="slides/slide56.xml"/><Relationship Id="rId61" Type="http://schemas.openxmlformats.org/officeDocument/2006/relationships/slide" Target="slides/slide55.xml"/><Relationship Id="rId64" Type="http://schemas.openxmlformats.org/officeDocument/2006/relationships/slide" Target="slides/slide58.xml"/><Relationship Id="rId63" Type="http://schemas.openxmlformats.org/officeDocument/2006/relationships/slide" Target="slides/slide57.xml"/><Relationship Id="rId66" Type="http://schemas.openxmlformats.org/officeDocument/2006/relationships/slide" Target="slides/slide60.xml"/><Relationship Id="rId65" Type="http://schemas.openxmlformats.org/officeDocument/2006/relationships/slide" Target="slides/slide59.xml"/><Relationship Id="rId68" Type="http://schemas.openxmlformats.org/officeDocument/2006/relationships/slide" Target="slides/slide62.xml"/><Relationship Id="rId67" Type="http://schemas.openxmlformats.org/officeDocument/2006/relationships/slide" Target="slides/slide61.xml"/><Relationship Id="rId60" Type="http://schemas.openxmlformats.org/officeDocument/2006/relationships/slide" Target="slides/slide54.xml"/><Relationship Id="rId69" Type="http://schemas.openxmlformats.org/officeDocument/2006/relationships/slide" Target="slides/slide6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55" Type="http://schemas.openxmlformats.org/officeDocument/2006/relationships/slide" Target="slides/slide49.xml"/><Relationship Id="rId54" Type="http://schemas.openxmlformats.org/officeDocument/2006/relationships/slide" Target="slides/slide48.xml"/><Relationship Id="rId57" Type="http://schemas.openxmlformats.org/officeDocument/2006/relationships/slide" Target="slides/slide51.xml"/><Relationship Id="rId56" Type="http://schemas.openxmlformats.org/officeDocument/2006/relationships/slide" Target="slides/slide50.xml"/><Relationship Id="rId59" Type="http://schemas.openxmlformats.org/officeDocument/2006/relationships/slide" Target="slides/slide53.xml"/><Relationship Id="rId58" Type="http://schemas.openxmlformats.org/officeDocument/2006/relationships/slide" Target="slides/slide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12" type="sldNum"/>
          </p:nvPr>
        </p:nvSpPr>
        <p:spPr>
          <a:xfrm>
            <a:off x="3849687" y="9428162"/>
            <a:ext cx="2946400" cy="496887"/>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None/>
            </a:pPr>
            <a:fld id="{00000000-1234-1234-1234-123412341234}" type="slidenum">
              <a:rPr b="0" i="0" lang="en-US" sz="1800" u="none" cap="none" strike="noStrike">
                <a:solidFill>
                  <a:srgbClr val="000000"/>
                </a:solidFill>
                <a:latin typeface="Arial"/>
                <a:ea typeface="Arial"/>
                <a:cs typeface="Arial"/>
                <a:sym typeface="Arial"/>
              </a:rPr>
              <a:t>‹#›</a:t>
            </a:fld>
            <a:endParaRPr/>
          </a:p>
        </p:txBody>
      </p:sp>
      <p:sp>
        <p:nvSpPr>
          <p:cNvPr id="4" name="Google Shape;4;n"/>
          <p:cNvSpPr txBox="1"/>
          <p:nvPr>
            <p:ph idx="2" type="hdr"/>
          </p:nvPr>
        </p:nvSpPr>
        <p:spPr>
          <a:xfrm>
            <a:off x="0" y="0"/>
            <a:ext cx="2946400" cy="496887"/>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200" u="non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txBox="1"/>
          <p:nvPr>
            <p:ph idx="10" type="dt"/>
          </p:nvPr>
        </p:nvSpPr>
        <p:spPr>
          <a:xfrm>
            <a:off x="3849687" y="0"/>
            <a:ext cx="2946400" cy="496887"/>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6" name="Google Shape;6;n"/>
          <p:cNvSpPr/>
          <p:nvPr>
            <p:ph idx="3"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7" name="Google Shape;7;n"/>
          <p:cNvSpPr txBox="1"/>
          <p:nvPr>
            <p:ph idx="1" type="body"/>
          </p:nvPr>
        </p:nvSpPr>
        <p:spPr>
          <a:xfrm>
            <a:off x="679450" y="4714875"/>
            <a:ext cx="5438775" cy="4467225"/>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8" name="Google Shape;8;n"/>
          <p:cNvSpPr txBox="1"/>
          <p:nvPr>
            <p:ph idx="11" type="ftr"/>
          </p:nvPr>
        </p:nvSpPr>
        <p:spPr>
          <a:xfrm>
            <a:off x="0" y="9428162"/>
            <a:ext cx="2946400" cy="4968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200" u="non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9" name="Google Shape;9;n"/>
          <p:cNvSpPr txBox="1"/>
          <p:nvPr>
            <p:ph idx="4" type="sldNum"/>
          </p:nvPr>
        </p:nvSpPr>
        <p:spPr>
          <a:xfrm>
            <a:off x="3849687" y="9428162"/>
            <a:ext cx="2946400" cy="4968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0" name="Shape 60"/>
        <p:cNvGrpSpPr/>
        <p:nvPr/>
      </p:nvGrpSpPr>
      <p:grpSpPr>
        <a:xfrm>
          <a:off x="0" y="0"/>
          <a:ext cx="0" cy="0"/>
          <a:chOff x="0" y="0"/>
          <a:chExt cx="0" cy="0"/>
        </a:xfrm>
      </p:grpSpPr>
      <p:sp>
        <p:nvSpPr>
          <p:cNvPr id="61" name="Google Shape;61;p1: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2" name="Google Shape;62;p1: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p10: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4" name="Google Shape;194;p10: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5" name="Shape 1395"/>
        <p:cNvGrpSpPr/>
        <p:nvPr/>
      </p:nvGrpSpPr>
      <p:grpSpPr>
        <a:xfrm>
          <a:off x="0" y="0"/>
          <a:ext cx="0" cy="0"/>
          <a:chOff x="0" y="0"/>
          <a:chExt cx="0" cy="0"/>
        </a:xfrm>
      </p:grpSpPr>
      <p:sp>
        <p:nvSpPr>
          <p:cNvPr id="1396" name="Google Shape;1396;p100: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7" name="Google Shape;1397;p100: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8" name="Shape 1408"/>
        <p:cNvGrpSpPr/>
        <p:nvPr/>
      </p:nvGrpSpPr>
      <p:grpSpPr>
        <a:xfrm>
          <a:off x="0" y="0"/>
          <a:ext cx="0" cy="0"/>
          <a:chOff x="0" y="0"/>
          <a:chExt cx="0" cy="0"/>
        </a:xfrm>
      </p:grpSpPr>
      <p:sp>
        <p:nvSpPr>
          <p:cNvPr id="1409" name="Google Shape;1409;p101: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0" name="Google Shape;1410;p101: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1" name="Shape 1421"/>
        <p:cNvGrpSpPr/>
        <p:nvPr/>
      </p:nvGrpSpPr>
      <p:grpSpPr>
        <a:xfrm>
          <a:off x="0" y="0"/>
          <a:ext cx="0" cy="0"/>
          <a:chOff x="0" y="0"/>
          <a:chExt cx="0" cy="0"/>
        </a:xfrm>
      </p:grpSpPr>
      <p:sp>
        <p:nvSpPr>
          <p:cNvPr id="1422" name="Google Shape;1422;p102: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3" name="Google Shape;1423;p102: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p11: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11: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7" name="Shape 217"/>
        <p:cNvGrpSpPr/>
        <p:nvPr/>
      </p:nvGrpSpPr>
      <p:grpSpPr>
        <a:xfrm>
          <a:off x="0" y="0"/>
          <a:ext cx="0" cy="0"/>
          <a:chOff x="0" y="0"/>
          <a:chExt cx="0" cy="0"/>
        </a:xfrm>
      </p:grpSpPr>
      <p:sp>
        <p:nvSpPr>
          <p:cNvPr id="218" name="Google Shape;218;p12: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9" name="Google Shape;219;p12: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0" name="Shape 230"/>
        <p:cNvGrpSpPr/>
        <p:nvPr/>
      </p:nvGrpSpPr>
      <p:grpSpPr>
        <a:xfrm>
          <a:off x="0" y="0"/>
          <a:ext cx="0" cy="0"/>
          <a:chOff x="0" y="0"/>
          <a:chExt cx="0" cy="0"/>
        </a:xfrm>
      </p:grpSpPr>
      <p:sp>
        <p:nvSpPr>
          <p:cNvPr id="231" name="Google Shape;231;p13: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2" name="Google Shape;232;p13: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2" name="Shape 242"/>
        <p:cNvGrpSpPr/>
        <p:nvPr/>
      </p:nvGrpSpPr>
      <p:grpSpPr>
        <a:xfrm>
          <a:off x="0" y="0"/>
          <a:ext cx="0" cy="0"/>
          <a:chOff x="0" y="0"/>
          <a:chExt cx="0" cy="0"/>
        </a:xfrm>
      </p:grpSpPr>
      <p:sp>
        <p:nvSpPr>
          <p:cNvPr id="243" name="Google Shape;243;p14: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4" name="Google Shape;244;p14: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Google Shape;256;p15: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7" name="Google Shape;257;p15: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8" name="Shape 268"/>
        <p:cNvGrpSpPr/>
        <p:nvPr/>
      </p:nvGrpSpPr>
      <p:grpSpPr>
        <a:xfrm>
          <a:off x="0" y="0"/>
          <a:ext cx="0" cy="0"/>
          <a:chOff x="0" y="0"/>
          <a:chExt cx="0" cy="0"/>
        </a:xfrm>
      </p:grpSpPr>
      <p:sp>
        <p:nvSpPr>
          <p:cNvPr id="269" name="Google Shape;269;p16: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0" name="Google Shape;270;p16: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1" name="Shape 281"/>
        <p:cNvGrpSpPr/>
        <p:nvPr/>
      </p:nvGrpSpPr>
      <p:grpSpPr>
        <a:xfrm>
          <a:off x="0" y="0"/>
          <a:ext cx="0" cy="0"/>
          <a:chOff x="0" y="0"/>
          <a:chExt cx="0" cy="0"/>
        </a:xfrm>
      </p:grpSpPr>
      <p:sp>
        <p:nvSpPr>
          <p:cNvPr id="282" name="Google Shape;282;p17: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3" name="Google Shape;283;p17: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4" name="Shape 294"/>
        <p:cNvGrpSpPr/>
        <p:nvPr/>
      </p:nvGrpSpPr>
      <p:grpSpPr>
        <a:xfrm>
          <a:off x="0" y="0"/>
          <a:ext cx="0" cy="0"/>
          <a:chOff x="0" y="0"/>
          <a:chExt cx="0" cy="0"/>
        </a:xfrm>
      </p:grpSpPr>
      <p:sp>
        <p:nvSpPr>
          <p:cNvPr id="295" name="Google Shape;295;p18: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6" name="Google Shape;296;p18: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7" name="Shape 307"/>
        <p:cNvGrpSpPr/>
        <p:nvPr/>
      </p:nvGrpSpPr>
      <p:grpSpPr>
        <a:xfrm>
          <a:off x="0" y="0"/>
          <a:ext cx="0" cy="0"/>
          <a:chOff x="0" y="0"/>
          <a:chExt cx="0" cy="0"/>
        </a:xfrm>
      </p:grpSpPr>
      <p:sp>
        <p:nvSpPr>
          <p:cNvPr id="308" name="Google Shape;308;p19: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9" name="Google Shape;309;p19: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p2: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9" name="Google Shape;69;p2: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9" name="Shape 319"/>
        <p:cNvGrpSpPr/>
        <p:nvPr/>
      </p:nvGrpSpPr>
      <p:grpSpPr>
        <a:xfrm>
          <a:off x="0" y="0"/>
          <a:ext cx="0" cy="0"/>
          <a:chOff x="0" y="0"/>
          <a:chExt cx="0" cy="0"/>
        </a:xfrm>
      </p:grpSpPr>
      <p:sp>
        <p:nvSpPr>
          <p:cNvPr id="320" name="Google Shape;320;p20: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1" name="Google Shape;321;p20: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1" name="Shape 331"/>
        <p:cNvGrpSpPr/>
        <p:nvPr/>
      </p:nvGrpSpPr>
      <p:grpSpPr>
        <a:xfrm>
          <a:off x="0" y="0"/>
          <a:ext cx="0" cy="0"/>
          <a:chOff x="0" y="0"/>
          <a:chExt cx="0" cy="0"/>
        </a:xfrm>
      </p:grpSpPr>
      <p:sp>
        <p:nvSpPr>
          <p:cNvPr id="332" name="Google Shape;332;p21: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3" name="Google Shape;333;p21: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4" name="Shape 344"/>
        <p:cNvGrpSpPr/>
        <p:nvPr/>
      </p:nvGrpSpPr>
      <p:grpSpPr>
        <a:xfrm>
          <a:off x="0" y="0"/>
          <a:ext cx="0" cy="0"/>
          <a:chOff x="0" y="0"/>
          <a:chExt cx="0" cy="0"/>
        </a:xfrm>
      </p:grpSpPr>
      <p:sp>
        <p:nvSpPr>
          <p:cNvPr id="345" name="Google Shape;345;p22: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6" name="Google Shape;346;p22: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7" name="Shape 357"/>
        <p:cNvGrpSpPr/>
        <p:nvPr/>
      </p:nvGrpSpPr>
      <p:grpSpPr>
        <a:xfrm>
          <a:off x="0" y="0"/>
          <a:ext cx="0" cy="0"/>
          <a:chOff x="0" y="0"/>
          <a:chExt cx="0" cy="0"/>
        </a:xfrm>
      </p:grpSpPr>
      <p:sp>
        <p:nvSpPr>
          <p:cNvPr id="358" name="Google Shape;358;p23: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9" name="Google Shape;359;p23: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0" name="Shape 370"/>
        <p:cNvGrpSpPr/>
        <p:nvPr/>
      </p:nvGrpSpPr>
      <p:grpSpPr>
        <a:xfrm>
          <a:off x="0" y="0"/>
          <a:ext cx="0" cy="0"/>
          <a:chOff x="0" y="0"/>
          <a:chExt cx="0" cy="0"/>
        </a:xfrm>
      </p:grpSpPr>
      <p:sp>
        <p:nvSpPr>
          <p:cNvPr id="371" name="Google Shape;371;p24: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2" name="Google Shape;372;p24: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3" name="Shape 383"/>
        <p:cNvGrpSpPr/>
        <p:nvPr/>
      </p:nvGrpSpPr>
      <p:grpSpPr>
        <a:xfrm>
          <a:off x="0" y="0"/>
          <a:ext cx="0" cy="0"/>
          <a:chOff x="0" y="0"/>
          <a:chExt cx="0" cy="0"/>
        </a:xfrm>
      </p:grpSpPr>
      <p:sp>
        <p:nvSpPr>
          <p:cNvPr id="384" name="Google Shape;384;p25: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5" name="Google Shape;385;p25: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6" name="Shape 396"/>
        <p:cNvGrpSpPr/>
        <p:nvPr/>
      </p:nvGrpSpPr>
      <p:grpSpPr>
        <a:xfrm>
          <a:off x="0" y="0"/>
          <a:ext cx="0" cy="0"/>
          <a:chOff x="0" y="0"/>
          <a:chExt cx="0" cy="0"/>
        </a:xfrm>
      </p:grpSpPr>
      <p:sp>
        <p:nvSpPr>
          <p:cNvPr id="397" name="Google Shape;397;p26: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8" name="Google Shape;398;p26: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9" name="Shape 409"/>
        <p:cNvGrpSpPr/>
        <p:nvPr/>
      </p:nvGrpSpPr>
      <p:grpSpPr>
        <a:xfrm>
          <a:off x="0" y="0"/>
          <a:ext cx="0" cy="0"/>
          <a:chOff x="0" y="0"/>
          <a:chExt cx="0" cy="0"/>
        </a:xfrm>
      </p:grpSpPr>
      <p:sp>
        <p:nvSpPr>
          <p:cNvPr id="410" name="Google Shape;410;p27: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1" name="Google Shape;411;p27: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2" name="Shape 422"/>
        <p:cNvGrpSpPr/>
        <p:nvPr/>
      </p:nvGrpSpPr>
      <p:grpSpPr>
        <a:xfrm>
          <a:off x="0" y="0"/>
          <a:ext cx="0" cy="0"/>
          <a:chOff x="0" y="0"/>
          <a:chExt cx="0" cy="0"/>
        </a:xfrm>
      </p:grpSpPr>
      <p:sp>
        <p:nvSpPr>
          <p:cNvPr id="423" name="Google Shape;423;p28: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4" name="Google Shape;424;p28: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5" name="Shape 435"/>
        <p:cNvGrpSpPr/>
        <p:nvPr/>
      </p:nvGrpSpPr>
      <p:grpSpPr>
        <a:xfrm>
          <a:off x="0" y="0"/>
          <a:ext cx="0" cy="0"/>
          <a:chOff x="0" y="0"/>
          <a:chExt cx="0" cy="0"/>
        </a:xfrm>
      </p:grpSpPr>
      <p:sp>
        <p:nvSpPr>
          <p:cNvPr id="436" name="Google Shape;436;p29: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7" name="Google Shape;437;p29: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p3: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0" name="Google Shape;90;p3: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8" name="Shape 448"/>
        <p:cNvGrpSpPr/>
        <p:nvPr/>
      </p:nvGrpSpPr>
      <p:grpSpPr>
        <a:xfrm>
          <a:off x="0" y="0"/>
          <a:ext cx="0" cy="0"/>
          <a:chOff x="0" y="0"/>
          <a:chExt cx="0" cy="0"/>
        </a:xfrm>
      </p:grpSpPr>
      <p:sp>
        <p:nvSpPr>
          <p:cNvPr id="449" name="Google Shape;449;p30: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0" name="Google Shape;450;p30: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1" name="Shape 461"/>
        <p:cNvGrpSpPr/>
        <p:nvPr/>
      </p:nvGrpSpPr>
      <p:grpSpPr>
        <a:xfrm>
          <a:off x="0" y="0"/>
          <a:ext cx="0" cy="0"/>
          <a:chOff x="0" y="0"/>
          <a:chExt cx="0" cy="0"/>
        </a:xfrm>
      </p:grpSpPr>
      <p:sp>
        <p:nvSpPr>
          <p:cNvPr id="462" name="Google Shape;462;p31: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3" name="Google Shape;463;p31: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4" name="Shape 474"/>
        <p:cNvGrpSpPr/>
        <p:nvPr/>
      </p:nvGrpSpPr>
      <p:grpSpPr>
        <a:xfrm>
          <a:off x="0" y="0"/>
          <a:ext cx="0" cy="0"/>
          <a:chOff x="0" y="0"/>
          <a:chExt cx="0" cy="0"/>
        </a:xfrm>
      </p:grpSpPr>
      <p:sp>
        <p:nvSpPr>
          <p:cNvPr id="475" name="Google Shape;475;p32: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6" name="Google Shape;476;p32: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7" name="Shape 487"/>
        <p:cNvGrpSpPr/>
        <p:nvPr/>
      </p:nvGrpSpPr>
      <p:grpSpPr>
        <a:xfrm>
          <a:off x="0" y="0"/>
          <a:ext cx="0" cy="0"/>
          <a:chOff x="0" y="0"/>
          <a:chExt cx="0" cy="0"/>
        </a:xfrm>
      </p:grpSpPr>
      <p:sp>
        <p:nvSpPr>
          <p:cNvPr id="488" name="Google Shape;488;p33: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9" name="Google Shape;489;p33: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0" name="Shape 500"/>
        <p:cNvGrpSpPr/>
        <p:nvPr/>
      </p:nvGrpSpPr>
      <p:grpSpPr>
        <a:xfrm>
          <a:off x="0" y="0"/>
          <a:ext cx="0" cy="0"/>
          <a:chOff x="0" y="0"/>
          <a:chExt cx="0" cy="0"/>
        </a:xfrm>
      </p:grpSpPr>
      <p:sp>
        <p:nvSpPr>
          <p:cNvPr id="501" name="Google Shape;501;p34: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2" name="Google Shape;502;p34: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13" name="Shape 513"/>
        <p:cNvGrpSpPr/>
        <p:nvPr/>
      </p:nvGrpSpPr>
      <p:grpSpPr>
        <a:xfrm>
          <a:off x="0" y="0"/>
          <a:ext cx="0" cy="0"/>
          <a:chOff x="0" y="0"/>
          <a:chExt cx="0" cy="0"/>
        </a:xfrm>
      </p:grpSpPr>
      <p:sp>
        <p:nvSpPr>
          <p:cNvPr id="514" name="Google Shape;514;p35: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5" name="Google Shape;515;p35: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26" name="Shape 526"/>
        <p:cNvGrpSpPr/>
        <p:nvPr/>
      </p:nvGrpSpPr>
      <p:grpSpPr>
        <a:xfrm>
          <a:off x="0" y="0"/>
          <a:ext cx="0" cy="0"/>
          <a:chOff x="0" y="0"/>
          <a:chExt cx="0" cy="0"/>
        </a:xfrm>
      </p:grpSpPr>
      <p:sp>
        <p:nvSpPr>
          <p:cNvPr id="527" name="Google Shape;527;p36: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8" name="Google Shape;528;p36: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39" name="Shape 539"/>
        <p:cNvGrpSpPr/>
        <p:nvPr/>
      </p:nvGrpSpPr>
      <p:grpSpPr>
        <a:xfrm>
          <a:off x="0" y="0"/>
          <a:ext cx="0" cy="0"/>
          <a:chOff x="0" y="0"/>
          <a:chExt cx="0" cy="0"/>
        </a:xfrm>
      </p:grpSpPr>
      <p:sp>
        <p:nvSpPr>
          <p:cNvPr id="540" name="Google Shape;540;p37: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41" name="Google Shape;541;p37: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2" name="Shape 552"/>
        <p:cNvGrpSpPr/>
        <p:nvPr/>
      </p:nvGrpSpPr>
      <p:grpSpPr>
        <a:xfrm>
          <a:off x="0" y="0"/>
          <a:ext cx="0" cy="0"/>
          <a:chOff x="0" y="0"/>
          <a:chExt cx="0" cy="0"/>
        </a:xfrm>
      </p:grpSpPr>
      <p:sp>
        <p:nvSpPr>
          <p:cNvPr id="553" name="Google Shape;553;p38: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54" name="Google Shape;554;p38: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5" name="Shape 565"/>
        <p:cNvGrpSpPr/>
        <p:nvPr/>
      </p:nvGrpSpPr>
      <p:grpSpPr>
        <a:xfrm>
          <a:off x="0" y="0"/>
          <a:ext cx="0" cy="0"/>
          <a:chOff x="0" y="0"/>
          <a:chExt cx="0" cy="0"/>
        </a:xfrm>
      </p:grpSpPr>
      <p:sp>
        <p:nvSpPr>
          <p:cNvPr id="566" name="Google Shape;566;p39: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7" name="Google Shape;567;p39: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4: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4: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8" name="Shape 578"/>
        <p:cNvGrpSpPr/>
        <p:nvPr/>
      </p:nvGrpSpPr>
      <p:grpSpPr>
        <a:xfrm>
          <a:off x="0" y="0"/>
          <a:ext cx="0" cy="0"/>
          <a:chOff x="0" y="0"/>
          <a:chExt cx="0" cy="0"/>
        </a:xfrm>
      </p:grpSpPr>
      <p:sp>
        <p:nvSpPr>
          <p:cNvPr id="579" name="Google Shape;579;p40: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80" name="Google Shape;580;p40: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1" name="Shape 591"/>
        <p:cNvGrpSpPr/>
        <p:nvPr/>
      </p:nvGrpSpPr>
      <p:grpSpPr>
        <a:xfrm>
          <a:off x="0" y="0"/>
          <a:ext cx="0" cy="0"/>
          <a:chOff x="0" y="0"/>
          <a:chExt cx="0" cy="0"/>
        </a:xfrm>
      </p:grpSpPr>
      <p:sp>
        <p:nvSpPr>
          <p:cNvPr id="592" name="Google Shape;592;p41: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93" name="Google Shape;593;p41: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04" name="Shape 604"/>
        <p:cNvGrpSpPr/>
        <p:nvPr/>
      </p:nvGrpSpPr>
      <p:grpSpPr>
        <a:xfrm>
          <a:off x="0" y="0"/>
          <a:ext cx="0" cy="0"/>
          <a:chOff x="0" y="0"/>
          <a:chExt cx="0" cy="0"/>
        </a:xfrm>
      </p:grpSpPr>
      <p:sp>
        <p:nvSpPr>
          <p:cNvPr id="605" name="Google Shape;605;p42: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6" name="Google Shape;606;p42: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7" name="Shape 617"/>
        <p:cNvGrpSpPr/>
        <p:nvPr/>
      </p:nvGrpSpPr>
      <p:grpSpPr>
        <a:xfrm>
          <a:off x="0" y="0"/>
          <a:ext cx="0" cy="0"/>
          <a:chOff x="0" y="0"/>
          <a:chExt cx="0" cy="0"/>
        </a:xfrm>
      </p:grpSpPr>
      <p:sp>
        <p:nvSpPr>
          <p:cNvPr id="618" name="Google Shape;618;p43: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19" name="Google Shape;619;p43: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0" name="Shape 630"/>
        <p:cNvGrpSpPr/>
        <p:nvPr/>
      </p:nvGrpSpPr>
      <p:grpSpPr>
        <a:xfrm>
          <a:off x="0" y="0"/>
          <a:ext cx="0" cy="0"/>
          <a:chOff x="0" y="0"/>
          <a:chExt cx="0" cy="0"/>
        </a:xfrm>
      </p:grpSpPr>
      <p:sp>
        <p:nvSpPr>
          <p:cNvPr id="631" name="Google Shape;631;p44: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32" name="Google Shape;632;p44: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4" name="Shape 644"/>
        <p:cNvGrpSpPr/>
        <p:nvPr/>
      </p:nvGrpSpPr>
      <p:grpSpPr>
        <a:xfrm>
          <a:off x="0" y="0"/>
          <a:ext cx="0" cy="0"/>
          <a:chOff x="0" y="0"/>
          <a:chExt cx="0" cy="0"/>
        </a:xfrm>
      </p:grpSpPr>
      <p:sp>
        <p:nvSpPr>
          <p:cNvPr id="645" name="Google Shape;645;p45: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46" name="Google Shape;646;p45: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6" name="Shape 686"/>
        <p:cNvGrpSpPr/>
        <p:nvPr/>
      </p:nvGrpSpPr>
      <p:grpSpPr>
        <a:xfrm>
          <a:off x="0" y="0"/>
          <a:ext cx="0" cy="0"/>
          <a:chOff x="0" y="0"/>
          <a:chExt cx="0" cy="0"/>
        </a:xfrm>
      </p:grpSpPr>
      <p:sp>
        <p:nvSpPr>
          <p:cNvPr id="687" name="Google Shape;687;p46: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88" name="Google Shape;688;p46: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9" name="Shape 699"/>
        <p:cNvGrpSpPr/>
        <p:nvPr/>
      </p:nvGrpSpPr>
      <p:grpSpPr>
        <a:xfrm>
          <a:off x="0" y="0"/>
          <a:ext cx="0" cy="0"/>
          <a:chOff x="0" y="0"/>
          <a:chExt cx="0" cy="0"/>
        </a:xfrm>
      </p:grpSpPr>
      <p:sp>
        <p:nvSpPr>
          <p:cNvPr id="700" name="Google Shape;700;p47: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01" name="Google Shape;701;p47: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2" name="Shape 712"/>
        <p:cNvGrpSpPr/>
        <p:nvPr/>
      </p:nvGrpSpPr>
      <p:grpSpPr>
        <a:xfrm>
          <a:off x="0" y="0"/>
          <a:ext cx="0" cy="0"/>
          <a:chOff x="0" y="0"/>
          <a:chExt cx="0" cy="0"/>
        </a:xfrm>
      </p:grpSpPr>
      <p:sp>
        <p:nvSpPr>
          <p:cNvPr id="713" name="Google Shape;713;p48: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14" name="Google Shape;714;p48: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5" name="Shape 725"/>
        <p:cNvGrpSpPr/>
        <p:nvPr/>
      </p:nvGrpSpPr>
      <p:grpSpPr>
        <a:xfrm>
          <a:off x="0" y="0"/>
          <a:ext cx="0" cy="0"/>
          <a:chOff x="0" y="0"/>
          <a:chExt cx="0" cy="0"/>
        </a:xfrm>
      </p:grpSpPr>
      <p:sp>
        <p:nvSpPr>
          <p:cNvPr id="726" name="Google Shape;726;p49: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27" name="Google Shape;727;p49: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Google Shape;126;p5: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p5: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8" name="Shape 738"/>
        <p:cNvGrpSpPr/>
        <p:nvPr/>
      </p:nvGrpSpPr>
      <p:grpSpPr>
        <a:xfrm>
          <a:off x="0" y="0"/>
          <a:ext cx="0" cy="0"/>
          <a:chOff x="0" y="0"/>
          <a:chExt cx="0" cy="0"/>
        </a:xfrm>
      </p:grpSpPr>
      <p:sp>
        <p:nvSpPr>
          <p:cNvPr id="739" name="Google Shape;739;p50: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40" name="Google Shape;740;p50: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1" name="Shape 751"/>
        <p:cNvGrpSpPr/>
        <p:nvPr/>
      </p:nvGrpSpPr>
      <p:grpSpPr>
        <a:xfrm>
          <a:off x="0" y="0"/>
          <a:ext cx="0" cy="0"/>
          <a:chOff x="0" y="0"/>
          <a:chExt cx="0" cy="0"/>
        </a:xfrm>
      </p:grpSpPr>
      <p:sp>
        <p:nvSpPr>
          <p:cNvPr id="752" name="Google Shape;752;p51: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3" name="Google Shape;753;p51: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4" name="Shape 764"/>
        <p:cNvGrpSpPr/>
        <p:nvPr/>
      </p:nvGrpSpPr>
      <p:grpSpPr>
        <a:xfrm>
          <a:off x="0" y="0"/>
          <a:ext cx="0" cy="0"/>
          <a:chOff x="0" y="0"/>
          <a:chExt cx="0" cy="0"/>
        </a:xfrm>
      </p:grpSpPr>
      <p:sp>
        <p:nvSpPr>
          <p:cNvPr id="765" name="Google Shape;765;p52: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66" name="Google Shape;766;p52: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8" name="Shape 778"/>
        <p:cNvGrpSpPr/>
        <p:nvPr/>
      </p:nvGrpSpPr>
      <p:grpSpPr>
        <a:xfrm>
          <a:off x="0" y="0"/>
          <a:ext cx="0" cy="0"/>
          <a:chOff x="0" y="0"/>
          <a:chExt cx="0" cy="0"/>
        </a:xfrm>
      </p:grpSpPr>
      <p:sp>
        <p:nvSpPr>
          <p:cNvPr id="779" name="Google Shape;779;p53: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80" name="Google Shape;780;p53: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1" name="Shape 791"/>
        <p:cNvGrpSpPr/>
        <p:nvPr/>
      </p:nvGrpSpPr>
      <p:grpSpPr>
        <a:xfrm>
          <a:off x="0" y="0"/>
          <a:ext cx="0" cy="0"/>
          <a:chOff x="0" y="0"/>
          <a:chExt cx="0" cy="0"/>
        </a:xfrm>
      </p:grpSpPr>
      <p:sp>
        <p:nvSpPr>
          <p:cNvPr id="792" name="Google Shape;792;p54: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93" name="Google Shape;793;p54: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4" name="Shape 804"/>
        <p:cNvGrpSpPr/>
        <p:nvPr/>
      </p:nvGrpSpPr>
      <p:grpSpPr>
        <a:xfrm>
          <a:off x="0" y="0"/>
          <a:ext cx="0" cy="0"/>
          <a:chOff x="0" y="0"/>
          <a:chExt cx="0" cy="0"/>
        </a:xfrm>
      </p:grpSpPr>
      <p:sp>
        <p:nvSpPr>
          <p:cNvPr id="805" name="Google Shape;805;p55: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06" name="Google Shape;806;p55: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7" name="Shape 817"/>
        <p:cNvGrpSpPr/>
        <p:nvPr/>
      </p:nvGrpSpPr>
      <p:grpSpPr>
        <a:xfrm>
          <a:off x="0" y="0"/>
          <a:ext cx="0" cy="0"/>
          <a:chOff x="0" y="0"/>
          <a:chExt cx="0" cy="0"/>
        </a:xfrm>
      </p:grpSpPr>
      <p:sp>
        <p:nvSpPr>
          <p:cNvPr id="818" name="Google Shape;818;p56: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19" name="Google Shape;819;p56: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0" name="Shape 830"/>
        <p:cNvGrpSpPr/>
        <p:nvPr/>
      </p:nvGrpSpPr>
      <p:grpSpPr>
        <a:xfrm>
          <a:off x="0" y="0"/>
          <a:ext cx="0" cy="0"/>
          <a:chOff x="0" y="0"/>
          <a:chExt cx="0" cy="0"/>
        </a:xfrm>
      </p:grpSpPr>
      <p:sp>
        <p:nvSpPr>
          <p:cNvPr id="831" name="Google Shape;831;p57: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32" name="Google Shape;832;p57: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3" name="Shape 843"/>
        <p:cNvGrpSpPr/>
        <p:nvPr/>
      </p:nvGrpSpPr>
      <p:grpSpPr>
        <a:xfrm>
          <a:off x="0" y="0"/>
          <a:ext cx="0" cy="0"/>
          <a:chOff x="0" y="0"/>
          <a:chExt cx="0" cy="0"/>
        </a:xfrm>
      </p:grpSpPr>
      <p:sp>
        <p:nvSpPr>
          <p:cNvPr id="844" name="Google Shape;844;p58: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45" name="Google Shape;845;p58: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6" name="Shape 856"/>
        <p:cNvGrpSpPr/>
        <p:nvPr/>
      </p:nvGrpSpPr>
      <p:grpSpPr>
        <a:xfrm>
          <a:off x="0" y="0"/>
          <a:ext cx="0" cy="0"/>
          <a:chOff x="0" y="0"/>
          <a:chExt cx="0" cy="0"/>
        </a:xfrm>
      </p:grpSpPr>
      <p:sp>
        <p:nvSpPr>
          <p:cNvPr id="857" name="Google Shape;857;p59: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58" name="Google Shape;858;p59: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6" name="Shape 146"/>
        <p:cNvGrpSpPr/>
        <p:nvPr/>
      </p:nvGrpSpPr>
      <p:grpSpPr>
        <a:xfrm>
          <a:off x="0" y="0"/>
          <a:ext cx="0" cy="0"/>
          <a:chOff x="0" y="0"/>
          <a:chExt cx="0" cy="0"/>
        </a:xfrm>
      </p:grpSpPr>
      <p:sp>
        <p:nvSpPr>
          <p:cNvPr id="147" name="Google Shape;147;p6: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 name="Google Shape;148;p6: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9" name="Shape 869"/>
        <p:cNvGrpSpPr/>
        <p:nvPr/>
      </p:nvGrpSpPr>
      <p:grpSpPr>
        <a:xfrm>
          <a:off x="0" y="0"/>
          <a:ext cx="0" cy="0"/>
          <a:chOff x="0" y="0"/>
          <a:chExt cx="0" cy="0"/>
        </a:xfrm>
      </p:grpSpPr>
      <p:sp>
        <p:nvSpPr>
          <p:cNvPr id="870" name="Google Shape;870;p60: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1" name="Google Shape;871;p60: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3" name="Shape 883"/>
        <p:cNvGrpSpPr/>
        <p:nvPr/>
      </p:nvGrpSpPr>
      <p:grpSpPr>
        <a:xfrm>
          <a:off x="0" y="0"/>
          <a:ext cx="0" cy="0"/>
          <a:chOff x="0" y="0"/>
          <a:chExt cx="0" cy="0"/>
        </a:xfrm>
      </p:grpSpPr>
      <p:sp>
        <p:nvSpPr>
          <p:cNvPr id="884" name="Google Shape;884;p61: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5" name="Google Shape;885;p61: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6" name="Shape 896"/>
        <p:cNvGrpSpPr/>
        <p:nvPr/>
      </p:nvGrpSpPr>
      <p:grpSpPr>
        <a:xfrm>
          <a:off x="0" y="0"/>
          <a:ext cx="0" cy="0"/>
          <a:chOff x="0" y="0"/>
          <a:chExt cx="0" cy="0"/>
        </a:xfrm>
      </p:grpSpPr>
      <p:sp>
        <p:nvSpPr>
          <p:cNvPr id="897" name="Google Shape;897;p62: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98" name="Google Shape;898;p62: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9" name="Shape 909"/>
        <p:cNvGrpSpPr/>
        <p:nvPr/>
      </p:nvGrpSpPr>
      <p:grpSpPr>
        <a:xfrm>
          <a:off x="0" y="0"/>
          <a:ext cx="0" cy="0"/>
          <a:chOff x="0" y="0"/>
          <a:chExt cx="0" cy="0"/>
        </a:xfrm>
      </p:grpSpPr>
      <p:sp>
        <p:nvSpPr>
          <p:cNvPr id="910" name="Google Shape;910;p63: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1" name="Google Shape;911;p63: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2" name="Shape 922"/>
        <p:cNvGrpSpPr/>
        <p:nvPr/>
      </p:nvGrpSpPr>
      <p:grpSpPr>
        <a:xfrm>
          <a:off x="0" y="0"/>
          <a:ext cx="0" cy="0"/>
          <a:chOff x="0" y="0"/>
          <a:chExt cx="0" cy="0"/>
        </a:xfrm>
      </p:grpSpPr>
      <p:sp>
        <p:nvSpPr>
          <p:cNvPr id="923" name="Google Shape;923;p64: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4" name="Google Shape;924;p64: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5" name="Shape 935"/>
        <p:cNvGrpSpPr/>
        <p:nvPr/>
      </p:nvGrpSpPr>
      <p:grpSpPr>
        <a:xfrm>
          <a:off x="0" y="0"/>
          <a:ext cx="0" cy="0"/>
          <a:chOff x="0" y="0"/>
          <a:chExt cx="0" cy="0"/>
        </a:xfrm>
      </p:grpSpPr>
      <p:sp>
        <p:nvSpPr>
          <p:cNvPr id="936" name="Google Shape;936;p65: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7" name="Google Shape;937;p65: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9" name="Shape 949"/>
        <p:cNvGrpSpPr/>
        <p:nvPr/>
      </p:nvGrpSpPr>
      <p:grpSpPr>
        <a:xfrm>
          <a:off x="0" y="0"/>
          <a:ext cx="0" cy="0"/>
          <a:chOff x="0" y="0"/>
          <a:chExt cx="0" cy="0"/>
        </a:xfrm>
      </p:grpSpPr>
      <p:sp>
        <p:nvSpPr>
          <p:cNvPr id="950" name="Google Shape;950;p66: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1" name="Google Shape;951;p66: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2" name="Shape 962"/>
        <p:cNvGrpSpPr/>
        <p:nvPr/>
      </p:nvGrpSpPr>
      <p:grpSpPr>
        <a:xfrm>
          <a:off x="0" y="0"/>
          <a:ext cx="0" cy="0"/>
          <a:chOff x="0" y="0"/>
          <a:chExt cx="0" cy="0"/>
        </a:xfrm>
      </p:grpSpPr>
      <p:sp>
        <p:nvSpPr>
          <p:cNvPr id="963" name="Google Shape;963;p67: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4" name="Google Shape;964;p67: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5" name="Shape 975"/>
        <p:cNvGrpSpPr/>
        <p:nvPr/>
      </p:nvGrpSpPr>
      <p:grpSpPr>
        <a:xfrm>
          <a:off x="0" y="0"/>
          <a:ext cx="0" cy="0"/>
          <a:chOff x="0" y="0"/>
          <a:chExt cx="0" cy="0"/>
        </a:xfrm>
      </p:grpSpPr>
      <p:sp>
        <p:nvSpPr>
          <p:cNvPr id="976" name="Google Shape;976;p68: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77" name="Google Shape;977;p68: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8" name="Shape 988"/>
        <p:cNvGrpSpPr/>
        <p:nvPr/>
      </p:nvGrpSpPr>
      <p:grpSpPr>
        <a:xfrm>
          <a:off x="0" y="0"/>
          <a:ext cx="0" cy="0"/>
          <a:chOff x="0" y="0"/>
          <a:chExt cx="0" cy="0"/>
        </a:xfrm>
      </p:grpSpPr>
      <p:sp>
        <p:nvSpPr>
          <p:cNvPr id="989" name="Google Shape;989;p69: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0" name="Google Shape;990;p69: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Google Shape;160;p7: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7: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1" name="Shape 1001"/>
        <p:cNvGrpSpPr/>
        <p:nvPr/>
      </p:nvGrpSpPr>
      <p:grpSpPr>
        <a:xfrm>
          <a:off x="0" y="0"/>
          <a:ext cx="0" cy="0"/>
          <a:chOff x="0" y="0"/>
          <a:chExt cx="0" cy="0"/>
        </a:xfrm>
      </p:grpSpPr>
      <p:sp>
        <p:nvSpPr>
          <p:cNvPr id="1002" name="Google Shape;1002;p70: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3" name="Google Shape;1003;p70: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4" name="Shape 1014"/>
        <p:cNvGrpSpPr/>
        <p:nvPr/>
      </p:nvGrpSpPr>
      <p:grpSpPr>
        <a:xfrm>
          <a:off x="0" y="0"/>
          <a:ext cx="0" cy="0"/>
          <a:chOff x="0" y="0"/>
          <a:chExt cx="0" cy="0"/>
        </a:xfrm>
      </p:grpSpPr>
      <p:sp>
        <p:nvSpPr>
          <p:cNvPr id="1015" name="Google Shape;1015;p71: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6" name="Google Shape;1016;p71: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7" name="Shape 1027"/>
        <p:cNvGrpSpPr/>
        <p:nvPr/>
      </p:nvGrpSpPr>
      <p:grpSpPr>
        <a:xfrm>
          <a:off x="0" y="0"/>
          <a:ext cx="0" cy="0"/>
          <a:chOff x="0" y="0"/>
          <a:chExt cx="0" cy="0"/>
        </a:xfrm>
      </p:grpSpPr>
      <p:sp>
        <p:nvSpPr>
          <p:cNvPr id="1028" name="Google Shape;1028;p72: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29" name="Google Shape;1029;p72: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0" name="Shape 1040"/>
        <p:cNvGrpSpPr/>
        <p:nvPr/>
      </p:nvGrpSpPr>
      <p:grpSpPr>
        <a:xfrm>
          <a:off x="0" y="0"/>
          <a:ext cx="0" cy="0"/>
          <a:chOff x="0" y="0"/>
          <a:chExt cx="0" cy="0"/>
        </a:xfrm>
      </p:grpSpPr>
      <p:sp>
        <p:nvSpPr>
          <p:cNvPr id="1041" name="Google Shape;1041;p73: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2" name="Google Shape;1042;p73: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3" name="Shape 1053"/>
        <p:cNvGrpSpPr/>
        <p:nvPr/>
      </p:nvGrpSpPr>
      <p:grpSpPr>
        <a:xfrm>
          <a:off x="0" y="0"/>
          <a:ext cx="0" cy="0"/>
          <a:chOff x="0" y="0"/>
          <a:chExt cx="0" cy="0"/>
        </a:xfrm>
      </p:grpSpPr>
      <p:sp>
        <p:nvSpPr>
          <p:cNvPr id="1054" name="Google Shape;1054;p74: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5" name="Google Shape;1055;p74: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6" name="Shape 1066"/>
        <p:cNvGrpSpPr/>
        <p:nvPr/>
      </p:nvGrpSpPr>
      <p:grpSpPr>
        <a:xfrm>
          <a:off x="0" y="0"/>
          <a:ext cx="0" cy="0"/>
          <a:chOff x="0" y="0"/>
          <a:chExt cx="0" cy="0"/>
        </a:xfrm>
      </p:grpSpPr>
      <p:sp>
        <p:nvSpPr>
          <p:cNvPr id="1067" name="Google Shape;1067;p75: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8" name="Google Shape;1068;p75: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9" name="Shape 1079"/>
        <p:cNvGrpSpPr/>
        <p:nvPr/>
      </p:nvGrpSpPr>
      <p:grpSpPr>
        <a:xfrm>
          <a:off x="0" y="0"/>
          <a:ext cx="0" cy="0"/>
          <a:chOff x="0" y="0"/>
          <a:chExt cx="0" cy="0"/>
        </a:xfrm>
      </p:grpSpPr>
      <p:sp>
        <p:nvSpPr>
          <p:cNvPr id="1080" name="Google Shape;1080;p76: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81" name="Google Shape;1081;p76: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2" name="Shape 1092"/>
        <p:cNvGrpSpPr/>
        <p:nvPr/>
      </p:nvGrpSpPr>
      <p:grpSpPr>
        <a:xfrm>
          <a:off x="0" y="0"/>
          <a:ext cx="0" cy="0"/>
          <a:chOff x="0" y="0"/>
          <a:chExt cx="0" cy="0"/>
        </a:xfrm>
      </p:grpSpPr>
      <p:sp>
        <p:nvSpPr>
          <p:cNvPr id="1093" name="Google Shape;1093;p77: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4" name="Google Shape;1094;p77: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5" name="Shape 1105"/>
        <p:cNvGrpSpPr/>
        <p:nvPr/>
      </p:nvGrpSpPr>
      <p:grpSpPr>
        <a:xfrm>
          <a:off x="0" y="0"/>
          <a:ext cx="0" cy="0"/>
          <a:chOff x="0" y="0"/>
          <a:chExt cx="0" cy="0"/>
        </a:xfrm>
      </p:grpSpPr>
      <p:sp>
        <p:nvSpPr>
          <p:cNvPr id="1106" name="Google Shape;1106;p78: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07" name="Google Shape;1107;p78: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18" name="Shape 1118"/>
        <p:cNvGrpSpPr/>
        <p:nvPr/>
      </p:nvGrpSpPr>
      <p:grpSpPr>
        <a:xfrm>
          <a:off x="0" y="0"/>
          <a:ext cx="0" cy="0"/>
          <a:chOff x="0" y="0"/>
          <a:chExt cx="0" cy="0"/>
        </a:xfrm>
      </p:grpSpPr>
      <p:sp>
        <p:nvSpPr>
          <p:cNvPr id="1119" name="Google Shape;1119;p79: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0" name="Google Shape;1120;p79: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Google Shape;173;p8: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p8: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1" name="Shape 1131"/>
        <p:cNvGrpSpPr/>
        <p:nvPr/>
      </p:nvGrpSpPr>
      <p:grpSpPr>
        <a:xfrm>
          <a:off x="0" y="0"/>
          <a:ext cx="0" cy="0"/>
          <a:chOff x="0" y="0"/>
          <a:chExt cx="0" cy="0"/>
        </a:xfrm>
      </p:grpSpPr>
      <p:sp>
        <p:nvSpPr>
          <p:cNvPr id="1132" name="Google Shape;1132;p80: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3" name="Google Shape;1133;p80: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4" name="Shape 1144"/>
        <p:cNvGrpSpPr/>
        <p:nvPr/>
      </p:nvGrpSpPr>
      <p:grpSpPr>
        <a:xfrm>
          <a:off x="0" y="0"/>
          <a:ext cx="0" cy="0"/>
          <a:chOff x="0" y="0"/>
          <a:chExt cx="0" cy="0"/>
        </a:xfrm>
      </p:grpSpPr>
      <p:sp>
        <p:nvSpPr>
          <p:cNvPr id="1145" name="Google Shape;1145;p81: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6" name="Google Shape;1146;p81: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7" name="Shape 1157"/>
        <p:cNvGrpSpPr/>
        <p:nvPr/>
      </p:nvGrpSpPr>
      <p:grpSpPr>
        <a:xfrm>
          <a:off x="0" y="0"/>
          <a:ext cx="0" cy="0"/>
          <a:chOff x="0" y="0"/>
          <a:chExt cx="0" cy="0"/>
        </a:xfrm>
      </p:grpSpPr>
      <p:sp>
        <p:nvSpPr>
          <p:cNvPr id="1158" name="Google Shape;1158;p82: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59" name="Google Shape;1159;p82: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0" name="Shape 1170"/>
        <p:cNvGrpSpPr/>
        <p:nvPr/>
      </p:nvGrpSpPr>
      <p:grpSpPr>
        <a:xfrm>
          <a:off x="0" y="0"/>
          <a:ext cx="0" cy="0"/>
          <a:chOff x="0" y="0"/>
          <a:chExt cx="0" cy="0"/>
        </a:xfrm>
      </p:grpSpPr>
      <p:sp>
        <p:nvSpPr>
          <p:cNvPr id="1171" name="Google Shape;1171;p83: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2" name="Google Shape;1172;p83: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3" name="Shape 1183"/>
        <p:cNvGrpSpPr/>
        <p:nvPr/>
      </p:nvGrpSpPr>
      <p:grpSpPr>
        <a:xfrm>
          <a:off x="0" y="0"/>
          <a:ext cx="0" cy="0"/>
          <a:chOff x="0" y="0"/>
          <a:chExt cx="0" cy="0"/>
        </a:xfrm>
      </p:grpSpPr>
      <p:sp>
        <p:nvSpPr>
          <p:cNvPr id="1184" name="Google Shape;1184;p84: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5" name="Google Shape;1185;p84: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8" name="Shape 1198"/>
        <p:cNvGrpSpPr/>
        <p:nvPr/>
      </p:nvGrpSpPr>
      <p:grpSpPr>
        <a:xfrm>
          <a:off x="0" y="0"/>
          <a:ext cx="0" cy="0"/>
          <a:chOff x="0" y="0"/>
          <a:chExt cx="0" cy="0"/>
        </a:xfrm>
      </p:grpSpPr>
      <p:sp>
        <p:nvSpPr>
          <p:cNvPr id="1199" name="Google Shape;1199;p85: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0" name="Google Shape;1200;p85: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1" name="Shape 1211"/>
        <p:cNvGrpSpPr/>
        <p:nvPr/>
      </p:nvGrpSpPr>
      <p:grpSpPr>
        <a:xfrm>
          <a:off x="0" y="0"/>
          <a:ext cx="0" cy="0"/>
          <a:chOff x="0" y="0"/>
          <a:chExt cx="0" cy="0"/>
        </a:xfrm>
      </p:grpSpPr>
      <p:sp>
        <p:nvSpPr>
          <p:cNvPr id="1212" name="Google Shape;1212;p86: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3" name="Google Shape;1213;p86: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4" name="Shape 1224"/>
        <p:cNvGrpSpPr/>
        <p:nvPr/>
      </p:nvGrpSpPr>
      <p:grpSpPr>
        <a:xfrm>
          <a:off x="0" y="0"/>
          <a:ext cx="0" cy="0"/>
          <a:chOff x="0" y="0"/>
          <a:chExt cx="0" cy="0"/>
        </a:xfrm>
      </p:grpSpPr>
      <p:sp>
        <p:nvSpPr>
          <p:cNvPr id="1225" name="Google Shape;1225;p87: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6" name="Google Shape;1226;p87: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7" name="Shape 1237"/>
        <p:cNvGrpSpPr/>
        <p:nvPr/>
      </p:nvGrpSpPr>
      <p:grpSpPr>
        <a:xfrm>
          <a:off x="0" y="0"/>
          <a:ext cx="0" cy="0"/>
          <a:chOff x="0" y="0"/>
          <a:chExt cx="0" cy="0"/>
        </a:xfrm>
      </p:grpSpPr>
      <p:sp>
        <p:nvSpPr>
          <p:cNvPr id="1238" name="Google Shape;1238;p88: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9" name="Google Shape;1239;p88: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0" name="Shape 1250"/>
        <p:cNvGrpSpPr/>
        <p:nvPr/>
      </p:nvGrpSpPr>
      <p:grpSpPr>
        <a:xfrm>
          <a:off x="0" y="0"/>
          <a:ext cx="0" cy="0"/>
          <a:chOff x="0" y="0"/>
          <a:chExt cx="0" cy="0"/>
        </a:xfrm>
      </p:grpSpPr>
      <p:sp>
        <p:nvSpPr>
          <p:cNvPr id="1251" name="Google Shape;1251;p89: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2" name="Google Shape;1252;p89: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p9: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6" name="Google Shape;186;p9: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3" name="Shape 1263"/>
        <p:cNvGrpSpPr/>
        <p:nvPr/>
      </p:nvGrpSpPr>
      <p:grpSpPr>
        <a:xfrm>
          <a:off x="0" y="0"/>
          <a:ext cx="0" cy="0"/>
          <a:chOff x="0" y="0"/>
          <a:chExt cx="0" cy="0"/>
        </a:xfrm>
      </p:grpSpPr>
      <p:sp>
        <p:nvSpPr>
          <p:cNvPr id="1264" name="Google Shape;1264;p90: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5" name="Google Shape;1265;p90: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6" name="Shape 1276"/>
        <p:cNvGrpSpPr/>
        <p:nvPr/>
      </p:nvGrpSpPr>
      <p:grpSpPr>
        <a:xfrm>
          <a:off x="0" y="0"/>
          <a:ext cx="0" cy="0"/>
          <a:chOff x="0" y="0"/>
          <a:chExt cx="0" cy="0"/>
        </a:xfrm>
      </p:grpSpPr>
      <p:sp>
        <p:nvSpPr>
          <p:cNvPr id="1277" name="Google Shape;1277;p91: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8" name="Google Shape;1278;p91: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9" name="Shape 1289"/>
        <p:cNvGrpSpPr/>
        <p:nvPr/>
      </p:nvGrpSpPr>
      <p:grpSpPr>
        <a:xfrm>
          <a:off x="0" y="0"/>
          <a:ext cx="0" cy="0"/>
          <a:chOff x="0" y="0"/>
          <a:chExt cx="0" cy="0"/>
        </a:xfrm>
      </p:grpSpPr>
      <p:sp>
        <p:nvSpPr>
          <p:cNvPr id="1290" name="Google Shape;1290;p92: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1" name="Google Shape;1291;p92: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2" name="Shape 1302"/>
        <p:cNvGrpSpPr/>
        <p:nvPr/>
      </p:nvGrpSpPr>
      <p:grpSpPr>
        <a:xfrm>
          <a:off x="0" y="0"/>
          <a:ext cx="0" cy="0"/>
          <a:chOff x="0" y="0"/>
          <a:chExt cx="0" cy="0"/>
        </a:xfrm>
      </p:grpSpPr>
      <p:sp>
        <p:nvSpPr>
          <p:cNvPr id="1303" name="Google Shape;1303;p93: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4" name="Google Shape;1304;p93: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5" name="Shape 1315"/>
        <p:cNvGrpSpPr/>
        <p:nvPr/>
      </p:nvGrpSpPr>
      <p:grpSpPr>
        <a:xfrm>
          <a:off x="0" y="0"/>
          <a:ext cx="0" cy="0"/>
          <a:chOff x="0" y="0"/>
          <a:chExt cx="0" cy="0"/>
        </a:xfrm>
      </p:grpSpPr>
      <p:sp>
        <p:nvSpPr>
          <p:cNvPr id="1316" name="Google Shape;1316;p94: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17" name="Google Shape;1317;p94: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8" name="Shape 1328"/>
        <p:cNvGrpSpPr/>
        <p:nvPr/>
      </p:nvGrpSpPr>
      <p:grpSpPr>
        <a:xfrm>
          <a:off x="0" y="0"/>
          <a:ext cx="0" cy="0"/>
          <a:chOff x="0" y="0"/>
          <a:chExt cx="0" cy="0"/>
        </a:xfrm>
      </p:grpSpPr>
      <p:sp>
        <p:nvSpPr>
          <p:cNvPr id="1329" name="Google Shape;1329;p95: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0" name="Google Shape;1330;p95: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1" name="Shape 1341"/>
        <p:cNvGrpSpPr/>
        <p:nvPr/>
      </p:nvGrpSpPr>
      <p:grpSpPr>
        <a:xfrm>
          <a:off x="0" y="0"/>
          <a:ext cx="0" cy="0"/>
          <a:chOff x="0" y="0"/>
          <a:chExt cx="0" cy="0"/>
        </a:xfrm>
      </p:grpSpPr>
      <p:sp>
        <p:nvSpPr>
          <p:cNvPr id="1342" name="Google Shape;1342;p96: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3" name="Google Shape;1343;p96: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4" name="Shape 1354"/>
        <p:cNvGrpSpPr/>
        <p:nvPr/>
      </p:nvGrpSpPr>
      <p:grpSpPr>
        <a:xfrm>
          <a:off x="0" y="0"/>
          <a:ext cx="0" cy="0"/>
          <a:chOff x="0" y="0"/>
          <a:chExt cx="0" cy="0"/>
        </a:xfrm>
      </p:grpSpPr>
      <p:sp>
        <p:nvSpPr>
          <p:cNvPr id="1355" name="Google Shape;1355;p97: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6" name="Google Shape;1356;p97: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7" name="Shape 1367"/>
        <p:cNvGrpSpPr/>
        <p:nvPr/>
      </p:nvGrpSpPr>
      <p:grpSpPr>
        <a:xfrm>
          <a:off x="0" y="0"/>
          <a:ext cx="0" cy="0"/>
          <a:chOff x="0" y="0"/>
          <a:chExt cx="0" cy="0"/>
        </a:xfrm>
      </p:grpSpPr>
      <p:sp>
        <p:nvSpPr>
          <p:cNvPr id="1368" name="Google Shape;1368;p98: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9" name="Google Shape;1369;p98: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2" name="Shape 1382"/>
        <p:cNvGrpSpPr/>
        <p:nvPr/>
      </p:nvGrpSpPr>
      <p:grpSpPr>
        <a:xfrm>
          <a:off x="0" y="0"/>
          <a:ext cx="0" cy="0"/>
          <a:chOff x="0" y="0"/>
          <a:chExt cx="0" cy="0"/>
        </a:xfrm>
      </p:grpSpPr>
      <p:sp>
        <p:nvSpPr>
          <p:cNvPr id="1383" name="Google Shape;1383;p99:notes"/>
          <p:cNvSpPr txBox="1"/>
          <p:nvPr>
            <p:ph idx="1" type="body"/>
          </p:nvPr>
        </p:nvSpPr>
        <p:spPr>
          <a:xfrm>
            <a:off x="679450" y="4714875"/>
            <a:ext cx="5438775" cy="44672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84" name="Google Shape;1384;p99:notes"/>
          <p:cNvSpPr/>
          <p:nvPr>
            <p:ph idx="2" type="sldImg"/>
          </p:nvPr>
        </p:nvSpPr>
        <p:spPr>
          <a:xfrm>
            <a:off x="917575" y="744537"/>
            <a:ext cx="4962525" cy="37226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itle">
  <p:cSld name="TITLE">
    <p:bg>
      <p:bgPr>
        <a:solidFill>
          <a:schemeClr val="lt1"/>
        </a:solidFill>
      </p:bgPr>
    </p:bg>
    <p:spTree>
      <p:nvGrpSpPr>
        <p:cNvPr id="26" name="Shape 26"/>
        <p:cNvGrpSpPr/>
        <p:nvPr/>
      </p:nvGrpSpPr>
      <p:grpSpPr>
        <a:xfrm>
          <a:off x="0" y="0"/>
          <a:ext cx="0" cy="0"/>
          <a:chOff x="0" y="0"/>
          <a:chExt cx="0" cy="0"/>
        </a:xfrm>
      </p:grpSpPr>
      <p:grpSp>
        <p:nvGrpSpPr>
          <p:cNvPr id="27" name="Google Shape;27;p2"/>
          <p:cNvGrpSpPr/>
          <p:nvPr/>
        </p:nvGrpSpPr>
        <p:grpSpPr>
          <a:xfrm>
            <a:off x="0" y="0"/>
            <a:ext cx="9144000" cy="6858000"/>
            <a:chOff x="0" y="0"/>
            <a:chExt cx="5760" cy="4320"/>
          </a:xfrm>
        </p:grpSpPr>
        <p:sp>
          <p:nvSpPr>
            <p:cNvPr id="28" name="Google Shape;28;p2"/>
            <p:cNvSpPr txBox="1"/>
            <p:nvPr/>
          </p:nvSpPr>
          <p:spPr>
            <a:xfrm>
              <a:off x="0" y="0"/>
              <a:ext cx="2208" cy="4320"/>
            </a:xfrm>
            <a:prstGeom prst="rect">
              <a:avLst/>
            </a:prstGeom>
            <a:gradFill>
              <a:gsLst>
                <a:gs pos="0">
                  <a:schemeClr val="lt1"/>
                </a:gs>
                <a:gs pos="100000">
                  <a:schemeClr val="folHlink"/>
                </a:gs>
              </a:gsLst>
              <a:lin ang="108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 name="Google Shape;29;p2"/>
            <p:cNvSpPr txBox="1"/>
            <p:nvPr/>
          </p:nvSpPr>
          <p:spPr>
            <a:xfrm>
              <a:off x="1081" y="1065"/>
              <a:ext cx="4679" cy="1596"/>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30" name="Google Shape;30;p2"/>
            <p:cNvGrpSpPr/>
            <p:nvPr/>
          </p:nvGrpSpPr>
          <p:grpSpPr>
            <a:xfrm>
              <a:off x="0" y="672"/>
              <a:ext cx="1806" cy="1989"/>
              <a:chOff x="0" y="672"/>
              <a:chExt cx="1806" cy="1989"/>
            </a:xfrm>
          </p:grpSpPr>
          <p:sp>
            <p:nvSpPr>
              <p:cNvPr id="31" name="Google Shape;31;p2"/>
              <p:cNvSpPr txBox="1"/>
              <p:nvPr/>
            </p:nvSpPr>
            <p:spPr>
              <a:xfrm>
                <a:off x="361" y="2257"/>
                <a:ext cx="363" cy="404"/>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 name="Google Shape;32;p2"/>
              <p:cNvSpPr txBox="1"/>
              <p:nvPr/>
            </p:nvSpPr>
            <p:spPr>
              <a:xfrm>
                <a:off x="1081" y="1065"/>
                <a:ext cx="362" cy="405"/>
              </a:xfrm>
              <a:prstGeom prst="rect">
                <a:avLst/>
              </a:pr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 name="Google Shape;33;p2"/>
              <p:cNvSpPr txBox="1"/>
              <p:nvPr/>
            </p:nvSpPr>
            <p:spPr>
              <a:xfrm>
                <a:off x="1437" y="672"/>
                <a:ext cx="369" cy="400"/>
              </a:xfrm>
              <a:prstGeom prst="rect">
                <a:avLst/>
              </a:pr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 name="Google Shape;34;p2"/>
              <p:cNvSpPr txBox="1"/>
              <p:nvPr/>
            </p:nvSpPr>
            <p:spPr>
              <a:xfrm>
                <a:off x="719" y="2257"/>
                <a:ext cx="368" cy="404"/>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 name="Google Shape;35;p2"/>
              <p:cNvSpPr txBox="1"/>
              <p:nvPr/>
            </p:nvSpPr>
            <p:spPr>
              <a:xfrm>
                <a:off x="1437" y="1065"/>
                <a:ext cx="369" cy="405"/>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6" name="Google Shape;36;p2"/>
              <p:cNvSpPr txBox="1"/>
              <p:nvPr/>
            </p:nvSpPr>
            <p:spPr>
              <a:xfrm>
                <a:off x="719" y="1464"/>
                <a:ext cx="368" cy="399"/>
              </a:xfrm>
              <a:prstGeom prst="rect">
                <a:avLst/>
              </a:pr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 name="Google Shape;37;p2"/>
              <p:cNvSpPr txBox="1"/>
              <p:nvPr/>
            </p:nvSpPr>
            <p:spPr>
              <a:xfrm>
                <a:off x="0" y="1464"/>
                <a:ext cx="367" cy="399"/>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8" name="Google Shape;38;p2"/>
              <p:cNvSpPr txBox="1"/>
              <p:nvPr/>
            </p:nvSpPr>
            <p:spPr>
              <a:xfrm>
                <a:off x="1081" y="1464"/>
                <a:ext cx="362" cy="399"/>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 name="Google Shape;39;p2"/>
              <p:cNvSpPr txBox="1"/>
              <p:nvPr/>
            </p:nvSpPr>
            <p:spPr>
              <a:xfrm>
                <a:off x="361" y="1857"/>
                <a:ext cx="363" cy="406"/>
              </a:xfrm>
              <a:prstGeom prst="rect">
                <a:avLst/>
              </a:pr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0" name="Google Shape;40;p2"/>
              <p:cNvSpPr txBox="1"/>
              <p:nvPr/>
            </p:nvSpPr>
            <p:spPr>
              <a:xfrm>
                <a:off x="719" y="1857"/>
                <a:ext cx="368" cy="406"/>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sp>
        <p:nvSpPr>
          <p:cNvPr id="41" name="Google Shape;41;p2"/>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sz="1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1pPr>
            <a:lvl2pPr indent="0" lvl="1"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2pPr>
            <a:lvl3pPr indent="0" lvl="2"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3pPr>
            <a:lvl4pPr indent="0" lvl="3"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4pPr>
            <a:lvl5pPr indent="0" lvl="4"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5pPr>
            <a:lvl6pPr indent="0" lvl="5"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6pPr>
            <a:lvl7pPr indent="0" lvl="6"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7pPr>
            <a:lvl8pPr indent="0" lvl="7"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8pPr>
            <a:lvl9pPr indent="0" lvl="8" marL="0" marR="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a:p>
        </p:txBody>
      </p:sp>
      <p:sp>
        <p:nvSpPr>
          <p:cNvPr id="44" name="Google Shape;44;p2"/>
          <p:cNvSpPr txBox="1"/>
          <p:nvPr>
            <p:ph type="ctrTitle"/>
          </p:nvPr>
        </p:nvSpPr>
        <p:spPr>
          <a:xfrm>
            <a:off x="2971800" y="1828800"/>
            <a:ext cx="6019800" cy="22098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2"/>
          <p:cNvSpPr txBox="1"/>
          <p:nvPr>
            <p:ph idx="1" type="subTitle"/>
          </p:nvPr>
        </p:nvSpPr>
        <p:spPr>
          <a:xfrm>
            <a:off x="2971800" y="4267200"/>
            <a:ext cx="6019800" cy="1752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360"/>
              </a:spcBef>
              <a:spcAft>
                <a:spcPts val="0"/>
              </a:spcAft>
              <a:buSzPts val="1350"/>
              <a:buChar char="■"/>
              <a:defRPr/>
            </a:lvl1pPr>
            <a:lvl2pPr lvl="1" algn="l">
              <a:lnSpc>
                <a:spcPct val="100000"/>
              </a:lnSpc>
              <a:spcBef>
                <a:spcPts val="360"/>
              </a:spcBef>
              <a:spcAft>
                <a:spcPts val="0"/>
              </a:spcAft>
              <a:buSzPts val="1440"/>
              <a:buChar char="◻"/>
              <a:defRPr/>
            </a:lvl2pPr>
            <a:lvl3pPr lvl="2" algn="l">
              <a:lnSpc>
                <a:spcPct val="100000"/>
              </a:lnSpc>
              <a:spcBef>
                <a:spcPts val="360"/>
              </a:spcBef>
              <a:spcAft>
                <a:spcPts val="0"/>
              </a:spcAft>
              <a:buSzPts val="1170"/>
              <a:buChar char="■"/>
              <a:defRPr/>
            </a:lvl3pPr>
            <a:lvl4pPr lvl="3" algn="l">
              <a:lnSpc>
                <a:spcPct val="100000"/>
              </a:lnSpc>
              <a:spcBef>
                <a:spcPts val="360"/>
              </a:spcBef>
              <a:spcAft>
                <a:spcPts val="0"/>
              </a:spcAft>
              <a:buSzPts val="1260"/>
              <a:buChar char="◻"/>
              <a:defRPr/>
            </a:lvl4pPr>
            <a:lvl5pPr lvl="4" algn="l">
              <a:lnSpc>
                <a:spcPct val="100000"/>
              </a:lnSpc>
              <a:spcBef>
                <a:spcPts val="360"/>
              </a:spcBef>
              <a:spcAft>
                <a:spcPts val="0"/>
              </a:spcAft>
              <a:buSzPts val="1800"/>
              <a:buChar char="▪"/>
              <a:defRPr/>
            </a:lvl5pPr>
            <a:lvl6pPr lvl="5" algn="l">
              <a:lnSpc>
                <a:spcPct val="100000"/>
              </a:lnSpc>
              <a:spcBef>
                <a:spcPts val="360"/>
              </a:spcBef>
              <a:spcAft>
                <a:spcPts val="0"/>
              </a:spcAft>
              <a:buSzPts val="1800"/>
              <a:buChar char="▪"/>
              <a:defRPr/>
            </a:lvl6pPr>
            <a:lvl7pPr lvl="6" algn="l">
              <a:lnSpc>
                <a:spcPct val="100000"/>
              </a:lnSpc>
              <a:spcBef>
                <a:spcPts val="360"/>
              </a:spcBef>
              <a:spcAft>
                <a:spcPts val="0"/>
              </a:spcAft>
              <a:buSzPts val="1800"/>
              <a:buChar char="▪"/>
              <a:defRPr/>
            </a:lvl7pPr>
            <a:lvl8pPr lvl="7" algn="l">
              <a:lnSpc>
                <a:spcPct val="100000"/>
              </a:lnSpc>
              <a:spcBef>
                <a:spcPts val="360"/>
              </a:spcBef>
              <a:spcAft>
                <a:spcPts val="0"/>
              </a:spcAft>
              <a:buSzPts val="1800"/>
              <a:buChar char="▪"/>
              <a:defRPr/>
            </a:lvl8pPr>
            <a:lvl9pPr lvl="8" algn="l">
              <a:lnSpc>
                <a:spcPct val="100000"/>
              </a:lnSpc>
              <a:spcBef>
                <a:spcPts val="360"/>
              </a:spcBef>
              <a:spcAft>
                <a:spcPts val="0"/>
              </a:spcAft>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text on left, two objects on right" type="txAndTwoObj">
  <p:cSld name="TEXT_AND_TWO_OBJECTS">
    <p:spTree>
      <p:nvGrpSpPr>
        <p:cNvPr id="46" name="Shape 46"/>
        <p:cNvGrpSpPr/>
        <p:nvPr/>
      </p:nvGrpSpPr>
      <p:grpSpPr>
        <a:xfrm>
          <a:off x="0" y="0"/>
          <a:ext cx="0" cy="0"/>
          <a:chOff x="0" y="0"/>
          <a:chExt cx="0" cy="0"/>
        </a:xfrm>
      </p:grpSpPr>
      <p:sp>
        <p:nvSpPr>
          <p:cNvPr id="47" name="Google Shape;47;p3"/>
          <p:cNvSpPr txBox="1"/>
          <p:nvPr>
            <p:ph idx="10" type="dt"/>
          </p:nvPr>
        </p:nvSpPr>
        <p:spPr>
          <a:xfrm>
            <a:off x="457200" y="6245225"/>
            <a:ext cx="2133600" cy="4762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3"/>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3"/>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algn="r">
              <a:lnSpc>
                <a:spcPct val="100000"/>
              </a:lnSpc>
              <a:spcBef>
                <a:spcPts val="0"/>
              </a:spcBef>
              <a:spcAft>
                <a:spcPts val="0"/>
              </a:spcAft>
              <a:buNone/>
              <a:defRPr sz="1200">
                <a:latin typeface="Arial Black"/>
                <a:ea typeface="Arial Black"/>
                <a:cs typeface="Arial Black"/>
                <a:sym typeface="Arial Black"/>
              </a:defRPr>
            </a:lvl1pPr>
            <a:lvl2pPr indent="0" lvl="1" marL="0" algn="r">
              <a:lnSpc>
                <a:spcPct val="100000"/>
              </a:lnSpc>
              <a:spcBef>
                <a:spcPts val="0"/>
              </a:spcBef>
              <a:spcAft>
                <a:spcPts val="0"/>
              </a:spcAft>
              <a:buNone/>
              <a:defRPr sz="1200">
                <a:latin typeface="Arial Black"/>
                <a:ea typeface="Arial Black"/>
                <a:cs typeface="Arial Black"/>
                <a:sym typeface="Arial Black"/>
              </a:defRPr>
            </a:lvl2pPr>
            <a:lvl3pPr indent="0" lvl="2" marL="0" algn="r">
              <a:lnSpc>
                <a:spcPct val="100000"/>
              </a:lnSpc>
              <a:spcBef>
                <a:spcPts val="0"/>
              </a:spcBef>
              <a:spcAft>
                <a:spcPts val="0"/>
              </a:spcAft>
              <a:buNone/>
              <a:defRPr sz="1200">
                <a:latin typeface="Arial Black"/>
                <a:ea typeface="Arial Black"/>
                <a:cs typeface="Arial Black"/>
                <a:sym typeface="Arial Black"/>
              </a:defRPr>
            </a:lvl3pPr>
            <a:lvl4pPr indent="0" lvl="3" marL="0" algn="r">
              <a:lnSpc>
                <a:spcPct val="100000"/>
              </a:lnSpc>
              <a:spcBef>
                <a:spcPts val="0"/>
              </a:spcBef>
              <a:spcAft>
                <a:spcPts val="0"/>
              </a:spcAft>
              <a:buNone/>
              <a:defRPr sz="1200">
                <a:latin typeface="Arial Black"/>
                <a:ea typeface="Arial Black"/>
                <a:cs typeface="Arial Black"/>
                <a:sym typeface="Arial Black"/>
              </a:defRPr>
            </a:lvl4pPr>
            <a:lvl5pPr indent="0" lvl="4" marL="0" algn="r">
              <a:lnSpc>
                <a:spcPct val="100000"/>
              </a:lnSpc>
              <a:spcBef>
                <a:spcPts val="0"/>
              </a:spcBef>
              <a:spcAft>
                <a:spcPts val="0"/>
              </a:spcAft>
              <a:buNone/>
              <a:defRPr sz="1200">
                <a:latin typeface="Arial Black"/>
                <a:ea typeface="Arial Black"/>
                <a:cs typeface="Arial Black"/>
                <a:sym typeface="Arial Black"/>
              </a:defRPr>
            </a:lvl5pPr>
            <a:lvl6pPr indent="0" lvl="5" marL="0" algn="r">
              <a:lnSpc>
                <a:spcPct val="100000"/>
              </a:lnSpc>
              <a:spcBef>
                <a:spcPts val="0"/>
              </a:spcBef>
              <a:spcAft>
                <a:spcPts val="0"/>
              </a:spcAft>
              <a:buNone/>
              <a:defRPr sz="1200">
                <a:latin typeface="Arial Black"/>
                <a:ea typeface="Arial Black"/>
                <a:cs typeface="Arial Black"/>
                <a:sym typeface="Arial Black"/>
              </a:defRPr>
            </a:lvl6pPr>
            <a:lvl7pPr indent="0" lvl="6" marL="0" algn="r">
              <a:lnSpc>
                <a:spcPct val="100000"/>
              </a:lnSpc>
              <a:spcBef>
                <a:spcPts val="0"/>
              </a:spcBef>
              <a:spcAft>
                <a:spcPts val="0"/>
              </a:spcAft>
              <a:buNone/>
              <a:defRPr sz="1200">
                <a:latin typeface="Arial Black"/>
                <a:ea typeface="Arial Black"/>
                <a:cs typeface="Arial Black"/>
                <a:sym typeface="Arial Black"/>
              </a:defRPr>
            </a:lvl7pPr>
            <a:lvl8pPr indent="0" lvl="7" marL="0" algn="r">
              <a:lnSpc>
                <a:spcPct val="100000"/>
              </a:lnSpc>
              <a:spcBef>
                <a:spcPts val="0"/>
              </a:spcBef>
              <a:spcAft>
                <a:spcPts val="0"/>
              </a:spcAft>
              <a:buNone/>
              <a:defRPr sz="1200">
                <a:latin typeface="Arial Black"/>
                <a:ea typeface="Arial Black"/>
                <a:cs typeface="Arial Black"/>
                <a:sym typeface="Arial Black"/>
              </a:defRPr>
            </a:lvl8pPr>
            <a:lvl9pPr indent="0" lvl="8" marL="0" algn="r">
              <a:lnSpc>
                <a:spcPct val="100000"/>
              </a:lnSpc>
              <a:spcBef>
                <a:spcPts val="0"/>
              </a:spcBef>
              <a:spcAft>
                <a:spcPts val="0"/>
              </a:spcAft>
              <a:buNone/>
              <a:defRPr sz="1200">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text on left, text on right" type="twoColTx">
  <p:cSld name="TITLE_AND_TWO_COLUMNS">
    <p:spTree>
      <p:nvGrpSpPr>
        <p:cNvPr id="50" name="Shape 50"/>
        <p:cNvGrpSpPr/>
        <p:nvPr/>
      </p:nvGrpSpPr>
      <p:grpSpPr>
        <a:xfrm>
          <a:off x="0" y="0"/>
          <a:ext cx="0" cy="0"/>
          <a:chOff x="0" y="0"/>
          <a:chExt cx="0" cy="0"/>
        </a:xfrm>
      </p:grpSpPr>
      <p:sp>
        <p:nvSpPr>
          <p:cNvPr id="51" name="Google Shape;51;p4"/>
          <p:cNvSpPr txBox="1"/>
          <p:nvPr>
            <p:ph idx="10" type="dt"/>
          </p:nvPr>
        </p:nvSpPr>
        <p:spPr>
          <a:xfrm>
            <a:off x="457200" y="6245225"/>
            <a:ext cx="2133600" cy="4762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4"/>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4"/>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algn="r">
              <a:lnSpc>
                <a:spcPct val="100000"/>
              </a:lnSpc>
              <a:spcBef>
                <a:spcPts val="0"/>
              </a:spcBef>
              <a:spcAft>
                <a:spcPts val="0"/>
              </a:spcAft>
              <a:buNone/>
              <a:defRPr sz="1200">
                <a:latin typeface="Arial Black"/>
                <a:ea typeface="Arial Black"/>
                <a:cs typeface="Arial Black"/>
                <a:sym typeface="Arial Black"/>
              </a:defRPr>
            </a:lvl1pPr>
            <a:lvl2pPr indent="0" lvl="1" marL="0" algn="r">
              <a:lnSpc>
                <a:spcPct val="100000"/>
              </a:lnSpc>
              <a:spcBef>
                <a:spcPts val="0"/>
              </a:spcBef>
              <a:spcAft>
                <a:spcPts val="0"/>
              </a:spcAft>
              <a:buNone/>
              <a:defRPr sz="1200">
                <a:latin typeface="Arial Black"/>
                <a:ea typeface="Arial Black"/>
                <a:cs typeface="Arial Black"/>
                <a:sym typeface="Arial Black"/>
              </a:defRPr>
            </a:lvl2pPr>
            <a:lvl3pPr indent="0" lvl="2" marL="0" algn="r">
              <a:lnSpc>
                <a:spcPct val="100000"/>
              </a:lnSpc>
              <a:spcBef>
                <a:spcPts val="0"/>
              </a:spcBef>
              <a:spcAft>
                <a:spcPts val="0"/>
              </a:spcAft>
              <a:buNone/>
              <a:defRPr sz="1200">
                <a:latin typeface="Arial Black"/>
                <a:ea typeface="Arial Black"/>
                <a:cs typeface="Arial Black"/>
                <a:sym typeface="Arial Black"/>
              </a:defRPr>
            </a:lvl3pPr>
            <a:lvl4pPr indent="0" lvl="3" marL="0" algn="r">
              <a:lnSpc>
                <a:spcPct val="100000"/>
              </a:lnSpc>
              <a:spcBef>
                <a:spcPts val="0"/>
              </a:spcBef>
              <a:spcAft>
                <a:spcPts val="0"/>
              </a:spcAft>
              <a:buNone/>
              <a:defRPr sz="1200">
                <a:latin typeface="Arial Black"/>
                <a:ea typeface="Arial Black"/>
                <a:cs typeface="Arial Black"/>
                <a:sym typeface="Arial Black"/>
              </a:defRPr>
            </a:lvl4pPr>
            <a:lvl5pPr indent="0" lvl="4" marL="0" algn="r">
              <a:lnSpc>
                <a:spcPct val="100000"/>
              </a:lnSpc>
              <a:spcBef>
                <a:spcPts val="0"/>
              </a:spcBef>
              <a:spcAft>
                <a:spcPts val="0"/>
              </a:spcAft>
              <a:buNone/>
              <a:defRPr sz="1200">
                <a:latin typeface="Arial Black"/>
                <a:ea typeface="Arial Black"/>
                <a:cs typeface="Arial Black"/>
                <a:sym typeface="Arial Black"/>
              </a:defRPr>
            </a:lvl5pPr>
            <a:lvl6pPr indent="0" lvl="5" marL="0" algn="r">
              <a:lnSpc>
                <a:spcPct val="100000"/>
              </a:lnSpc>
              <a:spcBef>
                <a:spcPts val="0"/>
              </a:spcBef>
              <a:spcAft>
                <a:spcPts val="0"/>
              </a:spcAft>
              <a:buNone/>
              <a:defRPr sz="1200">
                <a:latin typeface="Arial Black"/>
                <a:ea typeface="Arial Black"/>
                <a:cs typeface="Arial Black"/>
                <a:sym typeface="Arial Black"/>
              </a:defRPr>
            </a:lvl6pPr>
            <a:lvl7pPr indent="0" lvl="6" marL="0" algn="r">
              <a:lnSpc>
                <a:spcPct val="100000"/>
              </a:lnSpc>
              <a:spcBef>
                <a:spcPts val="0"/>
              </a:spcBef>
              <a:spcAft>
                <a:spcPts val="0"/>
              </a:spcAft>
              <a:buNone/>
              <a:defRPr sz="1200">
                <a:latin typeface="Arial Black"/>
                <a:ea typeface="Arial Black"/>
                <a:cs typeface="Arial Black"/>
                <a:sym typeface="Arial Black"/>
              </a:defRPr>
            </a:lvl7pPr>
            <a:lvl8pPr indent="0" lvl="7" marL="0" algn="r">
              <a:lnSpc>
                <a:spcPct val="100000"/>
              </a:lnSpc>
              <a:spcBef>
                <a:spcPts val="0"/>
              </a:spcBef>
              <a:spcAft>
                <a:spcPts val="0"/>
              </a:spcAft>
              <a:buNone/>
              <a:defRPr sz="1200">
                <a:latin typeface="Arial Black"/>
                <a:ea typeface="Arial Black"/>
                <a:cs typeface="Arial Black"/>
                <a:sym typeface="Arial Black"/>
              </a:defRPr>
            </a:lvl8pPr>
            <a:lvl9pPr indent="0" lvl="8" marL="0" algn="r">
              <a:lnSpc>
                <a:spcPct val="100000"/>
              </a:lnSpc>
              <a:spcBef>
                <a:spcPts val="0"/>
              </a:spcBef>
              <a:spcAft>
                <a:spcPts val="0"/>
              </a:spcAft>
              <a:buNone/>
              <a:defRPr sz="1200">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ext" type="tx">
  <p:cSld name="TITLE_AND_BODY">
    <p:spTree>
      <p:nvGrpSpPr>
        <p:cNvPr id="54" name="Shape 54"/>
        <p:cNvGrpSpPr/>
        <p:nvPr/>
      </p:nvGrpSpPr>
      <p:grpSpPr>
        <a:xfrm>
          <a:off x="0" y="0"/>
          <a:ext cx="0" cy="0"/>
          <a:chOff x="0" y="0"/>
          <a:chExt cx="0" cy="0"/>
        </a:xfrm>
      </p:grpSpPr>
      <p:sp>
        <p:nvSpPr>
          <p:cNvPr id="55" name="Google Shape;55;p5"/>
          <p:cNvSpPr txBox="1"/>
          <p:nvPr>
            <p:ph type="title"/>
          </p:nvPr>
        </p:nvSpPr>
        <p:spPr>
          <a:xfrm>
            <a:off x="457200" y="457200"/>
            <a:ext cx="8229600" cy="13716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5"/>
          <p:cNvSpPr txBox="1"/>
          <p:nvPr>
            <p:ph idx="1" type="body"/>
          </p:nvPr>
        </p:nvSpPr>
        <p:spPr>
          <a:xfrm>
            <a:off x="457200" y="1981200"/>
            <a:ext cx="8229600" cy="3886200"/>
          </a:xfrm>
          <a:prstGeom prst="rect">
            <a:avLst/>
          </a:prstGeom>
          <a:noFill/>
          <a:ln>
            <a:noFill/>
          </a:ln>
        </p:spPr>
        <p:txBody>
          <a:bodyPr anchorCtr="0" anchor="t" bIns="45700" lIns="91425" spcFirstLastPara="1" rIns="91425" wrap="square" tIns="45700">
            <a:noAutofit/>
          </a:bodyPr>
          <a:lstStyle>
            <a:lvl1pPr indent="-314325" lvl="0" marL="457200" algn="l">
              <a:lnSpc>
                <a:spcPct val="100000"/>
              </a:lnSpc>
              <a:spcBef>
                <a:spcPts val="360"/>
              </a:spcBef>
              <a:spcAft>
                <a:spcPts val="0"/>
              </a:spcAft>
              <a:buSzPts val="1350"/>
              <a:buChar char="■"/>
              <a:defRPr/>
            </a:lvl1pPr>
            <a:lvl2pPr indent="-320040" lvl="1" marL="914400" algn="l">
              <a:lnSpc>
                <a:spcPct val="100000"/>
              </a:lnSpc>
              <a:spcBef>
                <a:spcPts val="360"/>
              </a:spcBef>
              <a:spcAft>
                <a:spcPts val="0"/>
              </a:spcAft>
              <a:buSzPts val="1440"/>
              <a:buChar char="◻"/>
              <a:defRPr/>
            </a:lvl2pPr>
            <a:lvl3pPr indent="-302894" lvl="2" marL="1371600" algn="l">
              <a:lnSpc>
                <a:spcPct val="100000"/>
              </a:lnSpc>
              <a:spcBef>
                <a:spcPts val="360"/>
              </a:spcBef>
              <a:spcAft>
                <a:spcPts val="0"/>
              </a:spcAft>
              <a:buSzPts val="1170"/>
              <a:buChar char="■"/>
              <a:defRPr/>
            </a:lvl3pPr>
            <a:lvl4pPr indent="-308610" lvl="3" marL="1828800" algn="l">
              <a:lnSpc>
                <a:spcPct val="100000"/>
              </a:lnSpc>
              <a:spcBef>
                <a:spcPts val="360"/>
              </a:spcBef>
              <a:spcAft>
                <a:spcPts val="0"/>
              </a:spcAft>
              <a:buSzPts val="1260"/>
              <a:buChar char="◻"/>
              <a:defRPr/>
            </a:lvl4pPr>
            <a:lvl5pPr indent="-342900" lvl="4" marL="2286000" algn="l">
              <a:lnSpc>
                <a:spcPct val="100000"/>
              </a:lnSpc>
              <a:spcBef>
                <a:spcPts val="360"/>
              </a:spcBef>
              <a:spcAft>
                <a:spcPts val="0"/>
              </a:spcAft>
              <a:buSzPts val="1800"/>
              <a:buChar char="▪"/>
              <a:defRPr/>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57" name="Google Shape;57;p5"/>
          <p:cNvSpPr txBox="1"/>
          <p:nvPr>
            <p:ph idx="10" type="dt"/>
          </p:nvPr>
        </p:nvSpPr>
        <p:spPr>
          <a:xfrm>
            <a:off x="457200" y="6245225"/>
            <a:ext cx="2133600" cy="4762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5"/>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5"/>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algn="r">
              <a:lnSpc>
                <a:spcPct val="100000"/>
              </a:lnSpc>
              <a:spcBef>
                <a:spcPts val="0"/>
              </a:spcBef>
              <a:spcAft>
                <a:spcPts val="0"/>
              </a:spcAft>
              <a:buNone/>
              <a:defRPr sz="1200">
                <a:latin typeface="Arial Black"/>
                <a:ea typeface="Arial Black"/>
                <a:cs typeface="Arial Black"/>
                <a:sym typeface="Arial Black"/>
              </a:defRPr>
            </a:lvl1pPr>
            <a:lvl2pPr indent="0" lvl="1" marL="0" algn="r">
              <a:lnSpc>
                <a:spcPct val="100000"/>
              </a:lnSpc>
              <a:spcBef>
                <a:spcPts val="0"/>
              </a:spcBef>
              <a:spcAft>
                <a:spcPts val="0"/>
              </a:spcAft>
              <a:buNone/>
              <a:defRPr sz="1200">
                <a:latin typeface="Arial Black"/>
                <a:ea typeface="Arial Black"/>
                <a:cs typeface="Arial Black"/>
                <a:sym typeface="Arial Black"/>
              </a:defRPr>
            </a:lvl2pPr>
            <a:lvl3pPr indent="0" lvl="2" marL="0" algn="r">
              <a:lnSpc>
                <a:spcPct val="100000"/>
              </a:lnSpc>
              <a:spcBef>
                <a:spcPts val="0"/>
              </a:spcBef>
              <a:spcAft>
                <a:spcPts val="0"/>
              </a:spcAft>
              <a:buNone/>
              <a:defRPr sz="1200">
                <a:latin typeface="Arial Black"/>
                <a:ea typeface="Arial Black"/>
                <a:cs typeface="Arial Black"/>
                <a:sym typeface="Arial Black"/>
              </a:defRPr>
            </a:lvl3pPr>
            <a:lvl4pPr indent="0" lvl="3" marL="0" algn="r">
              <a:lnSpc>
                <a:spcPct val="100000"/>
              </a:lnSpc>
              <a:spcBef>
                <a:spcPts val="0"/>
              </a:spcBef>
              <a:spcAft>
                <a:spcPts val="0"/>
              </a:spcAft>
              <a:buNone/>
              <a:defRPr sz="1200">
                <a:latin typeface="Arial Black"/>
                <a:ea typeface="Arial Black"/>
                <a:cs typeface="Arial Black"/>
                <a:sym typeface="Arial Black"/>
              </a:defRPr>
            </a:lvl4pPr>
            <a:lvl5pPr indent="0" lvl="4" marL="0" algn="r">
              <a:lnSpc>
                <a:spcPct val="100000"/>
              </a:lnSpc>
              <a:spcBef>
                <a:spcPts val="0"/>
              </a:spcBef>
              <a:spcAft>
                <a:spcPts val="0"/>
              </a:spcAft>
              <a:buNone/>
              <a:defRPr sz="1200">
                <a:latin typeface="Arial Black"/>
                <a:ea typeface="Arial Black"/>
                <a:cs typeface="Arial Black"/>
                <a:sym typeface="Arial Black"/>
              </a:defRPr>
            </a:lvl5pPr>
            <a:lvl6pPr indent="0" lvl="5" marL="0" algn="r">
              <a:lnSpc>
                <a:spcPct val="100000"/>
              </a:lnSpc>
              <a:spcBef>
                <a:spcPts val="0"/>
              </a:spcBef>
              <a:spcAft>
                <a:spcPts val="0"/>
              </a:spcAft>
              <a:buNone/>
              <a:defRPr sz="1200">
                <a:latin typeface="Arial Black"/>
                <a:ea typeface="Arial Black"/>
                <a:cs typeface="Arial Black"/>
                <a:sym typeface="Arial Black"/>
              </a:defRPr>
            </a:lvl6pPr>
            <a:lvl7pPr indent="0" lvl="6" marL="0" algn="r">
              <a:lnSpc>
                <a:spcPct val="100000"/>
              </a:lnSpc>
              <a:spcBef>
                <a:spcPts val="0"/>
              </a:spcBef>
              <a:spcAft>
                <a:spcPts val="0"/>
              </a:spcAft>
              <a:buNone/>
              <a:defRPr sz="1200">
                <a:latin typeface="Arial Black"/>
                <a:ea typeface="Arial Black"/>
                <a:cs typeface="Arial Black"/>
                <a:sym typeface="Arial Black"/>
              </a:defRPr>
            </a:lvl7pPr>
            <a:lvl8pPr indent="0" lvl="7" marL="0" algn="r">
              <a:lnSpc>
                <a:spcPct val="100000"/>
              </a:lnSpc>
              <a:spcBef>
                <a:spcPts val="0"/>
              </a:spcBef>
              <a:spcAft>
                <a:spcPts val="0"/>
              </a:spcAft>
              <a:buNone/>
              <a:defRPr sz="1200">
                <a:latin typeface="Arial Black"/>
                <a:ea typeface="Arial Black"/>
                <a:cs typeface="Arial Black"/>
                <a:sym typeface="Arial Black"/>
              </a:defRPr>
            </a:lvl8pPr>
            <a:lvl9pPr indent="0" lvl="8" marL="0" algn="r">
              <a:lnSpc>
                <a:spcPct val="100000"/>
              </a:lnSpc>
              <a:spcBef>
                <a:spcPts val="0"/>
              </a:spcBef>
              <a:spcAft>
                <a:spcPts val="0"/>
              </a:spcAft>
              <a:buNone/>
              <a:defRPr sz="1200">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 name="Shape 10"/>
        <p:cNvGrpSpPr/>
        <p:nvPr/>
      </p:nvGrpSpPr>
      <p:grpSpPr>
        <a:xfrm>
          <a:off x="0" y="0"/>
          <a:ext cx="0" cy="0"/>
          <a:chOff x="0" y="0"/>
          <a:chExt cx="0" cy="0"/>
        </a:xfrm>
      </p:grpSpPr>
      <p:sp>
        <p:nvSpPr>
          <p:cNvPr id="11" name="Google Shape;11;p1"/>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marR="0" rtl="0" algn="ctr">
              <a:lnSpc>
                <a:spcPct val="100000"/>
              </a:lnSpc>
              <a:spcBef>
                <a:spcPts val="0"/>
              </a:spcBef>
              <a:spcAft>
                <a:spcPts val="0"/>
              </a:spcAft>
              <a:buSzPts val="1400"/>
              <a:buNone/>
              <a:defRPr b="0" i="0" sz="12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 name="Google Shape;12;p1"/>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1pPr>
            <a:lvl2pPr indent="0" lvl="1"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2pPr>
            <a:lvl3pPr indent="0" lvl="2"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3pPr>
            <a:lvl4pPr indent="0" lvl="3"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4pPr>
            <a:lvl5pPr indent="0" lvl="4"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5pPr>
            <a:lvl6pPr indent="0" lvl="5"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6pPr>
            <a:lvl7pPr indent="0" lvl="6"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7pPr>
            <a:lvl8pPr indent="0" lvl="7"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8pPr>
            <a:lvl9pPr indent="0" lvl="8" marL="0" marR="0" rtl="0" algn="r">
              <a:lnSpc>
                <a:spcPct val="100000"/>
              </a:lnSpc>
              <a:spcBef>
                <a:spcPts val="0"/>
              </a:spcBef>
              <a:spcAft>
                <a:spcPts val="0"/>
              </a:spcAft>
              <a:buClr>
                <a:schemeClr val="dk1"/>
              </a:buClr>
              <a:buSzPts val="1200"/>
              <a:buFont typeface="Arial Black"/>
              <a:buNone/>
              <a:defRPr b="0" i="0" sz="1200" u="none">
                <a:solidFill>
                  <a:schemeClr val="dk1"/>
                </a:solidFill>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grpSp>
        <p:nvGrpSpPr>
          <p:cNvPr id="13" name="Google Shape;13;p1"/>
          <p:cNvGrpSpPr/>
          <p:nvPr/>
        </p:nvGrpSpPr>
        <p:grpSpPr>
          <a:xfrm>
            <a:off x="0" y="0"/>
            <a:ext cx="9144000" cy="546100"/>
            <a:chOff x="0" y="0"/>
            <a:chExt cx="5760" cy="344"/>
          </a:xfrm>
        </p:grpSpPr>
        <p:sp>
          <p:nvSpPr>
            <p:cNvPr id="14" name="Google Shape;14;p1"/>
            <p:cNvSpPr txBox="1"/>
            <p:nvPr/>
          </p:nvSpPr>
          <p:spPr>
            <a:xfrm>
              <a:off x="0" y="0"/>
              <a:ext cx="180" cy="336"/>
            </a:xfrm>
            <a:prstGeom prst="rect">
              <a:avLst/>
            </a:prstGeom>
            <a:gradFill>
              <a:gsLst>
                <a:gs pos="0">
                  <a:schemeClr val="lt1"/>
                </a:gs>
                <a:gs pos="100000">
                  <a:schemeClr val="folHlink"/>
                </a:gs>
              </a:gsLst>
              <a:lin ang="108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 name="Google Shape;15;p1"/>
            <p:cNvSpPr txBox="1"/>
            <p:nvPr/>
          </p:nvSpPr>
          <p:spPr>
            <a:xfrm>
              <a:off x="260" y="85"/>
              <a:ext cx="5500" cy="173"/>
            </a:xfrm>
            <a:prstGeom prst="rect">
              <a:avLst/>
            </a:prstGeom>
            <a:gradFill>
              <a:gsLst>
                <a:gs pos="0">
                  <a:schemeClr val="lt1"/>
                </a:gs>
                <a:gs pos="100000">
                  <a:schemeClr val="lt2"/>
                </a:gs>
              </a:gsLst>
              <a:lin ang="108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 name="Google Shape;16;p1"/>
            <p:cNvSpPr txBox="1"/>
            <p:nvPr/>
          </p:nvSpPr>
          <p:spPr>
            <a:xfrm>
              <a:off x="258" y="85"/>
              <a:ext cx="87" cy="89"/>
            </a:xfrm>
            <a:prstGeom prst="rect">
              <a:avLst/>
            </a:pr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 name="Google Shape;17;p1"/>
            <p:cNvSpPr txBox="1"/>
            <p:nvPr/>
          </p:nvSpPr>
          <p:spPr>
            <a:xfrm>
              <a:off x="345" y="0"/>
              <a:ext cx="88" cy="87"/>
            </a:xfrm>
            <a:prstGeom prst="rect">
              <a:avLst/>
            </a:pr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 name="Google Shape;18;p1"/>
            <p:cNvSpPr txBox="1"/>
            <p:nvPr/>
          </p:nvSpPr>
          <p:spPr>
            <a:xfrm>
              <a:off x="345" y="85"/>
              <a:ext cx="88" cy="89"/>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 name="Google Shape;19;p1"/>
            <p:cNvSpPr txBox="1"/>
            <p:nvPr/>
          </p:nvSpPr>
          <p:spPr>
            <a:xfrm>
              <a:off x="173" y="173"/>
              <a:ext cx="86" cy="87"/>
            </a:xfrm>
            <a:prstGeom prst="rect">
              <a:avLst/>
            </a:pr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 name="Google Shape;20;p1"/>
            <p:cNvSpPr txBox="1"/>
            <p:nvPr/>
          </p:nvSpPr>
          <p:spPr>
            <a:xfrm>
              <a:off x="83" y="86"/>
              <a:ext cx="89" cy="87"/>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 name="Google Shape;21;p1"/>
            <p:cNvSpPr txBox="1"/>
            <p:nvPr/>
          </p:nvSpPr>
          <p:spPr>
            <a:xfrm>
              <a:off x="258" y="171"/>
              <a:ext cx="87" cy="87"/>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 name="Google Shape;22;p1"/>
            <p:cNvSpPr txBox="1"/>
            <p:nvPr/>
          </p:nvSpPr>
          <p:spPr>
            <a:xfrm>
              <a:off x="173" y="258"/>
              <a:ext cx="86" cy="86"/>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23" name="Google Shape;23;p1"/>
          <p:cNvSpPr txBox="1"/>
          <p:nvPr>
            <p:ph type="title"/>
          </p:nvPr>
        </p:nvSpPr>
        <p:spPr>
          <a:xfrm>
            <a:off x="457200" y="457200"/>
            <a:ext cx="8229600" cy="13716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4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4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4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4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4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4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4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4400" u="none" cap="none" strike="noStrike">
                <a:solidFill>
                  <a:schemeClr val="dk1"/>
                </a:solidFill>
                <a:latin typeface="Arial"/>
                <a:ea typeface="Arial"/>
                <a:cs typeface="Arial"/>
                <a:sym typeface="Arial"/>
              </a:defRPr>
            </a:lvl9pPr>
          </a:lstStyle>
          <a:p/>
        </p:txBody>
      </p:sp>
      <p:sp>
        <p:nvSpPr>
          <p:cNvPr id="24" name="Google Shape;24;p1"/>
          <p:cNvSpPr txBox="1"/>
          <p:nvPr>
            <p:ph idx="1" type="body"/>
          </p:nvPr>
        </p:nvSpPr>
        <p:spPr>
          <a:xfrm>
            <a:off x="457200" y="1981200"/>
            <a:ext cx="8229600" cy="3886200"/>
          </a:xfrm>
          <a:prstGeom prst="rect">
            <a:avLst/>
          </a:prstGeom>
          <a:noFill/>
          <a:ln>
            <a:noFill/>
          </a:ln>
        </p:spPr>
        <p:txBody>
          <a:bodyPr anchorCtr="0" anchor="t" bIns="45700" lIns="91425" spcFirstLastPara="1" rIns="91425" wrap="square" tIns="45700">
            <a:noAutofit/>
          </a:bodyPr>
          <a:lstStyle>
            <a:lvl1pPr indent="-381000" lvl="0" marL="457200" marR="0" rtl="0" algn="l">
              <a:lnSpc>
                <a:spcPct val="100000"/>
              </a:lnSpc>
              <a:spcBef>
                <a:spcPts val="640"/>
              </a:spcBef>
              <a:spcAft>
                <a:spcPts val="0"/>
              </a:spcAft>
              <a:buClr>
                <a:schemeClr val="lt2"/>
              </a:buClr>
              <a:buSzPts val="2400"/>
              <a:buFont typeface="Noto Sans Symbols"/>
              <a:buChar char="■"/>
              <a:defRPr b="0" i="0" sz="3200" u="none" cap="none" strike="noStrike">
                <a:solidFill>
                  <a:schemeClr val="dk1"/>
                </a:solidFill>
                <a:latin typeface="Arial"/>
                <a:ea typeface="Arial"/>
                <a:cs typeface="Arial"/>
                <a:sym typeface="Arial"/>
              </a:defRPr>
            </a:lvl1pPr>
            <a:lvl2pPr indent="-370840" lvl="1" marL="914400" marR="0" rtl="0" algn="l">
              <a:lnSpc>
                <a:spcPct val="100000"/>
              </a:lnSpc>
              <a:spcBef>
                <a:spcPts val="560"/>
              </a:spcBef>
              <a:spcAft>
                <a:spcPts val="0"/>
              </a:spcAft>
              <a:buClr>
                <a:schemeClr val="accent2"/>
              </a:buClr>
              <a:buSzPts val="2240"/>
              <a:buFont typeface="Noto Sans Symbols"/>
              <a:buChar char="◻"/>
              <a:defRPr b="0" i="0" sz="2800" u="none" cap="none" strike="noStrike">
                <a:solidFill>
                  <a:schemeClr val="dk1"/>
                </a:solidFill>
                <a:latin typeface="Arial"/>
                <a:ea typeface="Arial"/>
                <a:cs typeface="Arial"/>
                <a:sym typeface="Arial"/>
              </a:defRPr>
            </a:lvl2pPr>
            <a:lvl3pPr indent="-327660" lvl="2" marL="1371600" marR="0" rtl="0" algn="l">
              <a:lnSpc>
                <a:spcPct val="100000"/>
              </a:lnSpc>
              <a:spcBef>
                <a:spcPts val="480"/>
              </a:spcBef>
              <a:spcAft>
                <a:spcPts val="0"/>
              </a:spcAft>
              <a:buClr>
                <a:schemeClr val="lt2"/>
              </a:buClr>
              <a:buSzPts val="1560"/>
              <a:buFont typeface="Noto Sans Symbols"/>
              <a:buChar char="■"/>
              <a:defRPr b="0" i="0" sz="2400" u="none" cap="none" strike="noStrike">
                <a:solidFill>
                  <a:schemeClr val="dk1"/>
                </a:solidFill>
                <a:latin typeface="Arial"/>
                <a:ea typeface="Arial"/>
                <a:cs typeface="Arial"/>
                <a:sym typeface="Arial"/>
              </a:defRPr>
            </a:lvl3pPr>
            <a:lvl4pPr indent="-317500" lvl="3" marL="1828800" marR="0" rtl="0" algn="l">
              <a:lnSpc>
                <a:spcPct val="100000"/>
              </a:lnSpc>
              <a:spcBef>
                <a:spcPts val="400"/>
              </a:spcBef>
              <a:spcAft>
                <a:spcPts val="0"/>
              </a:spcAft>
              <a:buClr>
                <a:schemeClr val="accent2"/>
              </a:buClr>
              <a:buSzPts val="1400"/>
              <a:buFont typeface="Noto Sans Symbols"/>
              <a:buChar char="◻"/>
              <a:defRPr b="0" i="0" sz="2000" u="none" cap="none" strike="noStrike">
                <a:solidFill>
                  <a:schemeClr val="dk1"/>
                </a:solidFill>
                <a:latin typeface="Arial"/>
                <a:ea typeface="Arial"/>
                <a:cs typeface="Arial"/>
                <a:sym typeface="Arial"/>
              </a:defRPr>
            </a:lvl4pPr>
            <a:lvl5pPr indent="-355600" lvl="4" marL="2286000" marR="0" rtl="0" algn="l">
              <a:lnSpc>
                <a:spcPct val="100000"/>
              </a:lnSpc>
              <a:spcBef>
                <a:spcPts val="400"/>
              </a:spcBef>
              <a:spcAft>
                <a:spcPts val="0"/>
              </a:spcAft>
              <a:buClr>
                <a:schemeClr val="lt2"/>
              </a:buClr>
              <a:buSzPts val="2000"/>
              <a:buFont typeface="Noto Sans Symbols"/>
              <a:buChar char="▪"/>
              <a:defRPr b="0" i="0" sz="2000" u="none" cap="none" strike="noStrike">
                <a:solidFill>
                  <a:schemeClr val="dk1"/>
                </a:solidFill>
                <a:latin typeface="Arial"/>
                <a:ea typeface="Arial"/>
                <a:cs typeface="Arial"/>
                <a:sym typeface="Arial"/>
              </a:defRPr>
            </a:lvl5pPr>
            <a:lvl6pPr indent="-355600" lvl="5" marL="2743200" marR="0" rtl="0" algn="l">
              <a:lnSpc>
                <a:spcPct val="100000"/>
              </a:lnSpc>
              <a:spcBef>
                <a:spcPts val="400"/>
              </a:spcBef>
              <a:spcAft>
                <a:spcPts val="0"/>
              </a:spcAft>
              <a:buClr>
                <a:schemeClr val="lt2"/>
              </a:buClr>
              <a:buSzPts val="2000"/>
              <a:buFont typeface="Noto Sans Symbols"/>
              <a:buChar char="▪"/>
              <a:defRPr b="0" i="0" sz="2000" u="none" cap="none" strike="noStrike">
                <a:solidFill>
                  <a:schemeClr val="dk1"/>
                </a:solidFill>
                <a:latin typeface="Arial"/>
                <a:ea typeface="Arial"/>
                <a:cs typeface="Arial"/>
                <a:sym typeface="Arial"/>
              </a:defRPr>
            </a:lvl6pPr>
            <a:lvl7pPr indent="-355600" lvl="6" marL="3200400" marR="0" rtl="0" algn="l">
              <a:lnSpc>
                <a:spcPct val="100000"/>
              </a:lnSpc>
              <a:spcBef>
                <a:spcPts val="400"/>
              </a:spcBef>
              <a:spcAft>
                <a:spcPts val="0"/>
              </a:spcAft>
              <a:buClr>
                <a:schemeClr val="lt2"/>
              </a:buClr>
              <a:buSzPts val="2000"/>
              <a:buFont typeface="Noto Sans Symbols"/>
              <a:buChar char="▪"/>
              <a:defRPr b="0" i="0" sz="2000" u="none" cap="none" strike="noStrike">
                <a:solidFill>
                  <a:schemeClr val="dk1"/>
                </a:solidFill>
                <a:latin typeface="Arial"/>
                <a:ea typeface="Arial"/>
                <a:cs typeface="Arial"/>
                <a:sym typeface="Arial"/>
              </a:defRPr>
            </a:lvl7pPr>
            <a:lvl8pPr indent="-355600" lvl="7" marL="3657600" marR="0" rtl="0" algn="l">
              <a:lnSpc>
                <a:spcPct val="100000"/>
              </a:lnSpc>
              <a:spcBef>
                <a:spcPts val="400"/>
              </a:spcBef>
              <a:spcAft>
                <a:spcPts val="0"/>
              </a:spcAft>
              <a:buClr>
                <a:schemeClr val="lt2"/>
              </a:buClr>
              <a:buSzPts val="2000"/>
              <a:buFont typeface="Noto Sans Symbols"/>
              <a:buChar char="▪"/>
              <a:defRPr b="0" i="0" sz="2000" u="none" cap="none" strike="noStrike">
                <a:solidFill>
                  <a:schemeClr val="dk1"/>
                </a:solidFill>
                <a:latin typeface="Arial"/>
                <a:ea typeface="Arial"/>
                <a:cs typeface="Arial"/>
                <a:sym typeface="Arial"/>
              </a:defRPr>
            </a:lvl8pPr>
            <a:lvl9pPr indent="-355600" lvl="8" marL="4114800" marR="0" rtl="0" algn="l">
              <a:lnSpc>
                <a:spcPct val="100000"/>
              </a:lnSpc>
              <a:spcBef>
                <a:spcPts val="400"/>
              </a:spcBef>
              <a:spcAft>
                <a:spcPts val="0"/>
              </a:spcAft>
              <a:buClr>
                <a:schemeClr val="lt2"/>
              </a:buClr>
              <a:buSzPts val="2000"/>
              <a:buFont typeface="Noto Sans Symbols"/>
              <a:buChar char="▪"/>
              <a:defRPr b="0" i="0" sz="2000" u="none" cap="none" strike="noStrike">
                <a:solidFill>
                  <a:schemeClr val="dk1"/>
                </a:solidFill>
                <a:latin typeface="Arial"/>
                <a:ea typeface="Arial"/>
                <a:cs typeface="Arial"/>
                <a:sym typeface="Arial"/>
              </a:defRPr>
            </a:lvl9pPr>
          </a:lstStyle>
          <a:p/>
        </p:txBody>
      </p:sp>
      <p:sp>
        <p:nvSpPr>
          <p:cNvPr id="25" name="Google Shape;25;p1"/>
          <p:cNvSpPr txBox="1"/>
          <p:nvPr>
            <p:ph idx="10" type="dt"/>
          </p:nvPr>
        </p:nvSpPr>
        <p:spPr>
          <a:xfrm>
            <a:off x="457200" y="6245225"/>
            <a:ext cx="2133600" cy="47625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2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0.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2.xml"/><Relationship Id="rId3" Type="http://schemas.openxmlformats.org/officeDocument/2006/relationships/image" Target="../media/image5.jp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0.xml"/><Relationship Id="rId3" Type="http://schemas.openxmlformats.org/officeDocument/2006/relationships/image" Target="../media/image3.jp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5.xml"/><Relationship Id="rId3" Type="http://schemas.openxmlformats.org/officeDocument/2006/relationships/image" Target="../media/image4.jp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4.xml"/><Relationship Id="rId3" Type="http://schemas.openxmlformats.org/officeDocument/2006/relationships/image" Target="../media/image6.jpg"/></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image" Target="../media/image1.jpg"/></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8.xml"/><Relationship Id="rId3" Type="http://schemas.openxmlformats.org/officeDocument/2006/relationships/image" Target="../media/image7.jpg"/></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63" name="Shape 63"/>
        <p:cNvGrpSpPr/>
        <p:nvPr/>
      </p:nvGrpSpPr>
      <p:grpSpPr>
        <a:xfrm>
          <a:off x="0" y="0"/>
          <a:ext cx="0" cy="0"/>
          <a:chOff x="0" y="0"/>
          <a:chExt cx="0" cy="0"/>
        </a:xfrm>
      </p:grpSpPr>
      <p:sp>
        <p:nvSpPr>
          <p:cNvPr id="64" name="Google Shape;64;p6"/>
          <p:cNvSpPr txBox="1"/>
          <p:nvPr>
            <p:ph idx="1" type="subTitle"/>
          </p:nvPr>
        </p:nvSpPr>
        <p:spPr>
          <a:xfrm flipH="1" rot="10800000">
            <a:off x="611187" y="6669087"/>
            <a:ext cx="8532812" cy="188912"/>
          </a:xfrm>
          <a:prstGeom prst="rect">
            <a:avLst/>
          </a:prstGeom>
          <a:noFill/>
          <a:ln>
            <a:noFill/>
          </a:ln>
        </p:spPr>
        <p:txBody>
          <a:bodyPr anchorCtr="0" anchor="t" bIns="45700" lIns="91425" spcFirstLastPara="1" rIns="91425" wrap="square" tIns="45700">
            <a:noAutofit/>
          </a:bodyPr>
          <a:lstStyle/>
          <a:p>
            <a:pPr indent="-190500" lvl="0" marL="342900" rtl="0" algn="l">
              <a:lnSpc>
                <a:spcPct val="100000"/>
              </a:lnSpc>
              <a:spcBef>
                <a:spcPts val="0"/>
              </a:spcBef>
              <a:spcAft>
                <a:spcPts val="0"/>
              </a:spcAft>
              <a:buSzPts val="2400"/>
              <a:buNone/>
            </a:pPr>
            <a:r>
              <a:t/>
            </a:r>
            <a:endParaRPr b="0" i="0" sz="3200" u="none">
              <a:solidFill>
                <a:schemeClr val="dk1"/>
              </a:solidFill>
              <a:latin typeface="Arial"/>
              <a:ea typeface="Arial"/>
              <a:cs typeface="Arial"/>
              <a:sym typeface="Arial"/>
            </a:endParaRPr>
          </a:p>
        </p:txBody>
      </p:sp>
      <p:sp>
        <p:nvSpPr>
          <p:cNvPr id="65" name="Google Shape;65;p6"/>
          <p:cNvSpPr/>
          <p:nvPr/>
        </p:nvSpPr>
        <p:spPr>
          <a:xfrm>
            <a:off x="611187" y="188912"/>
            <a:ext cx="7772400" cy="2232025"/>
          </a:xfrm>
          <a:prstGeom prst="rect">
            <a:avLst/>
          </a:prstGeom>
        </p:spPr>
        <p:txBody>
          <a:bodyPr>
            <a:prstTxWarp prst="textPlain"/>
          </a:bodyPr>
          <a:lstStyle/>
          <a:p>
            <a:pPr lvl="0" algn="l"/>
            <a:r>
              <a:rPr b="0" i="0">
                <a:ln cap="flat" cmpd="sng" w="9525">
                  <a:solidFill>
                    <a:srgbClr val="3366FF"/>
                  </a:solidFill>
                  <a:prstDash val="solid"/>
                  <a:miter lim="524288"/>
                  <a:headEnd len="sm" w="sm" type="none"/>
                  <a:tailEnd len="sm" w="sm" type="none"/>
                </a:ln>
                <a:solidFill>
                  <a:srgbClr val="333399"/>
                </a:solidFill>
                <a:latin typeface="Arial"/>
              </a:rPr>
              <a:t> </a:t>
            </a:r>
          </a:p>
        </p:txBody>
      </p:sp>
      <p:sp>
        <p:nvSpPr>
          <p:cNvPr id="66" name="Google Shape;66;p6"/>
          <p:cNvSpPr/>
          <p:nvPr/>
        </p:nvSpPr>
        <p:spPr>
          <a:xfrm>
            <a:off x="1763712" y="2133600"/>
            <a:ext cx="6573837" cy="2011362"/>
          </a:xfrm>
          <a:prstGeom prst="rect">
            <a:avLst/>
          </a:prstGeom>
        </p:spPr>
        <p:txBody>
          <a:bodyPr>
            <a:prstTxWarp prst="textPlain"/>
          </a:bodyPr>
          <a:lstStyle/>
          <a:p>
            <a:pPr lvl="0" algn="l"/>
            <a:r>
              <a:rPr b="0" i="1">
                <a:ln cap="flat" cmpd="sng" w="9525">
                  <a:solidFill>
                    <a:srgbClr val="3366FF"/>
                  </a:solidFill>
                  <a:prstDash val="solid"/>
                  <a:miter lim="800000"/>
                  <a:headEnd len="sm" w="sm" type="none"/>
                  <a:tailEnd len="sm" w="sm" type="none"/>
                </a:ln>
                <a:solidFill>
                  <a:srgbClr val="333399"/>
                </a:solidFill>
                <a:latin typeface="Arial"/>
              </a:rPr>
              <a:t>Уборка квартиры</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95" name="Shape 195"/>
        <p:cNvGrpSpPr/>
        <p:nvPr/>
      </p:nvGrpSpPr>
      <p:grpSpPr>
        <a:xfrm>
          <a:off x="0" y="0"/>
          <a:ext cx="0" cy="0"/>
          <a:chOff x="0" y="0"/>
          <a:chExt cx="0" cy="0"/>
        </a:xfrm>
      </p:grpSpPr>
      <p:sp>
        <p:nvSpPr>
          <p:cNvPr id="196" name="Google Shape;196;p15"/>
          <p:cNvSpPr txBox="1"/>
          <p:nvPr>
            <p:ph idx="4294967295" type="title"/>
          </p:nvPr>
        </p:nvSpPr>
        <p:spPr>
          <a:xfrm>
            <a:off x="0" y="457200"/>
            <a:ext cx="8686800" cy="592455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97" name="Google Shape;197;p15"/>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98" name="Google Shape;198;p15"/>
          <p:cNvGrpSpPr/>
          <p:nvPr/>
        </p:nvGrpSpPr>
        <p:grpSpPr>
          <a:xfrm>
            <a:off x="3419475" y="981075"/>
            <a:ext cx="5262562" cy="5111750"/>
            <a:chOff x="2154" y="618"/>
            <a:chExt cx="3315" cy="3220"/>
          </a:xfrm>
        </p:grpSpPr>
        <p:sp>
          <p:nvSpPr>
            <p:cNvPr id="199" name="Google Shape;199;p15"/>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200" name="Google Shape;200;p15"/>
            <p:cNvCxnSpPr/>
            <p:nvPr/>
          </p:nvCxnSpPr>
          <p:spPr>
            <a:xfrm>
              <a:off x="2154" y="618"/>
              <a:ext cx="3315" cy="0"/>
            </a:xfrm>
            <a:prstGeom prst="straightConnector1">
              <a:avLst/>
            </a:prstGeom>
            <a:noFill/>
            <a:ln>
              <a:noFill/>
            </a:ln>
          </p:spPr>
        </p:cxnSp>
        <p:cxnSp>
          <p:nvCxnSpPr>
            <p:cNvPr id="201" name="Google Shape;201;p15"/>
            <p:cNvCxnSpPr/>
            <p:nvPr/>
          </p:nvCxnSpPr>
          <p:spPr>
            <a:xfrm>
              <a:off x="2154" y="3838"/>
              <a:ext cx="3315" cy="0"/>
            </a:xfrm>
            <a:prstGeom prst="straightConnector1">
              <a:avLst/>
            </a:prstGeom>
            <a:noFill/>
            <a:ln>
              <a:noFill/>
            </a:ln>
          </p:spPr>
        </p:cxnSp>
        <p:cxnSp>
          <p:nvCxnSpPr>
            <p:cNvPr id="202" name="Google Shape;202;p15"/>
            <p:cNvCxnSpPr/>
            <p:nvPr/>
          </p:nvCxnSpPr>
          <p:spPr>
            <a:xfrm>
              <a:off x="2154" y="618"/>
              <a:ext cx="0" cy="3220"/>
            </a:xfrm>
            <a:prstGeom prst="straightConnector1">
              <a:avLst/>
            </a:prstGeom>
            <a:noFill/>
            <a:ln>
              <a:noFill/>
            </a:ln>
          </p:spPr>
        </p:cxnSp>
        <p:cxnSp>
          <p:nvCxnSpPr>
            <p:cNvPr id="203" name="Google Shape;203;p15"/>
            <p:cNvCxnSpPr/>
            <p:nvPr/>
          </p:nvCxnSpPr>
          <p:spPr>
            <a:xfrm>
              <a:off x="5469" y="618"/>
              <a:ext cx="0" cy="3220"/>
            </a:xfrm>
            <a:prstGeom prst="straightConnector1">
              <a:avLst/>
            </a:prstGeom>
            <a:noFill/>
            <a:ln>
              <a:noFill/>
            </a:ln>
          </p:spPr>
        </p:cxnSp>
      </p:grpSp>
      <p:sp>
        <p:nvSpPr>
          <p:cNvPr id="204" name="Google Shape;204;p15"/>
          <p:cNvSpPr txBox="1"/>
          <p:nvPr/>
        </p:nvSpPr>
        <p:spPr>
          <a:xfrm>
            <a:off x="0" y="822325"/>
            <a:ext cx="9144000" cy="2636837"/>
          </a:xfrm>
          <a:prstGeom prst="rect">
            <a:avLst/>
          </a:prstGeom>
          <a:noFill/>
          <a:ln>
            <a:noFill/>
          </a:ln>
        </p:spPr>
        <p:txBody>
          <a:bodyPr anchorCtr="0" anchor="ctr" bIns="45700" lIns="91425" spcFirstLastPara="1" rIns="91425" wrap="square" tIns="45700">
            <a:noAutofit/>
          </a:bodyPr>
          <a:lstStyle/>
          <a:p>
            <a:pPr indent="0" lvl="0" marL="0" marR="0" rtl="0" algn="just">
              <a:lnSpc>
                <a:spcPct val="85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4</a:t>
            </a:r>
            <a:r>
              <a:rPr b="0" i="0" lang="en-US" sz="2800" u="none">
                <a:solidFill>
                  <a:schemeClr val="dk1"/>
                </a:solidFill>
                <a:latin typeface="Arial"/>
                <a:ea typeface="Arial"/>
                <a:cs typeface="Arial"/>
                <a:sym typeface="Arial"/>
              </a:rPr>
              <a:t>. Передвигайтесь в </a:t>
            </a:r>
            <a:r>
              <a:rPr b="1" i="0" lang="en-US" sz="2800" u="none">
                <a:solidFill>
                  <a:schemeClr val="dk1"/>
                </a:solidFill>
                <a:latin typeface="Arial"/>
                <a:ea typeface="Arial"/>
                <a:cs typeface="Arial"/>
                <a:sym typeface="Arial"/>
              </a:rPr>
              <a:t>гостиную. </a:t>
            </a:r>
            <a:r>
              <a:rPr b="0" i="0" lang="en-US" sz="2800" u="none">
                <a:solidFill>
                  <a:schemeClr val="dk1"/>
                </a:solidFill>
                <a:latin typeface="Arial"/>
                <a:ea typeface="Arial"/>
                <a:cs typeface="Arial"/>
                <a:sym typeface="Arial"/>
              </a:rPr>
              <a:t>Протрите пыль с мебели. Пропылесосьте с помощью специальной насадки мягкую мебель. Если в доме есть животные, шерсть с мягкой мебели можно очистить с помощью специальных щёток или варежек для вычески кошек - в этом случае обзаведитесь отдельной варежкой, предназначенной специально для обивки. </a:t>
            </a: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398" name="Shape 1398"/>
        <p:cNvGrpSpPr/>
        <p:nvPr/>
      </p:nvGrpSpPr>
      <p:grpSpPr>
        <a:xfrm>
          <a:off x="0" y="0"/>
          <a:ext cx="0" cy="0"/>
          <a:chOff x="0" y="0"/>
          <a:chExt cx="0" cy="0"/>
        </a:xfrm>
      </p:grpSpPr>
      <p:sp>
        <p:nvSpPr>
          <p:cNvPr id="1399" name="Google Shape;1399;p105"/>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400" name="Google Shape;1400;p105"/>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401" name="Google Shape;1401;p105"/>
          <p:cNvGrpSpPr/>
          <p:nvPr/>
        </p:nvGrpSpPr>
        <p:grpSpPr>
          <a:xfrm>
            <a:off x="0" y="549275"/>
            <a:ext cx="8964612" cy="6119812"/>
            <a:chOff x="0" y="346"/>
            <a:chExt cx="5647" cy="3855"/>
          </a:xfrm>
        </p:grpSpPr>
        <p:sp>
          <p:nvSpPr>
            <p:cNvPr id="1402" name="Google Shape;1402;p105"/>
            <p:cNvSpPr txBox="1"/>
            <p:nvPr/>
          </p:nvSpPr>
          <p:spPr>
            <a:xfrm>
              <a:off x="0" y="346"/>
              <a:ext cx="5647" cy="3855"/>
            </a:xfrm>
            <a:prstGeom prst="rect">
              <a:avLst/>
            </a:prstGeom>
            <a:noFill/>
            <a:ln>
              <a:noFill/>
            </a:ln>
          </p:spPr>
          <p:txBody>
            <a:bodyPr anchorCtr="0" anchor="t" bIns="45700" lIns="91425" spcFirstLastPara="1" rIns="91425" wrap="square" tIns="45700">
              <a:noAutofit/>
            </a:bodyPr>
            <a:lstStyle/>
            <a:p>
              <a:pPr indent="-87312" lvl="0" marL="174625" marR="0" rtl="0" algn="l">
                <a:lnSpc>
                  <a:spcPct val="80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Пригоревшие пушинки с поверхности утюга легко </a:t>
              </a:r>
              <a:endParaRPr/>
            </a:p>
            <a:p>
              <a:pPr indent="-87312" lvl="0" marL="174625"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удаляются с помощью функции «Выброс пара». Чтобы </a:t>
              </a:r>
              <a:endParaRPr/>
            </a:p>
            <a:p>
              <a:pPr indent="-87312" lvl="0" marL="174625"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воспользоваться ею - внимательно прочитайте инструкцию. </a:t>
              </a:r>
              <a:endParaRPr/>
            </a:p>
            <a:p>
              <a:pPr indent="-87312" lvl="0" marL="174625"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Если паровые отверстия сильно засорились, аккуратно </a:t>
              </a:r>
              <a:endParaRPr/>
            </a:p>
            <a:p>
              <a:pPr indent="-87312" lvl="0" marL="174625"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прочистите их разогнутой скрепкой, а потом включите пар.</a:t>
              </a:r>
              <a:endParaRPr b="1" i="0" sz="2400" u="none">
                <a:solidFill>
                  <a:schemeClr val="dk1"/>
                </a:solidFill>
                <a:latin typeface="Arial"/>
                <a:ea typeface="Arial"/>
                <a:cs typeface="Arial"/>
                <a:sym typeface="Arial"/>
              </a:endParaRPr>
            </a:p>
            <a:p>
              <a:pPr indent="-87312" lvl="0" marL="174625" marR="0" rtl="0" algn="l">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Из-за использования жёсткой воды и крахмала для </a:t>
              </a:r>
              <a:endParaRPr/>
            </a:p>
            <a:p>
              <a:pPr indent="-87312" lvl="0" marL="174625"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стирки и заполнения резервуара парообразователя и </a:t>
              </a:r>
              <a:endParaRPr/>
            </a:p>
            <a:p>
              <a:pPr indent="-87312" lvl="0" marL="174625"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разбрызгивателя на подошве может образоваться жёлтый </a:t>
              </a:r>
              <a:endParaRPr/>
            </a:p>
            <a:p>
              <a:pPr indent="-87312" lvl="0" marL="174625"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налёт. Снять его можно при помощи ватного тампона или </a:t>
              </a:r>
              <a:endParaRPr/>
            </a:p>
            <a:p>
              <a:pPr indent="-87312" lvl="0" marL="174625"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тряпочки, пропитанной уксусом. Для повышения эффекта </a:t>
              </a:r>
              <a:endParaRPr/>
            </a:p>
            <a:p>
              <a:pPr indent="-87312" lvl="0" marL="174625"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очистительных свойств уксуса, в него можно добавить </a:t>
              </a:r>
              <a:endParaRPr/>
            </a:p>
            <a:p>
              <a:pPr indent="-87312" lvl="0" marL="174625"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нашатырный спирт. Если подошва сильно загрязнена, </a:t>
              </a:r>
              <a:endParaRPr/>
            </a:p>
            <a:p>
              <a:pPr indent="-87312" lvl="0" marL="174625"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лучше разогреть утюг и погладить им ткань, пропитанную </a:t>
              </a:r>
              <a:endParaRPr/>
            </a:p>
            <a:p>
              <a:pPr indent="-87312" lvl="0" marL="174625"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этим раствором.</a:t>
              </a:r>
              <a:endParaRPr/>
            </a:p>
          </p:txBody>
        </p:sp>
        <p:cxnSp>
          <p:nvCxnSpPr>
            <p:cNvPr id="1403" name="Google Shape;1403;p105"/>
            <p:cNvCxnSpPr/>
            <p:nvPr/>
          </p:nvCxnSpPr>
          <p:spPr>
            <a:xfrm>
              <a:off x="0" y="346"/>
              <a:ext cx="5647" cy="0"/>
            </a:xfrm>
            <a:prstGeom prst="straightConnector1">
              <a:avLst/>
            </a:prstGeom>
            <a:noFill/>
            <a:ln>
              <a:noFill/>
            </a:ln>
          </p:spPr>
        </p:cxnSp>
        <p:cxnSp>
          <p:nvCxnSpPr>
            <p:cNvPr id="1404" name="Google Shape;1404;p105"/>
            <p:cNvCxnSpPr/>
            <p:nvPr/>
          </p:nvCxnSpPr>
          <p:spPr>
            <a:xfrm>
              <a:off x="0" y="4201"/>
              <a:ext cx="5647" cy="0"/>
            </a:xfrm>
            <a:prstGeom prst="straightConnector1">
              <a:avLst/>
            </a:prstGeom>
            <a:noFill/>
            <a:ln>
              <a:noFill/>
            </a:ln>
          </p:spPr>
        </p:cxnSp>
        <p:cxnSp>
          <p:nvCxnSpPr>
            <p:cNvPr id="1405" name="Google Shape;1405;p105"/>
            <p:cNvCxnSpPr/>
            <p:nvPr/>
          </p:nvCxnSpPr>
          <p:spPr>
            <a:xfrm>
              <a:off x="0" y="346"/>
              <a:ext cx="0" cy="3855"/>
            </a:xfrm>
            <a:prstGeom prst="straightConnector1">
              <a:avLst/>
            </a:prstGeom>
            <a:noFill/>
            <a:ln>
              <a:noFill/>
            </a:ln>
          </p:spPr>
        </p:cxnSp>
        <p:cxnSp>
          <p:nvCxnSpPr>
            <p:cNvPr id="1406" name="Google Shape;1406;p105"/>
            <p:cNvCxnSpPr/>
            <p:nvPr/>
          </p:nvCxnSpPr>
          <p:spPr>
            <a:xfrm>
              <a:off x="5647" y="346"/>
              <a:ext cx="0" cy="3855"/>
            </a:xfrm>
            <a:prstGeom prst="straightConnector1">
              <a:avLst/>
            </a:prstGeom>
            <a:noFill/>
            <a:ln>
              <a:noFill/>
            </a:ln>
          </p:spPr>
        </p:cxnSp>
      </p:grpSp>
      <p:sp>
        <p:nvSpPr>
          <p:cNvPr id="1407" name="Google Shape;1407;p105"/>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0">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411" name="Shape 1411"/>
        <p:cNvGrpSpPr/>
        <p:nvPr/>
      </p:nvGrpSpPr>
      <p:grpSpPr>
        <a:xfrm>
          <a:off x="0" y="0"/>
          <a:ext cx="0" cy="0"/>
          <a:chOff x="0" y="0"/>
          <a:chExt cx="0" cy="0"/>
        </a:xfrm>
      </p:grpSpPr>
      <p:sp>
        <p:nvSpPr>
          <p:cNvPr id="1412" name="Google Shape;1412;p106"/>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413" name="Google Shape;1413;p106"/>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414" name="Google Shape;1414;p106"/>
          <p:cNvGrpSpPr/>
          <p:nvPr/>
        </p:nvGrpSpPr>
        <p:grpSpPr>
          <a:xfrm>
            <a:off x="107950" y="549275"/>
            <a:ext cx="8928100" cy="6253162"/>
            <a:chOff x="68" y="346"/>
            <a:chExt cx="5624" cy="3939"/>
          </a:xfrm>
        </p:grpSpPr>
        <p:sp>
          <p:nvSpPr>
            <p:cNvPr id="1415" name="Google Shape;1415;p106"/>
            <p:cNvSpPr txBox="1"/>
            <p:nvPr/>
          </p:nvSpPr>
          <p:spPr>
            <a:xfrm>
              <a:off x="68" y="346"/>
              <a:ext cx="5624" cy="3939"/>
            </a:xfrm>
            <a:prstGeom prst="rect">
              <a:avLst/>
            </a:prstGeom>
            <a:noFill/>
            <a:ln>
              <a:noFill/>
            </a:ln>
          </p:spPr>
          <p:txBody>
            <a:bodyPr anchorCtr="0" anchor="t" bIns="45700" lIns="91425" spcFirstLastPara="1" rIns="91425" wrap="square" tIns="45700">
              <a:noAutofit/>
            </a:bodyPr>
            <a:lstStyle/>
            <a:p>
              <a:pPr indent="0" lvl="0" marL="0" marR="0" rtl="0" algn="l">
                <a:lnSpc>
                  <a:spcPct val="70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Если, пытаясь отчистить загрязненную подошву </a:t>
              </a:r>
              <a:endParaRPr/>
            </a:p>
            <a:p>
              <a:pPr indent="0" lvl="0" marL="0"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утюга, воспользовались ножом, наждачной бумагой и пр. и </a:t>
              </a:r>
              <a:endParaRPr/>
            </a:p>
            <a:p>
              <a:pPr indent="0" lvl="0" marL="0"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повредили поверхность, то убрать её шероховатость и </a:t>
              </a:r>
              <a:endParaRPr/>
            </a:p>
            <a:p>
              <a:pPr indent="0" lvl="0" marL="0"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сделать снова гладкой можно при помощи парафина и соли. </a:t>
              </a:r>
              <a:endParaRPr/>
            </a:p>
            <a:p>
              <a:pPr indent="0" lvl="0" marL="0"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Смешайте соль и натёртый на тёрке парафин, распределите </a:t>
              </a:r>
              <a:endParaRPr/>
            </a:p>
            <a:p>
              <a:pPr indent="0" lvl="0" marL="0"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равномерно на салфетке или бумаге. Затем нагрейте до </a:t>
              </a:r>
              <a:endParaRPr/>
            </a:p>
            <a:p>
              <a:pPr indent="0" lvl="0" marL="0"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максимума утюг и прогладьте салфетку со смесью. </a:t>
              </a:r>
              <a:endParaRPr/>
            </a:p>
            <a:p>
              <a:pPr indent="0" lvl="0" marL="0"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Проделайте эту процедуру несколько раз, пока подошва не </a:t>
              </a:r>
              <a:endParaRPr/>
            </a:p>
            <a:p>
              <a:pPr indent="0" lvl="0" marL="0"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станет гладкой.</a:t>
              </a:r>
              <a:endParaRPr/>
            </a:p>
            <a:p>
              <a:pPr indent="0" lvl="0" marL="0" marR="0" rtl="0" algn="l">
                <a:lnSpc>
                  <a:spcPct val="70000"/>
                </a:lnSpc>
                <a:spcBef>
                  <a:spcPts val="56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Полезные</a:t>
              </a:r>
              <a:r>
                <a:rPr b="1" i="1" lang="en-US" sz="28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советы:                                                                 </a:t>
              </a:r>
              <a:endParaRPr/>
            </a:p>
            <a:p>
              <a:pPr indent="0" lvl="0" marL="0" marR="0" rtl="0" algn="l">
                <a:lnSpc>
                  <a:spcPct val="7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Подошву утюга можно очистить и с помощью перекиси </a:t>
              </a:r>
              <a:endParaRPr/>
            </a:p>
            <a:p>
              <a:pPr indent="0" lvl="0" marL="0"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водорода: обмакните в неё ватный тампон и обработайте </a:t>
              </a:r>
              <a:endParaRPr/>
            </a:p>
            <a:p>
              <a:pPr indent="0" lvl="0" marL="0"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пятна.</a:t>
              </a:r>
              <a:endParaRPr/>
            </a:p>
            <a:p>
              <a:pPr indent="0" lvl="0" marL="0" marR="0" rtl="0" algn="l">
                <a:lnSpc>
                  <a:spcPct val="7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Полиэтиленовая плёнка, прилипшая к подошве утюга, </a:t>
              </a:r>
              <a:endParaRPr/>
            </a:p>
            <a:p>
              <a:pPr indent="0" lvl="0" marL="0" marR="0" rtl="0" algn="l">
                <a:lnSpc>
                  <a:spcPct val="70000"/>
                </a:lnSpc>
                <a:spcBef>
                  <a:spcPts val="56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хорошо очищается жидкостью для</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снятия лака.</a:t>
              </a:r>
              <a:endParaRPr/>
            </a:p>
            <a:p>
              <a:pPr indent="0" lvl="0" marL="0" marR="0" rtl="0" algn="l">
                <a:lnSpc>
                  <a:spcPct val="7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Ржавчину с подошвы утюга можно попробовать отчистить </a:t>
              </a:r>
              <a:endParaRPr/>
            </a:p>
            <a:p>
              <a:pPr indent="0" lvl="0" marL="0"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при помощи порошка для чистки посуды, после чего утюг </a:t>
              </a:r>
              <a:endParaRPr/>
            </a:p>
            <a:p>
              <a:pPr indent="0" lvl="0" marL="0"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нужно тщательно вытереть чистой сухой тряпочкой.</a:t>
              </a:r>
              <a:endParaRPr/>
            </a:p>
          </p:txBody>
        </p:sp>
        <p:cxnSp>
          <p:nvCxnSpPr>
            <p:cNvPr id="1416" name="Google Shape;1416;p106"/>
            <p:cNvCxnSpPr/>
            <p:nvPr/>
          </p:nvCxnSpPr>
          <p:spPr>
            <a:xfrm>
              <a:off x="68" y="346"/>
              <a:ext cx="5624" cy="0"/>
            </a:xfrm>
            <a:prstGeom prst="straightConnector1">
              <a:avLst/>
            </a:prstGeom>
            <a:noFill/>
            <a:ln>
              <a:noFill/>
            </a:ln>
          </p:spPr>
        </p:cxnSp>
        <p:cxnSp>
          <p:nvCxnSpPr>
            <p:cNvPr id="1417" name="Google Shape;1417;p106"/>
            <p:cNvCxnSpPr/>
            <p:nvPr/>
          </p:nvCxnSpPr>
          <p:spPr>
            <a:xfrm>
              <a:off x="68" y="4285"/>
              <a:ext cx="5624" cy="0"/>
            </a:xfrm>
            <a:prstGeom prst="straightConnector1">
              <a:avLst/>
            </a:prstGeom>
            <a:noFill/>
            <a:ln>
              <a:noFill/>
            </a:ln>
          </p:spPr>
        </p:cxnSp>
        <p:cxnSp>
          <p:nvCxnSpPr>
            <p:cNvPr id="1418" name="Google Shape;1418;p106"/>
            <p:cNvCxnSpPr/>
            <p:nvPr/>
          </p:nvCxnSpPr>
          <p:spPr>
            <a:xfrm>
              <a:off x="68" y="346"/>
              <a:ext cx="0" cy="3939"/>
            </a:xfrm>
            <a:prstGeom prst="straightConnector1">
              <a:avLst/>
            </a:prstGeom>
            <a:noFill/>
            <a:ln>
              <a:noFill/>
            </a:ln>
          </p:spPr>
        </p:cxnSp>
        <p:cxnSp>
          <p:nvCxnSpPr>
            <p:cNvPr id="1419" name="Google Shape;1419;p106"/>
            <p:cNvCxnSpPr/>
            <p:nvPr/>
          </p:nvCxnSpPr>
          <p:spPr>
            <a:xfrm>
              <a:off x="5692" y="346"/>
              <a:ext cx="0" cy="3939"/>
            </a:xfrm>
            <a:prstGeom prst="straightConnector1">
              <a:avLst/>
            </a:prstGeom>
            <a:noFill/>
            <a:ln>
              <a:noFill/>
            </a:ln>
          </p:spPr>
        </p:cxnSp>
      </p:grpSp>
      <p:sp>
        <p:nvSpPr>
          <p:cNvPr id="1420" name="Google Shape;1420;p106"/>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3">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424" name="Shape 1424"/>
        <p:cNvGrpSpPr/>
        <p:nvPr/>
      </p:nvGrpSpPr>
      <p:grpSpPr>
        <a:xfrm>
          <a:off x="0" y="0"/>
          <a:ext cx="0" cy="0"/>
          <a:chOff x="0" y="0"/>
          <a:chExt cx="0" cy="0"/>
        </a:xfrm>
      </p:grpSpPr>
      <p:sp>
        <p:nvSpPr>
          <p:cNvPr id="1425" name="Google Shape;1425;p107"/>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426" name="Google Shape;1426;p107"/>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427" name="Google Shape;1427;p107"/>
          <p:cNvGrpSpPr/>
          <p:nvPr/>
        </p:nvGrpSpPr>
        <p:grpSpPr>
          <a:xfrm>
            <a:off x="107950" y="549275"/>
            <a:ext cx="8928100" cy="6119812"/>
            <a:chOff x="68" y="346"/>
            <a:chExt cx="5624" cy="3855"/>
          </a:xfrm>
        </p:grpSpPr>
        <p:sp>
          <p:nvSpPr>
            <p:cNvPr id="1428" name="Google Shape;1428;p107"/>
            <p:cNvSpPr txBox="1"/>
            <p:nvPr/>
          </p:nvSpPr>
          <p:spPr>
            <a:xfrm>
              <a:off x="68" y="346"/>
              <a:ext cx="5624" cy="3855"/>
            </a:xfrm>
            <a:prstGeom prst="rect">
              <a:avLst/>
            </a:prstGeom>
            <a:noFill/>
            <a:ln>
              <a:noFill/>
            </a:ln>
          </p:spPr>
          <p:txBody>
            <a:bodyPr anchorCtr="0" anchor="t" bIns="45700" lIns="91425" spcFirstLastPara="1" rIns="91425" wrap="square" tIns="45700">
              <a:noAutofit/>
            </a:bodyPr>
            <a:lstStyle/>
            <a:p>
              <a:pPr indent="0" lvl="0" marL="0" marR="0" rtl="0" algn="l">
                <a:lnSpc>
                  <a:spcPct val="70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endParaRPr/>
            </a:p>
          </p:txBody>
        </p:sp>
        <p:cxnSp>
          <p:nvCxnSpPr>
            <p:cNvPr id="1429" name="Google Shape;1429;p107"/>
            <p:cNvCxnSpPr/>
            <p:nvPr/>
          </p:nvCxnSpPr>
          <p:spPr>
            <a:xfrm>
              <a:off x="68" y="346"/>
              <a:ext cx="5624" cy="0"/>
            </a:xfrm>
            <a:prstGeom prst="straightConnector1">
              <a:avLst/>
            </a:prstGeom>
            <a:noFill/>
            <a:ln>
              <a:noFill/>
            </a:ln>
          </p:spPr>
        </p:cxnSp>
        <p:cxnSp>
          <p:nvCxnSpPr>
            <p:cNvPr id="1430" name="Google Shape;1430;p107"/>
            <p:cNvCxnSpPr/>
            <p:nvPr/>
          </p:nvCxnSpPr>
          <p:spPr>
            <a:xfrm>
              <a:off x="68" y="4201"/>
              <a:ext cx="5624" cy="0"/>
            </a:xfrm>
            <a:prstGeom prst="straightConnector1">
              <a:avLst/>
            </a:prstGeom>
            <a:noFill/>
            <a:ln>
              <a:noFill/>
            </a:ln>
          </p:spPr>
        </p:cxnSp>
        <p:cxnSp>
          <p:nvCxnSpPr>
            <p:cNvPr id="1431" name="Google Shape;1431;p107"/>
            <p:cNvCxnSpPr/>
            <p:nvPr/>
          </p:nvCxnSpPr>
          <p:spPr>
            <a:xfrm>
              <a:off x="68" y="346"/>
              <a:ext cx="0" cy="3855"/>
            </a:xfrm>
            <a:prstGeom prst="straightConnector1">
              <a:avLst/>
            </a:prstGeom>
            <a:noFill/>
            <a:ln>
              <a:noFill/>
            </a:ln>
          </p:spPr>
        </p:cxnSp>
        <p:cxnSp>
          <p:nvCxnSpPr>
            <p:cNvPr id="1432" name="Google Shape;1432;p107"/>
            <p:cNvCxnSpPr/>
            <p:nvPr/>
          </p:nvCxnSpPr>
          <p:spPr>
            <a:xfrm>
              <a:off x="5692" y="346"/>
              <a:ext cx="0" cy="3855"/>
            </a:xfrm>
            <a:prstGeom prst="straightConnector1">
              <a:avLst/>
            </a:prstGeom>
            <a:noFill/>
            <a:ln>
              <a:noFill/>
            </a:ln>
          </p:spPr>
        </p:cxnSp>
      </p:grpSp>
      <p:sp>
        <p:nvSpPr>
          <p:cNvPr id="1433" name="Google Shape;1433;p107"/>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2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26">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08" name="Shape 208"/>
        <p:cNvGrpSpPr/>
        <p:nvPr/>
      </p:nvGrpSpPr>
      <p:grpSpPr>
        <a:xfrm>
          <a:off x="0" y="0"/>
          <a:ext cx="0" cy="0"/>
          <a:chOff x="0" y="0"/>
          <a:chExt cx="0" cy="0"/>
        </a:xfrm>
      </p:grpSpPr>
      <p:sp>
        <p:nvSpPr>
          <p:cNvPr id="209" name="Google Shape;209;p16"/>
          <p:cNvSpPr txBox="1"/>
          <p:nvPr>
            <p:ph idx="4294967295" type="title"/>
          </p:nvPr>
        </p:nvSpPr>
        <p:spPr>
          <a:xfrm>
            <a:off x="457200" y="457200"/>
            <a:ext cx="8229600" cy="5995987"/>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210" name="Google Shape;210;p16"/>
          <p:cNvSpPr txBox="1"/>
          <p:nvPr>
            <p:ph idx="4294967295" type="body"/>
          </p:nvPr>
        </p:nvSpPr>
        <p:spPr>
          <a:xfrm>
            <a:off x="0" y="549275"/>
            <a:ext cx="9144000" cy="5318125"/>
          </a:xfrm>
          <a:prstGeom prst="rect">
            <a:avLst/>
          </a:prstGeom>
          <a:noFill/>
          <a:ln>
            <a:noFill/>
          </a:ln>
        </p:spPr>
        <p:txBody>
          <a:bodyPr anchorCtr="0" anchor="t" bIns="45700" lIns="91425" spcFirstLastPara="1" rIns="91425" wrap="square" tIns="45700">
            <a:noAutofit/>
          </a:bodyPr>
          <a:lstStyle/>
          <a:p>
            <a:pPr indent="-342900" lvl="0" marL="342900" marR="0" rtl="0" algn="just">
              <a:lnSpc>
                <a:spcPct val="75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5.</a:t>
            </a:r>
            <a:r>
              <a:rPr b="0" i="0" lang="en-US" sz="2800" u="none" cap="none" strike="noStrike">
                <a:solidFill>
                  <a:schemeClr val="dk1"/>
                </a:solidFill>
                <a:latin typeface="Arial"/>
                <a:ea typeface="Arial"/>
                <a:cs typeface="Arial"/>
                <a:sym typeface="Arial"/>
              </a:rPr>
              <a:t> </a:t>
            </a:r>
            <a:r>
              <a:rPr b="0" i="0" lang="en-US" sz="2400" u="none" cap="none" strike="noStrike">
                <a:solidFill>
                  <a:schemeClr val="dk1"/>
                </a:solidFill>
                <a:latin typeface="Arial"/>
                <a:ea typeface="Arial"/>
                <a:cs typeface="Arial"/>
                <a:sym typeface="Arial"/>
              </a:rPr>
              <a:t>Заканчивайте прихожей, ванной и туалетом. </a:t>
            </a:r>
            <a:endParaRPr/>
          </a:p>
          <a:p>
            <a:pPr indent="-342900" lvl="0" marL="342900" marR="0" rtl="0" algn="just">
              <a:lnSpc>
                <a:spcPct val="75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r>
              <a:rPr b="1" i="0" lang="en-US" sz="2400" u="none" cap="none" strike="noStrike">
                <a:solidFill>
                  <a:schemeClr val="dk1"/>
                </a:solidFill>
                <a:latin typeface="Arial"/>
                <a:ea typeface="Arial"/>
                <a:cs typeface="Arial"/>
                <a:sym typeface="Arial"/>
              </a:rPr>
              <a:t>Прихожая</a:t>
            </a:r>
            <a:r>
              <a:rPr b="0" i="0" lang="en-US" sz="2400" u="none" cap="none" strike="noStrike">
                <a:solidFill>
                  <a:schemeClr val="dk1"/>
                </a:solidFill>
                <a:latin typeface="Arial"/>
                <a:ea typeface="Arial"/>
                <a:cs typeface="Arial"/>
                <a:sym typeface="Arial"/>
              </a:rPr>
              <a:t>. Если есть необходимость, разберите обувь и верхнюю одежду в шкафу. То, что не носите сейчас, уберите на хранение. Влажной тряпкой протрите полки, где стоит обувь. Пропылесосьте и вычистите коврик с помощью шампуня для чистки ковров. Пропылесосьте всю прихожую и тщательно промойте пол. </a:t>
            </a:r>
            <a:endParaRPr/>
          </a:p>
          <a:p>
            <a:pPr indent="-342900" lvl="0" marL="342900" marR="0" rtl="0" algn="just">
              <a:lnSpc>
                <a:spcPct val="75000"/>
              </a:lnSpc>
              <a:spcBef>
                <a:spcPts val="56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r>
              <a:rPr b="1" i="0" lang="en-US" sz="2400" u="none" cap="none" strike="noStrike">
                <a:solidFill>
                  <a:schemeClr val="dk1"/>
                </a:solidFill>
                <a:latin typeface="Arial"/>
                <a:ea typeface="Arial"/>
                <a:cs typeface="Arial"/>
                <a:sym typeface="Arial"/>
              </a:rPr>
              <a:t>Ванная и туалет</a:t>
            </a:r>
            <a:r>
              <a:rPr b="0" i="0" lang="en-US" sz="2400" u="none" cap="none" strike="noStrike">
                <a:solidFill>
                  <a:schemeClr val="dk1"/>
                </a:solidFill>
                <a:latin typeface="Arial"/>
                <a:ea typeface="Arial"/>
                <a:cs typeface="Arial"/>
                <a:sym typeface="Arial"/>
              </a:rPr>
              <a:t>. Переходите в ванную и туалет. Сначала снимите с полочек все баночки с кремом, тюбики и флакончики - их можно сложить в раковину или в пластиковую миску. Протрите шкафчики, полочки и зеркало. Поставьте баночки</a:t>
            </a:r>
            <a:r>
              <a:rPr b="0" i="0" lang="en-US" sz="2800" u="none" cap="none" strike="noStrike">
                <a:solidFill>
                  <a:schemeClr val="dk1"/>
                </a:solidFill>
                <a:latin typeface="Arial"/>
                <a:ea typeface="Arial"/>
                <a:cs typeface="Arial"/>
                <a:sym typeface="Arial"/>
              </a:rPr>
              <a:t> </a:t>
            </a:r>
            <a:r>
              <a:rPr b="0" i="0" lang="en-US" sz="2400" u="none" cap="none" strike="noStrike">
                <a:solidFill>
                  <a:schemeClr val="dk1"/>
                </a:solidFill>
                <a:latin typeface="Arial"/>
                <a:ea typeface="Arial"/>
                <a:cs typeface="Arial"/>
                <a:sym typeface="Arial"/>
              </a:rPr>
              <a:t>обратно, предварительно вытирая их чистой влажной тряпочкой. Хорошенько выполощите все тряпочки и губки, которыми вы пользовались во время уборки, вымойте ведро и налейте туда чистой воды - это нужно для мытья пола</a:t>
            </a:r>
            <a:r>
              <a:rPr b="0" i="0" lang="en-US" sz="2800" u="none" cap="none" strike="noStrike">
                <a:solidFill>
                  <a:schemeClr val="dk1"/>
                </a:solidFill>
                <a:latin typeface="Arial"/>
                <a:ea typeface="Arial"/>
                <a:cs typeface="Arial"/>
                <a:sym typeface="Arial"/>
              </a:rPr>
              <a:t> </a:t>
            </a:r>
            <a:r>
              <a:rPr b="0" i="0" lang="en-US" sz="2400" u="none" cap="none" strike="noStrike">
                <a:solidFill>
                  <a:schemeClr val="dk1"/>
                </a:solidFill>
                <a:latin typeface="Arial"/>
                <a:ea typeface="Arial"/>
                <a:cs typeface="Arial"/>
                <a:sym typeface="Arial"/>
              </a:rPr>
              <a:t>в ванной в конце уборки. Далее, если необходимо, протрите кафель специальным средством, которое не оставляет разводов, почистите ванну, раковину, натрите краны. Вымойте пол, выполощите тряпку и вылейте воду в туалет. Теперь почистите туалет дезинфицирующими средствами. </a:t>
            </a:r>
            <a:endParaRPr/>
          </a:p>
        </p:txBody>
      </p:sp>
      <p:grpSp>
        <p:nvGrpSpPr>
          <p:cNvPr id="211" name="Google Shape;211;p16"/>
          <p:cNvGrpSpPr/>
          <p:nvPr/>
        </p:nvGrpSpPr>
        <p:grpSpPr>
          <a:xfrm>
            <a:off x="3419475" y="981075"/>
            <a:ext cx="5262562" cy="5111750"/>
            <a:chOff x="2154" y="618"/>
            <a:chExt cx="3315" cy="3220"/>
          </a:xfrm>
        </p:grpSpPr>
        <p:sp>
          <p:nvSpPr>
            <p:cNvPr id="212" name="Google Shape;212;p16"/>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213" name="Google Shape;213;p16"/>
            <p:cNvCxnSpPr/>
            <p:nvPr/>
          </p:nvCxnSpPr>
          <p:spPr>
            <a:xfrm>
              <a:off x="2154" y="618"/>
              <a:ext cx="3315" cy="0"/>
            </a:xfrm>
            <a:prstGeom prst="straightConnector1">
              <a:avLst/>
            </a:prstGeom>
            <a:noFill/>
            <a:ln>
              <a:noFill/>
            </a:ln>
          </p:spPr>
        </p:cxnSp>
        <p:cxnSp>
          <p:nvCxnSpPr>
            <p:cNvPr id="214" name="Google Shape;214;p16"/>
            <p:cNvCxnSpPr/>
            <p:nvPr/>
          </p:nvCxnSpPr>
          <p:spPr>
            <a:xfrm>
              <a:off x="2154" y="3838"/>
              <a:ext cx="3315" cy="0"/>
            </a:xfrm>
            <a:prstGeom prst="straightConnector1">
              <a:avLst/>
            </a:prstGeom>
            <a:noFill/>
            <a:ln>
              <a:noFill/>
            </a:ln>
          </p:spPr>
        </p:cxnSp>
        <p:cxnSp>
          <p:nvCxnSpPr>
            <p:cNvPr id="215" name="Google Shape;215;p16"/>
            <p:cNvCxnSpPr/>
            <p:nvPr/>
          </p:nvCxnSpPr>
          <p:spPr>
            <a:xfrm>
              <a:off x="2154" y="618"/>
              <a:ext cx="0" cy="3220"/>
            </a:xfrm>
            <a:prstGeom prst="straightConnector1">
              <a:avLst/>
            </a:prstGeom>
            <a:noFill/>
            <a:ln>
              <a:noFill/>
            </a:ln>
          </p:spPr>
        </p:cxnSp>
        <p:cxnSp>
          <p:nvCxnSpPr>
            <p:cNvPr id="216" name="Google Shape;216;p16"/>
            <p:cNvCxnSpPr/>
            <p:nvPr/>
          </p:nvCxnSpPr>
          <p:spPr>
            <a:xfrm>
              <a:off x="5469" y="618"/>
              <a:ext cx="0" cy="3220"/>
            </a:xfrm>
            <a:prstGeom prst="straightConnector1">
              <a:avLst/>
            </a:prstGeom>
            <a:noFill/>
            <a:ln>
              <a:noFill/>
            </a:ln>
          </p:spPr>
        </p:cxn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0">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20" name="Shape 220"/>
        <p:cNvGrpSpPr/>
        <p:nvPr/>
      </p:nvGrpSpPr>
      <p:grpSpPr>
        <a:xfrm>
          <a:off x="0" y="0"/>
          <a:ext cx="0" cy="0"/>
          <a:chOff x="0" y="0"/>
          <a:chExt cx="0" cy="0"/>
        </a:xfrm>
      </p:grpSpPr>
      <p:sp>
        <p:nvSpPr>
          <p:cNvPr id="221" name="Google Shape;221;p17"/>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222" name="Google Shape;222;p17"/>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223" name="Google Shape;223;p17"/>
          <p:cNvGrpSpPr/>
          <p:nvPr/>
        </p:nvGrpSpPr>
        <p:grpSpPr>
          <a:xfrm>
            <a:off x="3419475" y="981075"/>
            <a:ext cx="5262562" cy="5111750"/>
            <a:chOff x="2154" y="618"/>
            <a:chExt cx="3315" cy="3220"/>
          </a:xfrm>
        </p:grpSpPr>
        <p:sp>
          <p:nvSpPr>
            <p:cNvPr id="224" name="Google Shape;224;p17"/>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225" name="Google Shape;225;p17"/>
            <p:cNvCxnSpPr/>
            <p:nvPr/>
          </p:nvCxnSpPr>
          <p:spPr>
            <a:xfrm>
              <a:off x="2154" y="618"/>
              <a:ext cx="3315" cy="0"/>
            </a:xfrm>
            <a:prstGeom prst="straightConnector1">
              <a:avLst/>
            </a:prstGeom>
            <a:noFill/>
            <a:ln>
              <a:noFill/>
            </a:ln>
          </p:spPr>
        </p:cxnSp>
        <p:cxnSp>
          <p:nvCxnSpPr>
            <p:cNvPr id="226" name="Google Shape;226;p17"/>
            <p:cNvCxnSpPr/>
            <p:nvPr/>
          </p:nvCxnSpPr>
          <p:spPr>
            <a:xfrm>
              <a:off x="2154" y="3838"/>
              <a:ext cx="3315" cy="0"/>
            </a:xfrm>
            <a:prstGeom prst="straightConnector1">
              <a:avLst/>
            </a:prstGeom>
            <a:noFill/>
            <a:ln>
              <a:noFill/>
            </a:ln>
          </p:spPr>
        </p:cxnSp>
        <p:cxnSp>
          <p:nvCxnSpPr>
            <p:cNvPr id="227" name="Google Shape;227;p17"/>
            <p:cNvCxnSpPr/>
            <p:nvPr/>
          </p:nvCxnSpPr>
          <p:spPr>
            <a:xfrm>
              <a:off x="2154" y="618"/>
              <a:ext cx="0" cy="3220"/>
            </a:xfrm>
            <a:prstGeom prst="straightConnector1">
              <a:avLst/>
            </a:prstGeom>
            <a:noFill/>
            <a:ln>
              <a:noFill/>
            </a:ln>
          </p:spPr>
        </p:cxnSp>
        <p:cxnSp>
          <p:nvCxnSpPr>
            <p:cNvPr id="228" name="Google Shape;228;p17"/>
            <p:cNvCxnSpPr/>
            <p:nvPr/>
          </p:nvCxnSpPr>
          <p:spPr>
            <a:xfrm>
              <a:off x="5469" y="618"/>
              <a:ext cx="0" cy="3220"/>
            </a:xfrm>
            <a:prstGeom prst="straightConnector1">
              <a:avLst/>
            </a:prstGeom>
            <a:noFill/>
            <a:ln>
              <a:noFill/>
            </a:ln>
          </p:spPr>
        </p:cxnSp>
      </p:grpSp>
      <p:sp>
        <p:nvSpPr>
          <p:cNvPr id="229" name="Google Shape;229;p17"/>
          <p:cNvSpPr txBox="1"/>
          <p:nvPr/>
        </p:nvSpPr>
        <p:spPr>
          <a:xfrm>
            <a:off x="0" y="73025"/>
            <a:ext cx="8964612" cy="6299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a:t>
            </a:r>
            <a:endParaRPr/>
          </a:p>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Советы                                                                           </a:t>
            </a:r>
            <a:br>
              <a:rPr b="1" i="0" lang="en-US" sz="2400" u="none">
                <a:solidFill>
                  <a:schemeClr val="dk1"/>
                </a:solidFill>
                <a:latin typeface="Arial"/>
                <a:ea typeface="Arial"/>
                <a:cs typeface="Arial"/>
                <a:sym typeface="Arial"/>
              </a:rPr>
            </a:br>
            <a:br>
              <a:rPr b="1" i="0" lang="en-US" sz="2400" u="none">
                <a:solidFill>
                  <a:schemeClr val="dk1"/>
                </a:solidFill>
                <a:latin typeface="Arial"/>
                <a:ea typeface="Arial"/>
                <a:cs typeface="Arial"/>
                <a:sym typeface="Arial"/>
              </a:rPr>
            </a:br>
            <a:r>
              <a:rPr b="1" i="0" lang="en-US" sz="2400" u="none">
                <a:solidFill>
                  <a:schemeClr val="dk1"/>
                </a:solidFill>
                <a:latin typeface="Arial"/>
                <a:ea typeface="Arial"/>
                <a:cs typeface="Arial"/>
                <a:sym typeface="Arial"/>
              </a:rPr>
              <a:t>  </a:t>
            </a:r>
            <a:r>
              <a:rPr b="0" i="1" lang="en-US" sz="2400" u="none">
                <a:solidFill>
                  <a:schemeClr val="dk1"/>
                </a:solidFill>
                <a:latin typeface="Arial"/>
                <a:ea typeface="Arial"/>
                <a:cs typeface="Arial"/>
                <a:sym typeface="Arial"/>
              </a:rPr>
              <a:t>Стекло, хрусталь, приборы</a:t>
            </a:r>
            <a:br>
              <a:rPr b="0" i="1" lang="en-US" sz="2400" u="none">
                <a:solidFill>
                  <a:schemeClr val="dk1"/>
                </a:solidFill>
                <a:latin typeface="Arial"/>
                <a:ea typeface="Arial"/>
                <a:cs typeface="Arial"/>
                <a:sym typeface="Arial"/>
              </a:rPr>
            </a:br>
            <a:r>
              <a:rPr b="0" i="1" lang="en-US" sz="2400" u="none">
                <a:solidFill>
                  <a:schemeClr val="dk1"/>
                </a:solidFill>
                <a:latin typeface="Arial"/>
                <a:ea typeface="Arial"/>
                <a:cs typeface="Arial"/>
                <a:sym typeface="Arial"/>
              </a:rPr>
              <a:t> </a:t>
            </a:r>
            <a:r>
              <a:rPr b="0" i="0" lang="en-US" sz="20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Хрусталь и стекло лучше всего протирать сухой и чистой хлопчатобумажной тряпочкой.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endParaRPr/>
          </a:p>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r>
              <a:rPr b="0" i="0" lang="en-US" sz="20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Зеркало в ванной можно натереть газетой, затем смахнуть мелкие частички бумаги чистой тряпочкой.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endParaRPr/>
          </a:p>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r>
              <a:rPr b="0" i="0" lang="en-US" sz="20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Хрусталь и тонкое стекло не рекомендуется мыть в посудомоечных машинах за исключением современных моделей машин, снабженных специальной функцией "хрусталь".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endParaRPr/>
          </a:p>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r>
              <a:rPr b="0" i="0" lang="en-US" sz="20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Столовое серебро и мельхиор прекрасно очищается зубным порошком.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33" name="Shape 233"/>
        <p:cNvGrpSpPr/>
        <p:nvPr/>
      </p:nvGrpSpPr>
      <p:grpSpPr>
        <a:xfrm>
          <a:off x="0" y="0"/>
          <a:ext cx="0" cy="0"/>
          <a:chOff x="0" y="0"/>
          <a:chExt cx="0" cy="0"/>
        </a:xfrm>
      </p:grpSpPr>
      <p:sp>
        <p:nvSpPr>
          <p:cNvPr id="234" name="Google Shape;234;p18"/>
          <p:cNvSpPr txBox="1"/>
          <p:nvPr>
            <p:ph idx="4294967295" type="title"/>
          </p:nvPr>
        </p:nvSpPr>
        <p:spPr>
          <a:xfrm>
            <a:off x="179387" y="2781300"/>
            <a:ext cx="86614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chemeClr val="lt2"/>
              </a:buClr>
              <a:buSzPts val="2000"/>
              <a:buFont typeface="Arial"/>
              <a:buNone/>
            </a:pPr>
            <a:r>
              <a:rPr b="0" i="0" lang="en-US" sz="20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Для чистки туалета, мусорных вёдер и других мест, где могут скапливаться болезнетворные бактерии, используйте старые губки и тряпочки, которые затем можно будет выбросить. </a:t>
            </a:r>
            <a:br>
              <a:rPr b="0" i="0" lang="en-US" sz="2400" u="none">
                <a:solidFill>
                  <a:schemeClr val="dk1"/>
                </a:solidFill>
                <a:latin typeface="Arial"/>
                <a:ea typeface="Arial"/>
                <a:cs typeface="Arial"/>
                <a:sym typeface="Arial"/>
              </a:rPr>
            </a:br>
            <a:br>
              <a:rPr b="0" i="0"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0" i="0" lang="en-US" sz="20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После чистки мусорное ведро можно обдать кипятком и вылить в туалет. </a:t>
            </a:r>
            <a:br>
              <a:rPr b="0" i="0" lang="en-US" sz="2400" u="none">
                <a:solidFill>
                  <a:schemeClr val="dk1"/>
                </a:solidFill>
                <a:latin typeface="Arial"/>
                <a:ea typeface="Arial"/>
                <a:cs typeface="Arial"/>
                <a:sym typeface="Arial"/>
              </a:rPr>
            </a:br>
            <a:br>
              <a:rPr b="0" i="0"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Чтобы преградить путь в квартиру уличной грязи и бактериям, положите у двери специальный коврик-грязеуловитель на резиновой основе. </a:t>
            </a:r>
            <a:br>
              <a:rPr b="0" i="0" lang="en-US" sz="2400" u="none">
                <a:solidFill>
                  <a:schemeClr val="dk1"/>
                </a:solidFill>
                <a:latin typeface="Arial"/>
                <a:ea typeface="Arial"/>
                <a:cs typeface="Arial"/>
                <a:sym typeface="Arial"/>
              </a:rPr>
            </a:br>
            <a:br>
              <a:rPr b="0" i="0"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Старайтесь хорошо выполаскивать и чаще менять тряпки для пола, чтобы пол всегда был чистым. </a:t>
            </a:r>
            <a:br>
              <a:rPr b="0" i="0" lang="en-US" sz="2400" u="none">
                <a:solidFill>
                  <a:schemeClr val="dk1"/>
                </a:solidFill>
                <a:latin typeface="Arial"/>
                <a:ea typeface="Arial"/>
                <a:cs typeface="Arial"/>
                <a:sym typeface="Arial"/>
              </a:rPr>
            </a:br>
            <a:br>
              <a:rPr b="0" i="0"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Работайте в перчатках, чтобы кожа рук не подвергалась воздействию чистящих средств. </a:t>
            </a:r>
            <a:br>
              <a:rPr b="1" i="0" lang="en-US" sz="2400" u="none">
                <a:solidFill>
                  <a:schemeClr val="dk1"/>
                </a:solidFill>
                <a:latin typeface="Arial"/>
                <a:ea typeface="Arial"/>
                <a:cs typeface="Arial"/>
                <a:sym typeface="Arial"/>
              </a:rPr>
            </a:br>
            <a:endParaRPr/>
          </a:p>
        </p:txBody>
      </p:sp>
      <p:sp>
        <p:nvSpPr>
          <p:cNvPr id="235" name="Google Shape;235;p18"/>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236" name="Google Shape;236;p18"/>
          <p:cNvGrpSpPr/>
          <p:nvPr/>
        </p:nvGrpSpPr>
        <p:grpSpPr>
          <a:xfrm>
            <a:off x="3419475" y="981075"/>
            <a:ext cx="5262562" cy="6408737"/>
            <a:chOff x="2154" y="618"/>
            <a:chExt cx="3315" cy="3220"/>
          </a:xfrm>
        </p:grpSpPr>
        <p:sp>
          <p:nvSpPr>
            <p:cNvPr id="237" name="Google Shape;237;p18"/>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238" name="Google Shape;238;p18"/>
            <p:cNvCxnSpPr/>
            <p:nvPr/>
          </p:nvCxnSpPr>
          <p:spPr>
            <a:xfrm>
              <a:off x="2154" y="618"/>
              <a:ext cx="3315" cy="0"/>
            </a:xfrm>
            <a:prstGeom prst="straightConnector1">
              <a:avLst/>
            </a:prstGeom>
            <a:noFill/>
            <a:ln>
              <a:noFill/>
            </a:ln>
          </p:spPr>
        </p:cxnSp>
        <p:cxnSp>
          <p:nvCxnSpPr>
            <p:cNvPr id="239" name="Google Shape;239;p18"/>
            <p:cNvCxnSpPr/>
            <p:nvPr/>
          </p:nvCxnSpPr>
          <p:spPr>
            <a:xfrm>
              <a:off x="2154" y="3838"/>
              <a:ext cx="3315" cy="0"/>
            </a:xfrm>
            <a:prstGeom prst="straightConnector1">
              <a:avLst/>
            </a:prstGeom>
            <a:noFill/>
            <a:ln>
              <a:noFill/>
            </a:ln>
          </p:spPr>
        </p:cxnSp>
        <p:cxnSp>
          <p:nvCxnSpPr>
            <p:cNvPr id="240" name="Google Shape;240;p18"/>
            <p:cNvCxnSpPr/>
            <p:nvPr/>
          </p:nvCxnSpPr>
          <p:spPr>
            <a:xfrm>
              <a:off x="2154" y="618"/>
              <a:ext cx="0" cy="3220"/>
            </a:xfrm>
            <a:prstGeom prst="straightConnector1">
              <a:avLst/>
            </a:prstGeom>
            <a:noFill/>
            <a:ln>
              <a:noFill/>
            </a:ln>
          </p:spPr>
        </p:cxnSp>
        <p:cxnSp>
          <p:nvCxnSpPr>
            <p:cNvPr id="241" name="Google Shape;241;p18"/>
            <p:cNvCxnSpPr/>
            <p:nvPr/>
          </p:nvCxnSpPr>
          <p:spPr>
            <a:xfrm>
              <a:off x="5469" y="618"/>
              <a:ext cx="0" cy="3220"/>
            </a:xfrm>
            <a:prstGeom prst="straightConnector1">
              <a:avLst/>
            </a:prstGeom>
            <a:noFill/>
            <a:ln>
              <a:noFill/>
            </a:ln>
          </p:spPr>
        </p:cxn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5">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45" name="Shape 245"/>
        <p:cNvGrpSpPr/>
        <p:nvPr/>
      </p:nvGrpSpPr>
      <p:grpSpPr>
        <a:xfrm>
          <a:off x="0" y="0"/>
          <a:ext cx="0" cy="0"/>
          <a:chOff x="0" y="0"/>
          <a:chExt cx="0" cy="0"/>
        </a:xfrm>
      </p:grpSpPr>
      <p:sp>
        <p:nvSpPr>
          <p:cNvPr id="246" name="Google Shape;246;p19"/>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247" name="Google Shape;247;p19"/>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248" name="Google Shape;248;p19"/>
          <p:cNvGrpSpPr/>
          <p:nvPr/>
        </p:nvGrpSpPr>
        <p:grpSpPr>
          <a:xfrm>
            <a:off x="3419475" y="981075"/>
            <a:ext cx="5262562" cy="5111750"/>
            <a:chOff x="2154" y="618"/>
            <a:chExt cx="3315" cy="3220"/>
          </a:xfrm>
        </p:grpSpPr>
        <p:sp>
          <p:nvSpPr>
            <p:cNvPr id="249" name="Google Shape;249;p19"/>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250" name="Google Shape;250;p19"/>
            <p:cNvCxnSpPr/>
            <p:nvPr/>
          </p:nvCxnSpPr>
          <p:spPr>
            <a:xfrm>
              <a:off x="2154" y="618"/>
              <a:ext cx="3315" cy="0"/>
            </a:xfrm>
            <a:prstGeom prst="straightConnector1">
              <a:avLst/>
            </a:prstGeom>
            <a:noFill/>
            <a:ln>
              <a:noFill/>
            </a:ln>
          </p:spPr>
        </p:cxnSp>
        <p:cxnSp>
          <p:nvCxnSpPr>
            <p:cNvPr id="251" name="Google Shape;251;p19"/>
            <p:cNvCxnSpPr/>
            <p:nvPr/>
          </p:nvCxnSpPr>
          <p:spPr>
            <a:xfrm>
              <a:off x="2154" y="3838"/>
              <a:ext cx="3315" cy="0"/>
            </a:xfrm>
            <a:prstGeom prst="straightConnector1">
              <a:avLst/>
            </a:prstGeom>
            <a:noFill/>
            <a:ln>
              <a:noFill/>
            </a:ln>
          </p:spPr>
        </p:cxnSp>
        <p:cxnSp>
          <p:nvCxnSpPr>
            <p:cNvPr id="252" name="Google Shape;252;p19"/>
            <p:cNvCxnSpPr/>
            <p:nvPr/>
          </p:nvCxnSpPr>
          <p:spPr>
            <a:xfrm>
              <a:off x="2154" y="618"/>
              <a:ext cx="0" cy="3220"/>
            </a:xfrm>
            <a:prstGeom prst="straightConnector1">
              <a:avLst/>
            </a:prstGeom>
            <a:noFill/>
            <a:ln>
              <a:noFill/>
            </a:ln>
          </p:spPr>
        </p:cxnSp>
        <p:cxnSp>
          <p:nvCxnSpPr>
            <p:cNvPr id="253" name="Google Shape;253;p19"/>
            <p:cNvCxnSpPr/>
            <p:nvPr/>
          </p:nvCxnSpPr>
          <p:spPr>
            <a:xfrm>
              <a:off x="5469" y="618"/>
              <a:ext cx="0" cy="3220"/>
            </a:xfrm>
            <a:prstGeom prst="straightConnector1">
              <a:avLst/>
            </a:prstGeom>
            <a:noFill/>
            <a:ln>
              <a:noFill/>
            </a:ln>
          </p:spPr>
        </p:cxnSp>
      </p:grpSp>
      <p:sp>
        <p:nvSpPr>
          <p:cNvPr id="254" name="Google Shape;254;p19"/>
          <p:cNvSpPr txBox="1"/>
          <p:nvPr/>
        </p:nvSpPr>
        <p:spPr>
          <a:xfrm>
            <a:off x="250825" y="404812"/>
            <a:ext cx="8893175" cy="6226175"/>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400"/>
              <a:buFont typeface="Arial"/>
              <a:buNone/>
            </a:pPr>
            <a:r>
              <a:t/>
            </a:r>
            <a:endParaRPr b="1" i="0" sz="2400" u="none">
              <a:solidFill>
                <a:schemeClr val="dk1"/>
              </a:solidFill>
              <a:latin typeface="Arial"/>
              <a:ea typeface="Arial"/>
              <a:cs typeface="Arial"/>
              <a:sym typeface="Arial"/>
            </a:endParaRPr>
          </a:p>
          <a:p>
            <a:pPr indent="0" lvl="0" marL="0" marR="0" rtl="0" algn="l">
              <a:lnSpc>
                <a:spcPct val="8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a:t>
            </a:r>
            <a:r>
              <a:rPr b="1" i="1" lang="en-US" sz="2400" u="none">
                <a:solidFill>
                  <a:schemeClr val="dk1"/>
                </a:solidFill>
                <a:latin typeface="Arial"/>
                <a:ea typeface="Arial"/>
                <a:cs typeface="Arial"/>
                <a:sym typeface="Arial"/>
              </a:rPr>
              <a:t>Пол, ковры </a:t>
            </a:r>
            <a:endParaRPr/>
          </a:p>
          <a:p>
            <a:pPr indent="0" lvl="0" marL="0" marR="0" rtl="0" algn="l">
              <a:lnSpc>
                <a:spcPct val="80000"/>
              </a:lnSpc>
              <a:spcBef>
                <a:spcPts val="0"/>
              </a:spcBef>
              <a:spcAft>
                <a:spcPts val="0"/>
              </a:spcAft>
              <a:buClr>
                <a:schemeClr val="dk1"/>
              </a:buClr>
              <a:buSzPts val="2400"/>
              <a:buFont typeface="Arial"/>
              <a:buNone/>
            </a:pPr>
            <a:br>
              <a:rPr b="0" i="1"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Паркетный пол следует мыть простой чистой водой мягкой тряпкой. Тряпка должна быть влажная, но не мокрая, чтобы лишняя влага не попадала в полости. </a:t>
            </a:r>
            <a:br>
              <a:rPr b="0" i="0" lang="en-US" sz="2400" u="none">
                <a:solidFill>
                  <a:schemeClr val="dk1"/>
                </a:solidFill>
                <a:latin typeface="Arial"/>
                <a:ea typeface="Arial"/>
                <a:cs typeface="Arial"/>
                <a:sym typeface="Arial"/>
              </a:rPr>
            </a:br>
            <a:endParaRPr/>
          </a:p>
          <a:p>
            <a:pPr indent="0" lvl="0" marL="0" marR="0" rtl="0" algn="l">
              <a:lnSpc>
                <a:spcPct val="80000"/>
              </a:lnSpc>
              <a:spcBef>
                <a:spcPts val="0"/>
              </a:spcBef>
              <a:spcAft>
                <a:spcPts val="0"/>
              </a:spcAft>
              <a:buClr>
                <a:schemeClr val="lt2"/>
              </a:buClr>
              <a:buSzPts val="2000"/>
              <a:buFont typeface="Arial"/>
              <a:buNone/>
            </a:pPr>
            <a:r>
              <a:rPr b="0" i="0" lang="en-US" sz="2000" u="none">
                <a:solidFill>
                  <a:schemeClr val="lt2"/>
                </a:solidFill>
                <a:latin typeface="Arial"/>
                <a:ea typeface="Arial"/>
                <a:cs typeface="Arial"/>
                <a:sym typeface="Arial"/>
              </a:rPr>
              <a:t>■</a:t>
            </a:r>
            <a:r>
              <a:rPr b="1" i="0" lang="en-US" sz="20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Ковры из синтетических волокон нельзя выносить для чистки на мороз. В противном случае они могут потрескаться. Однако они не боятся влаги, их можно чистить с помощью моющего пылесоса, но только холодной водой. </a:t>
            </a:r>
            <a:br>
              <a:rPr b="0" i="0" lang="en-US" sz="2400" u="none">
                <a:solidFill>
                  <a:schemeClr val="dk1"/>
                </a:solidFill>
                <a:latin typeface="Arial"/>
                <a:ea typeface="Arial"/>
                <a:cs typeface="Arial"/>
                <a:sym typeface="Arial"/>
              </a:rPr>
            </a:br>
            <a:endParaRPr/>
          </a:p>
          <a:p>
            <a:pPr indent="0" lvl="0" marL="0" marR="0" rtl="0" algn="l">
              <a:lnSpc>
                <a:spcPct val="80000"/>
              </a:lnSpc>
              <a:spcBef>
                <a:spcPts val="0"/>
              </a:spcBef>
              <a:spcAft>
                <a:spcPts val="0"/>
              </a:spcAft>
              <a:buClr>
                <a:schemeClr val="lt2"/>
              </a:buClr>
              <a:buSzPts val="2000"/>
              <a:buFont typeface="Arial"/>
              <a:buNone/>
            </a:pPr>
            <a:r>
              <a:rPr b="0" i="0" lang="en-US" sz="20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Чтобы на паркете не образовалось тёмных следов от ковра и он не скользил, приобретайте специальные подложки под ковёр в магазинах, торгующих ковровыми изделиями. </a:t>
            </a:r>
            <a:br>
              <a:rPr b="0" i="0" lang="en-US" sz="2400" u="none">
                <a:solidFill>
                  <a:schemeClr val="dk1"/>
                </a:solidFill>
                <a:latin typeface="Arial"/>
                <a:ea typeface="Arial"/>
                <a:cs typeface="Arial"/>
                <a:sym typeface="Arial"/>
              </a:rPr>
            </a:br>
            <a:endParaRPr/>
          </a:p>
          <a:p>
            <a:pPr indent="0" lvl="0" marL="0" marR="0" rtl="0" algn="l">
              <a:lnSpc>
                <a:spcPct val="80000"/>
              </a:lnSpc>
              <a:spcBef>
                <a:spcPts val="0"/>
              </a:spcBef>
              <a:spcAft>
                <a:spcPts val="0"/>
              </a:spcAft>
              <a:buClr>
                <a:schemeClr val="lt2"/>
              </a:buClr>
              <a:buSzPts val="2000"/>
              <a:buFont typeface="Arial"/>
              <a:buNone/>
            </a:pPr>
            <a:r>
              <a:rPr b="0" i="0" lang="en-US" sz="20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Два ковра не будут разъезжаться если их соединить двусторонним скотчем.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7">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58" name="Shape 258"/>
        <p:cNvGrpSpPr/>
        <p:nvPr/>
      </p:nvGrpSpPr>
      <p:grpSpPr>
        <a:xfrm>
          <a:off x="0" y="0"/>
          <a:ext cx="0" cy="0"/>
          <a:chOff x="0" y="0"/>
          <a:chExt cx="0" cy="0"/>
        </a:xfrm>
      </p:grpSpPr>
      <p:sp>
        <p:nvSpPr>
          <p:cNvPr id="259" name="Google Shape;259;p20"/>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260" name="Google Shape;260;p20"/>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261" name="Google Shape;261;p20"/>
          <p:cNvGrpSpPr/>
          <p:nvPr/>
        </p:nvGrpSpPr>
        <p:grpSpPr>
          <a:xfrm>
            <a:off x="3419475" y="981075"/>
            <a:ext cx="5262562" cy="5111750"/>
            <a:chOff x="2154" y="618"/>
            <a:chExt cx="3315" cy="3220"/>
          </a:xfrm>
        </p:grpSpPr>
        <p:sp>
          <p:nvSpPr>
            <p:cNvPr id="262" name="Google Shape;262;p20"/>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263" name="Google Shape;263;p20"/>
            <p:cNvCxnSpPr/>
            <p:nvPr/>
          </p:nvCxnSpPr>
          <p:spPr>
            <a:xfrm>
              <a:off x="2154" y="618"/>
              <a:ext cx="3315" cy="0"/>
            </a:xfrm>
            <a:prstGeom prst="straightConnector1">
              <a:avLst/>
            </a:prstGeom>
            <a:noFill/>
            <a:ln>
              <a:noFill/>
            </a:ln>
          </p:spPr>
        </p:cxnSp>
        <p:cxnSp>
          <p:nvCxnSpPr>
            <p:cNvPr id="264" name="Google Shape;264;p20"/>
            <p:cNvCxnSpPr/>
            <p:nvPr/>
          </p:nvCxnSpPr>
          <p:spPr>
            <a:xfrm>
              <a:off x="2154" y="3838"/>
              <a:ext cx="3315" cy="0"/>
            </a:xfrm>
            <a:prstGeom prst="straightConnector1">
              <a:avLst/>
            </a:prstGeom>
            <a:noFill/>
            <a:ln>
              <a:noFill/>
            </a:ln>
          </p:spPr>
        </p:cxnSp>
        <p:cxnSp>
          <p:nvCxnSpPr>
            <p:cNvPr id="265" name="Google Shape;265;p20"/>
            <p:cNvCxnSpPr/>
            <p:nvPr/>
          </p:nvCxnSpPr>
          <p:spPr>
            <a:xfrm>
              <a:off x="2154" y="618"/>
              <a:ext cx="0" cy="3220"/>
            </a:xfrm>
            <a:prstGeom prst="straightConnector1">
              <a:avLst/>
            </a:prstGeom>
            <a:noFill/>
            <a:ln>
              <a:noFill/>
            </a:ln>
          </p:spPr>
        </p:cxnSp>
        <p:cxnSp>
          <p:nvCxnSpPr>
            <p:cNvPr id="266" name="Google Shape;266;p20"/>
            <p:cNvCxnSpPr/>
            <p:nvPr/>
          </p:nvCxnSpPr>
          <p:spPr>
            <a:xfrm>
              <a:off x="5469" y="618"/>
              <a:ext cx="0" cy="3220"/>
            </a:xfrm>
            <a:prstGeom prst="straightConnector1">
              <a:avLst/>
            </a:prstGeom>
            <a:noFill/>
            <a:ln>
              <a:noFill/>
            </a:ln>
          </p:spPr>
        </p:cxnSp>
      </p:grpSp>
      <p:sp>
        <p:nvSpPr>
          <p:cNvPr id="267" name="Google Shape;267;p20"/>
          <p:cNvSpPr txBox="1"/>
          <p:nvPr/>
        </p:nvSpPr>
        <p:spPr>
          <a:xfrm>
            <a:off x="179387" y="620712"/>
            <a:ext cx="8785225" cy="3889375"/>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lt2"/>
              </a:buClr>
              <a:buSzPts val="2000"/>
              <a:buFont typeface="Arial"/>
              <a:buNone/>
            </a:pPr>
            <a:r>
              <a:rPr b="0" i="0" lang="en-US" sz="20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Ковёр рекомендуется пылесосить с двух сторон, чтобы мелкие частицы грязи не повреждали поверхность пола. Необходимо также промывать пол под ковром.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endParaRPr/>
          </a:p>
          <a:p>
            <a:pPr indent="0" lvl="0" marL="0" marR="0" rtl="0" algn="l">
              <a:lnSpc>
                <a:spcPct val="80000"/>
              </a:lnSpc>
              <a:spcBef>
                <a:spcPts val="0"/>
              </a:spcBef>
              <a:spcAft>
                <a:spcPts val="0"/>
              </a:spcAft>
              <a:buClr>
                <a:schemeClr val="lt2"/>
              </a:buClr>
              <a:buSzPts val="2000"/>
              <a:buFont typeface="Arial"/>
              <a:buNone/>
            </a:pPr>
            <a:r>
              <a:rPr b="0" i="0" lang="en-US" sz="20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Для полировки мебели можно использовать тряпочки из мягкой замши, например, можно вырезать лоскутки из старой замшевой куртки. Прекрасно подходят для тех же целей и кусочки меха. </a:t>
            </a:r>
            <a:br>
              <a:rPr b="0" i="0" lang="en-US" sz="2400" u="none">
                <a:solidFill>
                  <a:schemeClr val="dk1"/>
                </a:solidFill>
                <a:latin typeface="Arial"/>
                <a:ea typeface="Arial"/>
                <a:cs typeface="Arial"/>
                <a:sym typeface="Arial"/>
              </a:rPr>
            </a:br>
            <a:endParaRPr/>
          </a:p>
          <a:p>
            <a:pPr indent="0" lvl="0" marL="0" marR="0" rtl="0" algn="l">
              <a:lnSpc>
                <a:spcPct val="80000"/>
              </a:lnSpc>
              <a:spcBef>
                <a:spcPts val="0"/>
              </a:spcBef>
              <a:spcAft>
                <a:spcPts val="0"/>
              </a:spcAft>
              <a:buClr>
                <a:schemeClr val="lt2"/>
              </a:buClr>
              <a:buSzPts val="2000"/>
              <a:buFont typeface="Arial"/>
              <a:buNone/>
            </a:pPr>
            <a:r>
              <a:rPr b="0" i="0" lang="en-US" sz="20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Комнатные растения с мелкими листочками легче всего промывать под душем. После душа их можно встряхнуть и оставить на некоторое время в ванной, чтобы стекла вода и они просушились.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0">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71" name="Shape 271"/>
        <p:cNvGrpSpPr/>
        <p:nvPr/>
      </p:nvGrpSpPr>
      <p:grpSpPr>
        <a:xfrm>
          <a:off x="0" y="0"/>
          <a:ext cx="0" cy="0"/>
          <a:chOff x="0" y="0"/>
          <a:chExt cx="0" cy="0"/>
        </a:xfrm>
      </p:grpSpPr>
      <p:sp>
        <p:nvSpPr>
          <p:cNvPr id="272" name="Google Shape;272;p21"/>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273" name="Google Shape;273;p21"/>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274" name="Google Shape;274;p21"/>
          <p:cNvGrpSpPr/>
          <p:nvPr/>
        </p:nvGrpSpPr>
        <p:grpSpPr>
          <a:xfrm>
            <a:off x="611187" y="549275"/>
            <a:ext cx="8208962" cy="6227762"/>
            <a:chOff x="385" y="346"/>
            <a:chExt cx="5171" cy="3923"/>
          </a:xfrm>
        </p:grpSpPr>
        <p:sp>
          <p:nvSpPr>
            <p:cNvPr id="275" name="Google Shape;275;p21"/>
            <p:cNvSpPr txBox="1"/>
            <p:nvPr/>
          </p:nvSpPr>
          <p:spPr>
            <a:xfrm>
              <a:off x="385" y="346"/>
              <a:ext cx="5171" cy="3923"/>
            </a:xfrm>
            <a:prstGeom prst="rect">
              <a:avLst/>
            </a:prstGeom>
            <a:noFill/>
            <a:ln>
              <a:noFill/>
            </a:ln>
          </p:spPr>
          <p:txBody>
            <a:bodyPr anchorCtr="0" anchor="t" bIns="45700" lIns="91425" spcFirstLastPara="1" rIns="91425" wrap="square" tIns="45700">
              <a:noAutofit/>
            </a:bodyPr>
            <a:lstStyle/>
            <a:p>
              <a:pPr indent="0" lvl="0" marL="0" marR="0" rtl="0" algn="r">
                <a:lnSpc>
                  <a:spcPct val="8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a:p>
              <a:pPr indent="0" lvl="0" marL="0" marR="0" rtl="0" algn="r">
                <a:lnSpc>
                  <a:spcPct val="80000"/>
                </a:lnSpc>
                <a:spcBef>
                  <a:spcPts val="560"/>
                </a:spcBef>
                <a:spcAft>
                  <a:spcPts val="0"/>
                </a:spcAft>
                <a:buClr>
                  <a:schemeClr val="dk1"/>
                </a:buClr>
                <a:buSzPts val="2800"/>
                <a:buFont typeface="Arial"/>
                <a:buNone/>
              </a:pPr>
              <a:r>
                <a:t/>
              </a:r>
              <a:endParaRPr b="0" i="1" sz="2800" u="none">
                <a:solidFill>
                  <a:schemeClr val="dk1"/>
                </a:solidFill>
                <a:latin typeface="Arial"/>
                <a:ea typeface="Arial"/>
                <a:cs typeface="Arial"/>
                <a:sym typeface="Arial"/>
              </a:endParaRPr>
            </a:p>
            <a:p>
              <a:pPr indent="0" lvl="0" marL="0" marR="0" rtl="0" algn="r">
                <a:lnSpc>
                  <a:spcPct val="80000"/>
                </a:lnSpc>
                <a:spcBef>
                  <a:spcPts val="560"/>
                </a:spcBef>
                <a:spcAft>
                  <a:spcPts val="0"/>
                </a:spcAft>
                <a:buClr>
                  <a:schemeClr val="dk1"/>
                </a:buClr>
                <a:buSzPts val="2400"/>
                <a:buFont typeface="Arial"/>
                <a:buNone/>
              </a:pPr>
              <a:r>
                <a:rPr b="1" i="1" lang="en-US" sz="2400" u="none">
                  <a:solidFill>
                    <a:schemeClr val="dk1"/>
                  </a:solidFill>
                  <a:latin typeface="Arial"/>
                  <a:ea typeface="Arial"/>
                  <a:cs typeface="Arial"/>
                  <a:sym typeface="Arial"/>
                </a:rPr>
                <a:t>Борьба с пылью</a:t>
              </a:r>
              <a:r>
                <a:rPr b="0" i="0" lang="en-US" sz="2800" u="none">
                  <a:solidFill>
                    <a:schemeClr val="dk1"/>
                  </a:solidFill>
                  <a:latin typeface="Arial"/>
                  <a:ea typeface="Arial"/>
                  <a:cs typeface="Arial"/>
                  <a:sym typeface="Arial"/>
                </a:rPr>
                <a:t> </a:t>
              </a:r>
              <a:endParaRPr b="0" i="1" sz="2800" u="none">
                <a:solidFill>
                  <a:schemeClr val="dk1"/>
                </a:solidFill>
                <a:latin typeface="Arial"/>
                <a:ea typeface="Arial"/>
                <a:cs typeface="Arial"/>
                <a:sym typeface="Arial"/>
              </a:endParaRPr>
            </a:p>
            <a:p>
              <a:pPr indent="0" lvl="0" marL="0" marR="0" rtl="0" algn="r">
                <a:lnSpc>
                  <a:spcPct val="9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Для вытирания пыли              </a:t>
              </a:r>
              <a:endParaRPr/>
            </a:p>
            <a:p>
              <a:pPr indent="0" lvl="0" marL="0" marR="0" rtl="0" algn="r">
                <a:lnSpc>
                  <a:spcPct val="9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используются как правило </a:t>
              </a:r>
              <a:endParaRPr/>
            </a:p>
            <a:p>
              <a:pPr indent="0" lvl="0" marL="0" marR="0" rtl="0" algn="r">
                <a:lnSpc>
                  <a:spcPct val="9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фланелевые салфетки, пропитанные специальным раствором. </a:t>
              </a:r>
              <a:endParaRPr/>
            </a:p>
            <a:p>
              <a:pPr indent="0" lvl="0" marL="0" marR="0" rtl="0" algn="r">
                <a:lnSpc>
                  <a:spcPct val="9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Эти салфетки нет необходимости смачивать при уборке - это очень удобно, кроме того, они бережно обрабатывают протираемую поверхность, не нанося ей вреда. Вытирать пыль просто мокрой тряпкой намного хуже, т.к. после испарения воды в воздухе появляются микрошарики с пылинками внутри</a:t>
              </a:r>
              <a:endParaRPr/>
            </a:p>
          </p:txBody>
        </p:sp>
        <p:cxnSp>
          <p:nvCxnSpPr>
            <p:cNvPr id="276" name="Google Shape;276;p21"/>
            <p:cNvCxnSpPr/>
            <p:nvPr/>
          </p:nvCxnSpPr>
          <p:spPr>
            <a:xfrm>
              <a:off x="385" y="346"/>
              <a:ext cx="5171" cy="0"/>
            </a:xfrm>
            <a:prstGeom prst="straightConnector1">
              <a:avLst/>
            </a:prstGeom>
            <a:noFill/>
            <a:ln>
              <a:noFill/>
            </a:ln>
          </p:spPr>
        </p:cxnSp>
        <p:cxnSp>
          <p:nvCxnSpPr>
            <p:cNvPr id="277" name="Google Shape;277;p21"/>
            <p:cNvCxnSpPr/>
            <p:nvPr/>
          </p:nvCxnSpPr>
          <p:spPr>
            <a:xfrm>
              <a:off x="385" y="4269"/>
              <a:ext cx="5171" cy="0"/>
            </a:xfrm>
            <a:prstGeom prst="straightConnector1">
              <a:avLst/>
            </a:prstGeom>
            <a:noFill/>
            <a:ln>
              <a:noFill/>
            </a:ln>
          </p:spPr>
        </p:cxnSp>
        <p:cxnSp>
          <p:nvCxnSpPr>
            <p:cNvPr id="278" name="Google Shape;278;p21"/>
            <p:cNvCxnSpPr/>
            <p:nvPr/>
          </p:nvCxnSpPr>
          <p:spPr>
            <a:xfrm>
              <a:off x="385" y="346"/>
              <a:ext cx="0" cy="3923"/>
            </a:xfrm>
            <a:prstGeom prst="straightConnector1">
              <a:avLst/>
            </a:prstGeom>
            <a:noFill/>
            <a:ln>
              <a:noFill/>
            </a:ln>
          </p:spPr>
        </p:cxnSp>
        <p:cxnSp>
          <p:nvCxnSpPr>
            <p:cNvPr id="279" name="Google Shape;279;p21"/>
            <p:cNvCxnSpPr/>
            <p:nvPr/>
          </p:nvCxnSpPr>
          <p:spPr>
            <a:xfrm>
              <a:off x="5556" y="346"/>
              <a:ext cx="0" cy="3923"/>
            </a:xfrm>
            <a:prstGeom prst="straightConnector1">
              <a:avLst/>
            </a:prstGeom>
            <a:noFill/>
            <a:ln>
              <a:noFill/>
            </a:ln>
          </p:spPr>
        </p:cxnSp>
      </p:grpSp>
      <p:pic>
        <p:nvPicPr>
          <p:cNvPr descr="Уборка квартиры" id="280" name="Google Shape;280;p21"/>
          <p:cNvPicPr preferRelativeResize="0"/>
          <p:nvPr/>
        </p:nvPicPr>
        <p:blipFill rotWithShape="1">
          <a:blip r:embed="rId3">
            <a:alphaModFix/>
          </a:blip>
          <a:srcRect b="0" l="0" r="0" t="0"/>
          <a:stretch/>
        </p:blipFill>
        <p:spPr>
          <a:xfrm>
            <a:off x="395287" y="692150"/>
            <a:ext cx="2952750" cy="259238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3">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84" name="Shape 284"/>
        <p:cNvGrpSpPr/>
        <p:nvPr/>
      </p:nvGrpSpPr>
      <p:grpSpPr>
        <a:xfrm>
          <a:off x="0" y="0"/>
          <a:ext cx="0" cy="0"/>
          <a:chOff x="0" y="0"/>
          <a:chExt cx="0" cy="0"/>
        </a:xfrm>
      </p:grpSpPr>
      <p:sp>
        <p:nvSpPr>
          <p:cNvPr id="285" name="Google Shape;285;p22"/>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286" name="Google Shape;286;p22"/>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287" name="Google Shape;287;p22"/>
          <p:cNvGrpSpPr/>
          <p:nvPr/>
        </p:nvGrpSpPr>
        <p:grpSpPr>
          <a:xfrm>
            <a:off x="3419475" y="981075"/>
            <a:ext cx="5262562" cy="5111750"/>
            <a:chOff x="2154" y="618"/>
            <a:chExt cx="3315" cy="3220"/>
          </a:xfrm>
        </p:grpSpPr>
        <p:sp>
          <p:nvSpPr>
            <p:cNvPr id="288" name="Google Shape;288;p22"/>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289" name="Google Shape;289;p22"/>
            <p:cNvCxnSpPr/>
            <p:nvPr/>
          </p:nvCxnSpPr>
          <p:spPr>
            <a:xfrm>
              <a:off x="2154" y="618"/>
              <a:ext cx="3315" cy="0"/>
            </a:xfrm>
            <a:prstGeom prst="straightConnector1">
              <a:avLst/>
            </a:prstGeom>
            <a:noFill/>
            <a:ln>
              <a:noFill/>
            </a:ln>
          </p:spPr>
        </p:cxnSp>
        <p:cxnSp>
          <p:nvCxnSpPr>
            <p:cNvPr id="290" name="Google Shape;290;p22"/>
            <p:cNvCxnSpPr/>
            <p:nvPr/>
          </p:nvCxnSpPr>
          <p:spPr>
            <a:xfrm>
              <a:off x="2154" y="3838"/>
              <a:ext cx="3315" cy="0"/>
            </a:xfrm>
            <a:prstGeom prst="straightConnector1">
              <a:avLst/>
            </a:prstGeom>
            <a:noFill/>
            <a:ln>
              <a:noFill/>
            </a:ln>
          </p:spPr>
        </p:cxnSp>
        <p:cxnSp>
          <p:nvCxnSpPr>
            <p:cNvPr id="291" name="Google Shape;291;p22"/>
            <p:cNvCxnSpPr/>
            <p:nvPr/>
          </p:nvCxnSpPr>
          <p:spPr>
            <a:xfrm>
              <a:off x="2154" y="618"/>
              <a:ext cx="0" cy="3220"/>
            </a:xfrm>
            <a:prstGeom prst="straightConnector1">
              <a:avLst/>
            </a:prstGeom>
            <a:noFill/>
            <a:ln>
              <a:noFill/>
            </a:ln>
          </p:spPr>
        </p:cxnSp>
        <p:cxnSp>
          <p:nvCxnSpPr>
            <p:cNvPr id="292" name="Google Shape;292;p22"/>
            <p:cNvCxnSpPr/>
            <p:nvPr/>
          </p:nvCxnSpPr>
          <p:spPr>
            <a:xfrm>
              <a:off x="5469" y="618"/>
              <a:ext cx="0" cy="3220"/>
            </a:xfrm>
            <a:prstGeom prst="straightConnector1">
              <a:avLst/>
            </a:prstGeom>
            <a:noFill/>
            <a:ln>
              <a:noFill/>
            </a:ln>
          </p:spPr>
        </p:cxnSp>
      </p:grpSp>
      <p:sp>
        <p:nvSpPr>
          <p:cNvPr id="293" name="Google Shape;293;p22"/>
          <p:cNvSpPr txBox="1"/>
          <p:nvPr/>
        </p:nvSpPr>
        <p:spPr>
          <a:xfrm>
            <a:off x="250825" y="1052512"/>
            <a:ext cx="8497887" cy="264795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Самое удобное - использовать специальные салфетки, которые убирают пыль всухую - это пылесвязывающие салфетки. Если же специальных салфеток нет, то самое удобное - это сухая шерстяная тряпка, преимуществом которой является то, что шерсть при вытирании электризуется и притягивает микрочастицы пыли.</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6">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97" name="Shape 297"/>
        <p:cNvGrpSpPr/>
        <p:nvPr/>
      </p:nvGrpSpPr>
      <p:grpSpPr>
        <a:xfrm>
          <a:off x="0" y="0"/>
          <a:ext cx="0" cy="0"/>
          <a:chOff x="0" y="0"/>
          <a:chExt cx="0" cy="0"/>
        </a:xfrm>
      </p:grpSpPr>
      <p:sp>
        <p:nvSpPr>
          <p:cNvPr id="298" name="Google Shape;298;p23"/>
          <p:cNvSpPr txBox="1"/>
          <p:nvPr>
            <p:ph idx="4294967295" type="title"/>
          </p:nvPr>
        </p:nvSpPr>
        <p:spPr>
          <a:xfrm flipH="1" rot="10800000">
            <a:off x="457200" y="620712"/>
            <a:ext cx="8229600" cy="71437"/>
          </a:xfrm>
          <a:prstGeom prst="rect">
            <a:avLst/>
          </a:prstGeom>
          <a:noFill/>
          <a:ln>
            <a:noFill/>
          </a:ln>
        </p:spPr>
        <p:txBody>
          <a:bodyPr anchorCtr="0" anchor="b"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t/>
            </a:r>
            <a:endParaRPr b="0" i="0" sz="28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2800" u="none">
              <a:solidFill>
                <a:schemeClr val="dk1"/>
              </a:solidFill>
              <a:latin typeface="Arial"/>
              <a:ea typeface="Arial"/>
              <a:cs typeface="Arial"/>
              <a:sym typeface="Arial"/>
            </a:endParaRPr>
          </a:p>
        </p:txBody>
      </p:sp>
      <p:sp>
        <p:nvSpPr>
          <p:cNvPr id="299" name="Google Shape;299;p23"/>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300" name="Google Shape;300;p23"/>
          <p:cNvGrpSpPr/>
          <p:nvPr/>
        </p:nvGrpSpPr>
        <p:grpSpPr>
          <a:xfrm>
            <a:off x="3851275" y="908050"/>
            <a:ext cx="4835525" cy="4959350"/>
            <a:chOff x="2426" y="572"/>
            <a:chExt cx="3046" cy="3124"/>
          </a:xfrm>
        </p:grpSpPr>
        <p:sp>
          <p:nvSpPr>
            <p:cNvPr id="301" name="Google Shape;301;p23"/>
            <p:cNvSpPr txBox="1"/>
            <p:nvPr/>
          </p:nvSpPr>
          <p:spPr>
            <a:xfrm>
              <a:off x="2426" y="572"/>
              <a:ext cx="3046" cy="3124"/>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t/>
              </a:r>
              <a:endParaRPr b="0" i="0" sz="28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2800" u="none">
                <a:solidFill>
                  <a:schemeClr val="dk1"/>
                </a:solidFill>
                <a:latin typeface="Arial"/>
                <a:ea typeface="Arial"/>
                <a:cs typeface="Arial"/>
                <a:sym typeface="Arial"/>
              </a:endParaRPr>
            </a:p>
          </p:txBody>
        </p:sp>
        <p:cxnSp>
          <p:nvCxnSpPr>
            <p:cNvPr id="302" name="Google Shape;302;p23"/>
            <p:cNvCxnSpPr/>
            <p:nvPr/>
          </p:nvCxnSpPr>
          <p:spPr>
            <a:xfrm>
              <a:off x="2426" y="572"/>
              <a:ext cx="3046" cy="0"/>
            </a:xfrm>
            <a:prstGeom prst="straightConnector1">
              <a:avLst/>
            </a:prstGeom>
            <a:noFill/>
            <a:ln>
              <a:noFill/>
            </a:ln>
          </p:spPr>
        </p:cxnSp>
        <p:cxnSp>
          <p:nvCxnSpPr>
            <p:cNvPr id="303" name="Google Shape;303;p23"/>
            <p:cNvCxnSpPr/>
            <p:nvPr/>
          </p:nvCxnSpPr>
          <p:spPr>
            <a:xfrm>
              <a:off x="2426" y="3696"/>
              <a:ext cx="3046" cy="0"/>
            </a:xfrm>
            <a:prstGeom prst="straightConnector1">
              <a:avLst/>
            </a:prstGeom>
            <a:noFill/>
            <a:ln>
              <a:noFill/>
            </a:ln>
          </p:spPr>
        </p:cxnSp>
        <p:cxnSp>
          <p:nvCxnSpPr>
            <p:cNvPr id="304" name="Google Shape;304;p23"/>
            <p:cNvCxnSpPr/>
            <p:nvPr/>
          </p:nvCxnSpPr>
          <p:spPr>
            <a:xfrm>
              <a:off x="2426" y="572"/>
              <a:ext cx="0" cy="3124"/>
            </a:xfrm>
            <a:prstGeom prst="straightConnector1">
              <a:avLst/>
            </a:prstGeom>
            <a:noFill/>
            <a:ln>
              <a:noFill/>
            </a:ln>
          </p:spPr>
        </p:cxnSp>
        <p:cxnSp>
          <p:nvCxnSpPr>
            <p:cNvPr id="305" name="Google Shape;305;p23"/>
            <p:cNvCxnSpPr/>
            <p:nvPr/>
          </p:nvCxnSpPr>
          <p:spPr>
            <a:xfrm>
              <a:off x="5472" y="572"/>
              <a:ext cx="0" cy="3124"/>
            </a:xfrm>
            <a:prstGeom prst="straightConnector1">
              <a:avLst/>
            </a:prstGeom>
            <a:noFill/>
            <a:ln>
              <a:noFill/>
            </a:ln>
          </p:spPr>
        </p:cxnSp>
      </p:grpSp>
      <p:sp>
        <p:nvSpPr>
          <p:cNvPr id="306" name="Google Shape;306;p23"/>
          <p:cNvSpPr txBox="1"/>
          <p:nvPr/>
        </p:nvSpPr>
        <p:spPr>
          <a:xfrm>
            <a:off x="0" y="814387"/>
            <a:ext cx="8893175" cy="5734050"/>
          </a:xfrm>
          <a:prstGeom prst="rect">
            <a:avLst/>
          </a:prstGeom>
          <a:noFill/>
          <a:ln>
            <a:noFill/>
          </a:ln>
        </p:spPr>
        <p:txBody>
          <a:bodyPr anchorCtr="0" anchor="ctr" bIns="45700" lIns="91425" spcFirstLastPara="1" rIns="91425" wrap="square" tIns="45700">
            <a:noAutofit/>
          </a:bodyPr>
          <a:lstStyle/>
          <a:p>
            <a:pPr indent="0" lvl="0" marL="0" marR="0" rtl="0" algn="just">
              <a:lnSpc>
                <a:spcPct val="9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a:t>
            </a:r>
            <a:r>
              <a:rPr b="1" i="0" lang="en-US" sz="2800" u="none">
                <a:solidFill>
                  <a:schemeClr val="dk1"/>
                </a:solidFill>
                <a:latin typeface="Arial"/>
                <a:ea typeface="Arial"/>
                <a:cs typeface="Arial"/>
                <a:sym typeface="Arial"/>
              </a:rPr>
              <a:t>Уход за мебелью  </a:t>
            </a:r>
            <a:endParaRPr/>
          </a:p>
          <a:p>
            <a:pPr indent="0" lvl="0" marL="0" marR="0" rtl="0" algn="just">
              <a:lnSpc>
                <a:spcPct val="9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a:t>
            </a:r>
            <a:br>
              <a:rPr b="1" i="0" lang="en-US" sz="2400" u="none">
                <a:solidFill>
                  <a:schemeClr val="dk1"/>
                </a:solidFill>
                <a:latin typeface="Arial"/>
                <a:ea typeface="Arial"/>
                <a:cs typeface="Arial"/>
                <a:sym typeface="Arial"/>
              </a:rPr>
            </a:b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За каждым видом мебели предусмотрен индивидуальный уход. Постоянный уход за мебелью способствует долговечности и сохранности мебели. </a:t>
            </a:r>
            <a:endParaRPr/>
          </a:p>
          <a:p>
            <a:pPr indent="0" lvl="0" marL="0" marR="0" rtl="0" algn="just">
              <a:lnSpc>
                <a:spcPct val="9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Если мебель полированная - её следует регулярно протирать мягкой тряпочкой, желательно со специальными растворами для ухода за такой мебелью. Если профессиональных средств нет, воспользуйтесь простым советом - положите в один стакан пива небольшой кусочек воска и прокипятите этот раствор, чтобы получилась однородная жидкость. Тёплую массу наносят на мебель и дают время высохнуть, после чего натирают тряпочкой из шерсти. </a:t>
            </a:r>
            <a:endParaRPr/>
          </a:p>
          <a:p>
            <a:pPr indent="0" lvl="0" marL="0" marR="0" rtl="0" algn="just">
              <a:lnSpc>
                <a:spcPct val="9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Мебель из красного дерева, как правило, надо протирать хорошо выжатой тряпкой, а затем льняной тканью вытирать насухо.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10" name="Shape 310"/>
        <p:cNvGrpSpPr/>
        <p:nvPr/>
      </p:nvGrpSpPr>
      <p:grpSpPr>
        <a:xfrm>
          <a:off x="0" y="0"/>
          <a:ext cx="0" cy="0"/>
          <a:chOff x="0" y="0"/>
          <a:chExt cx="0" cy="0"/>
        </a:xfrm>
      </p:grpSpPr>
      <p:sp>
        <p:nvSpPr>
          <p:cNvPr id="311" name="Google Shape;311;p24"/>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312" name="Google Shape;312;p24"/>
          <p:cNvSpPr txBox="1"/>
          <p:nvPr>
            <p:ph idx="4294967295" type="body"/>
          </p:nvPr>
        </p:nvSpPr>
        <p:spPr>
          <a:xfrm>
            <a:off x="0" y="549275"/>
            <a:ext cx="8316912" cy="5318125"/>
          </a:xfrm>
          <a:prstGeom prst="rect">
            <a:avLst/>
          </a:prstGeom>
          <a:noFill/>
          <a:ln>
            <a:noFill/>
          </a:ln>
        </p:spPr>
        <p:txBody>
          <a:bodyPr anchorCtr="0" anchor="t" bIns="45700" lIns="91425" spcFirstLastPara="1" rIns="91425" wrap="square" tIns="45700">
            <a:noAutofit/>
          </a:bodyPr>
          <a:lstStyle/>
          <a:p>
            <a:pPr indent="-342900" lvl="0" marL="342900" marR="0" rtl="0" algn="just">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Неполированная мебель, как правило, очищается от пыли сухой и мягкой тряпочкой, также можно воспользоваться пылесосом со специальной мягкой насадкой. </a:t>
            </a:r>
            <a:endParaRPr/>
          </a:p>
          <a:p>
            <a:pPr indent="-342900" lvl="0" marL="342900" marR="0" rtl="0" algn="just">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Мебель из орехового дерева протирают смесью оливкового масла и красного несладкого вина (в равных частях). После того, как состав слегка подсохнет, мебель полируют куском фланели (сукна, плюша).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313" name="Google Shape;313;p24"/>
          <p:cNvGrpSpPr/>
          <p:nvPr/>
        </p:nvGrpSpPr>
        <p:grpSpPr>
          <a:xfrm>
            <a:off x="3419475" y="981075"/>
            <a:ext cx="5262562" cy="5111750"/>
            <a:chOff x="2154" y="618"/>
            <a:chExt cx="3315" cy="3220"/>
          </a:xfrm>
        </p:grpSpPr>
        <p:sp>
          <p:nvSpPr>
            <p:cNvPr id="314" name="Google Shape;314;p24"/>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315" name="Google Shape;315;p24"/>
            <p:cNvCxnSpPr/>
            <p:nvPr/>
          </p:nvCxnSpPr>
          <p:spPr>
            <a:xfrm>
              <a:off x="2154" y="618"/>
              <a:ext cx="3315" cy="0"/>
            </a:xfrm>
            <a:prstGeom prst="straightConnector1">
              <a:avLst/>
            </a:prstGeom>
            <a:noFill/>
            <a:ln>
              <a:noFill/>
            </a:ln>
          </p:spPr>
        </p:cxnSp>
        <p:cxnSp>
          <p:nvCxnSpPr>
            <p:cNvPr id="316" name="Google Shape;316;p24"/>
            <p:cNvCxnSpPr/>
            <p:nvPr/>
          </p:nvCxnSpPr>
          <p:spPr>
            <a:xfrm>
              <a:off x="2154" y="3838"/>
              <a:ext cx="3315" cy="0"/>
            </a:xfrm>
            <a:prstGeom prst="straightConnector1">
              <a:avLst/>
            </a:prstGeom>
            <a:noFill/>
            <a:ln>
              <a:noFill/>
            </a:ln>
          </p:spPr>
        </p:cxnSp>
        <p:cxnSp>
          <p:nvCxnSpPr>
            <p:cNvPr id="317" name="Google Shape;317;p24"/>
            <p:cNvCxnSpPr/>
            <p:nvPr/>
          </p:nvCxnSpPr>
          <p:spPr>
            <a:xfrm>
              <a:off x="2154" y="618"/>
              <a:ext cx="0" cy="3220"/>
            </a:xfrm>
            <a:prstGeom prst="straightConnector1">
              <a:avLst/>
            </a:prstGeom>
            <a:noFill/>
            <a:ln>
              <a:noFill/>
            </a:ln>
          </p:spPr>
        </p:cxnSp>
        <p:cxnSp>
          <p:nvCxnSpPr>
            <p:cNvPr id="318" name="Google Shape;318;p24"/>
            <p:cNvCxnSpPr/>
            <p:nvPr/>
          </p:nvCxnSpPr>
          <p:spPr>
            <a:xfrm>
              <a:off x="5469" y="618"/>
              <a:ext cx="0" cy="3220"/>
            </a:xfrm>
            <a:prstGeom prst="straightConnector1">
              <a:avLst/>
            </a:prstGeom>
            <a:noFill/>
            <a:ln>
              <a:noFill/>
            </a:ln>
          </p:spPr>
        </p:cxn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2">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70" name="Shape 70"/>
        <p:cNvGrpSpPr/>
        <p:nvPr/>
      </p:nvGrpSpPr>
      <p:grpSpPr>
        <a:xfrm>
          <a:off x="0" y="0"/>
          <a:ext cx="0" cy="0"/>
          <a:chOff x="0" y="0"/>
          <a:chExt cx="0" cy="0"/>
        </a:xfrm>
      </p:grpSpPr>
      <p:sp>
        <p:nvSpPr>
          <p:cNvPr id="71" name="Google Shape;71;p7"/>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72" name="Google Shape;72;p7"/>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73" name="Google Shape;73;p7"/>
          <p:cNvGrpSpPr/>
          <p:nvPr/>
        </p:nvGrpSpPr>
        <p:grpSpPr>
          <a:xfrm>
            <a:off x="4648200" y="1981200"/>
            <a:ext cx="4038600" cy="1866900"/>
            <a:chOff x="2154" y="618"/>
            <a:chExt cx="3315" cy="3220"/>
          </a:xfrm>
        </p:grpSpPr>
        <p:sp>
          <p:nvSpPr>
            <p:cNvPr id="74" name="Google Shape;74;p7"/>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75" name="Google Shape;75;p7"/>
            <p:cNvCxnSpPr/>
            <p:nvPr/>
          </p:nvCxnSpPr>
          <p:spPr>
            <a:xfrm>
              <a:off x="2154" y="618"/>
              <a:ext cx="3315" cy="0"/>
            </a:xfrm>
            <a:prstGeom prst="straightConnector1">
              <a:avLst/>
            </a:prstGeom>
            <a:noFill/>
            <a:ln>
              <a:noFill/>
            </a:ln>
          </p:spPr>
        </p:cxnSp>
        <p:cxnSp>
          <p:nvCxnSpPr>
            <p:cNvPr id="76" name="Google Shape;76;p7"/>
            <p:cNvCxnSpPr/>
            <p:nvPr/>
          </p:nvCxnSpPr>
          <p:spPr>
            <a:xfrm>
              <a:off x="2154" y="3838"/>
              <a:ext cx="3315" cy="0"/>
            </a:xfrm>
            <a:prstGeom prst="straightConnector1">
              <a:avLst/>
            </a:prstGeom>
            <a:noFill/>
            <a:ln>
              <a:noFill/>
            </a:ln>
          </p:spPr>
        </p:cxnSp>
        <p:cxnSp>
          <p:nvCxnSpPr>
            <p:cNvPr id="77" name="Google Shape;77;p7"/>
            <p:cNvCxnSpPr/>
            <p:nvPr/>
          </p:nvCxnSpPr>
          <p:spPr>
            <a:xfrm>
              <a:off x="2154" y="618"/>
              <a:ext cx="0" cy="3220"/>
            </a:xfrm>
            <a:prstGeom prst="straightConnector1">
              <a:avLst/>
            </a:prstGeom>
            <a:noFill/>
            <a:ln>
              <a:noFill/>
            </a:ln>
          </p:spPr>
        </p:cxnSp>
        <p:cxnSp>
          <p:nvCxnSpPr>
            <p:cNvPr id="78" name="Google Shape;78;p7"/>
            <p:cNvCxnSpPr/>
            <p:nvPr/>
          </p:nvCxnSpPr>
          <p:spPr>
            <a:xfrm>
              <a:off x="5469" y="618"/>
              <a:ext cx="0" cy="3220"/>
            </a:xfrm>
            <a:prstGeom prst="straightConnector1">
              <a:avLst/>
            </a:prstGeom>
            <a:noFill/>
            <a:ln>
              <a:noFill/>
            </a:ln>
          </p:spPr>
        </p:cxnSp>
      </p:grpSp>
      <p:sp>
        <p:nvSpPr>
          <p:cNvPr id="79" name="Google Shape;79;p7"/>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grpSp>
        <p:nvGrpSpPr>
          <p:cNvPr id="80" name="Google Shape;80;p7"/>
          <p:cNvGrpSpPr/>
          <p:nvPr/>
        </p:nvGrpSpPr>
        <p:grpSpPr>
          <a:xfrm>
            <a:off x="684767" y="1268963"/>
            <a:ext cx="7682362" cy="3816372"/>
            <a:chOff x="1161" y="1345"/>
            <a:chExt cx="2819" cy="553"/>
          </a:xfrm>
        </p:grpSpPr>
        <p:cxnSp>
          <p:nvCxnSpPr>
            <p:cNvPr id="81" name="Google Shape;81;p7"/>
            <p:cNvCxnSpPr/>
            <p:nvPr/>
          </p:nvCxnSpPr>
          <p:spPr>
            <a:xfrm flipH="1" rot="5400000">
              <a:off x="2958" y="1094"/>
              <a:ext cx="213" cy="1007"/>
            </a:xfrm>
            <a:prstGeom prst="bentConnector3">
              <a:avLst>
                <a:gd fmla="val 254755" name="adj1"/>
              </a:avLst>
            </a:prstGeom>
            <a:solidFill>
              <a:srgbClr val="FFFFFF"/>
            </a:solidFill>
            <a:ln cap="flat" cmpd="sng" w="28575">
              <a:solidFill>
                <a:schemeClr val="dk1"/>
              </a:solidFill>
              <a:prstDash val="solid"/>
              <a:miter lim="800000"/>
              <a:headEnd len="med" w="med" type="none"/>
              <a:tailEnd len="med" w="med" type="none"/>
            </a:ln>
          </p:spPr>
        </p:cxnSp>
        <p:cxnSp>
          <p:nvCxnSpPr>
            <p:cNvPr id="82" name="Google Shape;82;p7"/>
            <p:cNvCxnSpPr/>
            <p:nvPr/>
          </p:nvCxnSpPr>
          <p:spPr>
            <a:xfrm rot="-5400000">
              <a:off x="2456" y="1658"/>
              <a:ext cx="213" cy="4"/>
            </a:xfrm>
            <a:prstGeom prst="bentConnector3">
              <a:avLst>
                <a:gd fmla="val 284094" name="adj1"/>
              </a:avLst>
            </a:prstGeom>
            <a:solidFill>
              <a:srgbClr val="FFFFFF"/>
            </a:solidFill>
            <a:ln cap="flat" cmpd="sng" w="28575">
              <a:solidFill>
                <a:schemeClr val="dk1"/>
              </a:solidFill>
              <a:prstDash val="solid"/>
              <a:miter lim="800000"/>
              <a:headEnd len="med" w="med" type="none"/>
              <a:tailEnd len="med" w="med" type="none"/>
            </a:ln>
          </p:spPr>
        </p:cxnSp>
        <p:cxnSp>
          <p:nvCxnSpPr>
            <p:cNvPr id="83" name="Google Shape;83;p7"/>
            <p:cNvCxnSpPr/>
            <p:nvPr/>
          </p:nvCxnSpPr>
          <p:spPr>
            <a:xfrm rot="-5400000">
              <a:off x="1955" y="1093"/>
              <a:ext cx="213" cy="1009"/>
            </a:xfrm>
            <a:prstGeom prst="bentConnector3">
              <a:avLst>
                <a:gd fmla="val 254755" name="adj1"/>
              </a:avLst>
            </a:prstGeom>
            <a:solidFill>
              <a:srgbClr val="FFFFFF"/>
            </a:solidFill>
            <a:ln cap="flat" cmpd="sng" w="28575">
              <a:solidFill>
                <a:schemeClr val="dk1"/>
              </a:solidFill>
              <a:prstDash val="solid"/>
              <a:miter lim="800000"/>
              <a:headEnd len="med" w="med" type="none"/>
              <a:tailEnd len="med" w="med" type="none"/>
            </a:ln>
          </p:spPr>
        </p:cxnSp>
        <p:sp>
          <p:nvSpPr>
            <p:cNvPr id="84" name="Google Shape;84;p7"/>
            <p:cNvSpPr/>
            <p:nvPr/>
          </p:nvSpPr>
          <p:spPr>
            <a:xfrm>
              <a:off x="1848" y="1345"/>
              <a:ext cx="1453" cy="215"/>
            </a:xfrm>
            <a:prstGeom prst="roundRect">
              <a:avLst>
                <a:gd fmla="val 16667" name="adj"/>
              </a:avLst>
            </a:prstGeom>
            <a:solidFill>
              <a:schemeClr val="folHlink"/>
            </a:solidFill>
            <a:ln cap="flat" cmpd="sng" w="9525">
              <a:solidFill>
                <a:schemeClr val="dk1"/>
              </a:solidFill>
              <a:prstDash val="solid"/>
              <a:miter lim="800000"/>
              <a:headEnd len="sm" w="sm" type="none"/>
              <a:tailEnd len="sm" w="sm" type="none"/>
            </a:ln>
          </p:spPr>
          <p:txBody>
            <a:bodyPr anchorCtr="0" anchor="ctr" bIns="0" lIns="0" spcFirstLastPara="1" rIns="0" wrap="square" tIns="0">
              <a:noAutofit/>
            </a:bodyPr>
            <a:lstStyle/>
            <a:p>
              <a:pPr indent="0" lvl="0" marL="0" marR="0" rtl="0" algn="ctr">
                <a:lnSpc>
                  <a:spcPct val="100000"/>
                </a:lnSpc>
                <a:spcBef>
                  <a:spcPts val="0"/>
                </a:spcBef>
                <a:spcAft>
                  <a:spcPts val="0"/>
                </a:spcAft>
                <a:buClr>
                  <a:schemeClr val="dk1"/>
                </a:buClr>
                <a:buSzPts val="3200"/>
                <a:buFont typeface="Arial"/>
                <a:buNone/>
              </a:pPr>
              <a:r>
                <a:rPr b="1" i="1" lang="en-US" sz="3200" u="none">
                  <a:solidFill>
                    <a:schemeClr val="dk1"/>
                  </a:solidFill>
                  <a:latin typeface="Arial"/>
                  <a:ea typeface="Arial"/>
                  <a:cs typeface="Arial"/>
                  <a:sym typeface="Arial"/>
                </a:rPr>
                <a:t>Уборка квартиры</a:t>
              </a:r>
              <a:endParaRPr/>
            </a:p>
          </p:txBody>
        </p:sp>
        <p:sp>
          <p:nvSpPr>
            <p:cNvPr id="85" name="Google Shape;85;p7"/>
            <p:cNvSpPr/>
            <p:nvPr/>
          </p:nvSpPr>
          <p:spPr>
            <a:xfrm>
              <a:off x="1161" y="1710"/>
              <a:ext cx="864" cy="188"/>
            </a:xfrm>
            <a:prstGeom prst="roundRect">
              <a:avLst>
                <a:gd fmla="val 16667" name="adj"/>
              </a:avLst>
            </a:prstGeom>
            <a:solidFill>
              <a:schemeClr val="folHlink"/>
            </a:solidFill>
            <a:ln cap="flat" cmpd="sng" w="9525">
              <a:solidFill>
                <a:schemeClr val="dk1"/>
              </a:solidFill>
              <a:prstDash val="solid"/>
              <a:miter lim="800000"/>
              <a:headEnd len="sm" w="sm" type="none"/>
              <a:tailEnd len="sm" w="sm" type="none"/>
            </a:ln>
          </p:spPr>
          <p:txBody>
            <a:bodyPr anchorCtr="0" anchor="ctr" bIns="0" lIns="0" spcFirstLastPara="1" rIns="0" wrap="square" tIns="0">
              <a:noAutofit/>
            </a:bodyPr>
            <a:lstStyle/>
            <a:p>
              <a:pPr indent="0" lvl="0" marL="0" marR="0" rtl="0" algn="ctr">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Ежедневная</a:t>
              </a:r>
              <a:endParaRPr/>
            </a:p>
          </p:txBody>
        </p:sp>
        <p:sp>
          <p:nvSpPr>
            <p:cNvPr id="86" name="Google Shape;86;p7"/>
            <p:cNvSpPr/>
            <p:nvPr/>
          </p:nvSpPr>
          <p:spPr>
            <a:xfrm>
              <a:off x="2085" y="1710"/>
              <a:ext cx="918" cy="178"/>
            </a:xfrm>
            <a:prstGeom prst="roundRect">
              <a:avLst>
                <a:gd fmla="val 16667" name="adj"/>
              </a:avLst>
            </a:prstGeom>
            <a:solidFill>
              <a:schemeClr val="folHlink"/>
            </a:solidFill>
            <a:ln cap="flat" cmpd="sng" w="9525">
              <a:solidFill>
                <a:schemeClr val="dk1"/>
              </a:solidFill>
              <a:prstDash val="solid"/>
              <a:miter lim="800000"/>
              <a:headEnd len="sm" w="sm" type="none"/>
              <a:tailEnd len="sm" w="sm" type="none"/>
            </a:ln>
          </p:spPr>
          <p:txBody>
            <a:bodyPr anchorCtr="0" anchor="ctr" bIns="0" lIns="0" spcFirstLastPara="1" rIns="0" wrap="square" tIns="0">
              <a:noAutofit/>
            </a:bodyPr>
            <a:lstStyle/>
            <a:p>
              <a:pPr indent="0" lvl="0" marL="0" marR="0" rtl="0" algn="ctr">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Генеральная</a:t>
              </a:r>
              <a:endParaRPr/>
            </a:p>
          </p:txBody>
        </p:sp>
        <p:sp>
          <p:nvSpPr>
            <p:cNvPr id="87" name="Google Shape;87;p7"/>
            <p:cNvSpPr/>
            <p:nvPr/>
          </p:nvSpPr>
          <p:spPr>
            <a:xfrm>
              <a:off x="3063" y="1710"/>
              <a:ext cx="917" cy="178"/>
            </a:xfrm>
            <a:prstGeom prst="roundRect">
              <a:avLst>
                <a:gd fmla="val 16667" name="adj"/>
              </a:avLst>
            </a:prstGeom>
            <a:solidFill>
              <a:schemeClr val="folHlink"/>
            </a:solidFill>
            <a:ln cap="flat" cmpd="sng" w="9525">
              <a:solidFill>
                <a:schemeClr val="dk1"/>
              </a:solidFill>
              <a:prstDash val="solid"/>
              <a:miter lim="800000"/>
              <a:headEnd len="sm" w="sm" type="none"/>
              <a:tailEnd len="sm" w="sm" type="none"/>
            </a:ln>
          </p:spPr>
          <p:txBody>
            <a:bodyPr anchorCtr="0" anchor="ctr" bIns="0" lIns="0" spcFirstLastPara="1" rIns="0" wrap="square" tIns="0">
              <a:noAutofit/>
            </a:bodyPr>
            <a:lstStyle/>
            <a:p>
              <a:pPr indent="0" lvl="0" marL="0" marR="0" rtl="0" algn="ctr">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Сезонная</a:t>
              </a:r>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22" name="Shape 322"/>
        <p:cNvGrpSpPr/>
        <p:nvPr/>
      </p:nvGrpSpPr>
      <p:grpSpPr>
        <a:xfrm>
          <a:off x="0" y="0"/>
          <a:ext cx="0" cy="0"/>
          <a:chOff x="0" y="0"/>
          <a:chExt cx="0" cy="0"/>
        </a:xfrm>
      </p:grpSpPr>
      <p:sp>
        <p:nvSpPr>
          <p:cNvPr id="323" name="Google Shape;323;p25"/>
          <p:cNvSpPr txBox="1"/>
          <p:nvPr>
            <p:ph idx="4294967295" type="title"/>
          </p:nvPr>
        </p:nvSpPr>
        <p:spPr>
          <a:xfrm>
            <a:off x="179387" y="1700212"/>
            <a:ext cx="8713787"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br>
              <a:rPr b="0" i="0" lang="en-US" sz="3200" u="none">
                <a:solidFill>
                  <a:schemeClr val="dk1"/>
                </a:solidFill>
                <a:latin typeface="Arial"/>
                <a:ea typeface="Arial"/>
                <a:cs typeface="Arial"/>
                <a:sym typeface="Arial"/>
              </a:rPr>
            </a:br>
            <a:br>
              <a:rPr b="0" i="0" lang="en-US" sz="3200" u="none">
                <a:solidFill>
                  <a:schemeClr val="dk1"/>
                </a:solidFill>
                <a:latin typeface="Arial"/>
                <a:ea typeface="Arial"/>
                <a:cs typeface="Arial"/>
                <a:sym typeface="Arial"/>
              </a:rPr>
            </a:br>
            <a:r>
              <a:rPr b="0" i="0" lang="en-US" sz="3200" u="none">
                <a:solidFill>
                  <a:schemeClr val="dk1"/>
                </a:solidFill>
                <a:latin typeface="Arial"/>
                <a:ea typeface="Arial"/>
                <a:cs typeface="Arial"/>
                <a:sym typeface="Arial"/>
              </a:rPr>
              <a:t>   </a:t>
            </a:r>
            <a:br>
              <a:rPr b="0" i="0" lang="en-US" sz="3200" u="none">
                <a:solidFill>
                  <a:schemeClr val="dk1"/>
                </a:solidFill>
                <a:latin typeface="Arial"/>
                <a:ea typeface="Arial"/>
                <a:cs typeface="Arial"/>
                <a:sym typeface="Arial"/>
              </a:rPr>
            </a:br>
            <a:r>
              <a:rPr b="0" i="0" lang="en-US" sz="3200" u="none">
                <a:solidFill>
                  <a:schemeClr val="dk1"/>
                </a:solidFill>
                <a:latin typeface="Arial"/>
                <a:ea typeface="Arial"/>
                <a:cs typeface="Arial"/>
                <a:sym typeface="Arial"/>
              </a:rPr>
              <a:t>  </a:t>
            </a:r>
            <a:r>
              <a:rPr b="0" i="0" lang="en-US" sz="2600" u="none">
                <a:solidFill>
                  <a:schemeClr val="dk1"/>
                </a:solidFill>
                <a:latin typeface="Arial"/>
                <a:ea typeface="Arial"/>
                <a:cs typeface="Arial"/>
                <a:sym typeface="Arial"/>
              </a:rPr>
              <a:t>Мягкая мебель собирает больше всего пыли и поэтому на неё нужно обратить максимальное внимание. Обивку мягкой мебели чистят пылесосом.      </a:t>
            </a:r>
            <a:br>
              <a:rPr b="0" i="0" lang="en-US" sz="2600" u="none">
                <a:solidFill>
                  <a:schemeClr val="dk1"/>
                </a:solidFill>
                <a:latin typeface="Arial"/>
                <a:ea typeface="Arial"/>
                <a:cs typeface="Arial"/>
                <a:sym typeface="Arial"/>
              </a:rPr>
            </a:br>
            <a:r>
              <a:rPr b="0" i="0" lang="en-US" sz="2600" u="none">
                <a:solidFill>
                  <a:schemeClr val="dk1"/>
                </a:solidFill>
                <a:latin typeface="Arial"/>
                <a:ea typeface="Arial"/>
                <a:cs typeface="Arial"/>
                <a:sym typeface="Arial"/>
              </a:rPr>
              <a:t>   Бархатную и плюшевую обивку мебели нельзя пылесосить или очищать щёткой. Такую обивку нужно протирать по ворсу мягкой тряпочкой, смоченной в тёплой воде. </a:t>
            </a:r>
            <a:br>
              <a:rPr b="0" i="0" lang="en-US" sz="2600" u="none">
                <a:solidFill>
                  <a:schemeClr val="dk1"/>
                </a:solidFill>
                <a:latin typeface="Arial"/>
                <a:ea typeface="Arial"/>
                <a:cs typeface="Arial"/>
                <a:sym typeface="Arial"/>
              </a:rPr>
            </a:br>
            <a:r>
              <a:rPr b="0" i="0" lang="en-US" sz="2600" u="none">
                <a:solidFill>
                  <a:schemeClr val="dk1"/>
                </a:solidFill>
                <a:latin typeface="Arial"/>
                <a:ea typeface="Arial"/>
                <a:cs typeface="Arial"/>
                <a:sym typeface="Arial"/>
              </a:rPr>
              <a:t>   Жирные пятна нужно выводить только очищенным бензином. </a:t>
            </a:r>
            <a:br>
              <a:rPr b="0" i="0" lang="en-US" sz="2600" u="none">
                <a:solidFill>
                  <a:schemeClr val="dk1"/>
                </a:solidFill>
                <a:latin typeface="Arial"/>
                <a:ea typeface="Arial"/>
                <a:cs typeface="Arial"/>
                <a:sym typeface="Arial"/>
              </a:rPr>
            </a:br>
            <a:r>
              <a:rPr b="0" i="0" lang="en-US" sz="2600" u="none">
                <a:solidFill>
                  <a:schemeClr val="dk1"/>
                </a:solidFill>
                <a:latin typeface="Arial"/>
                <a:ea typeface="Arial"/>
                <a:cs typeface="Arial"/>
                <a:sym typeface="Arial"/>
              </a:rPr>
              <a:t>   Кожу и дерматин протирают влажной тряпочкой, затем наносят на поверхность чуть-чуть взбитый яичный белок. </a:t>
            </a:r>
            <a:endParaRPr/>
          </a:p>
        </p:txBody>
      </p:sp>
      <p:sp>
        <p:nvSpPr>
          <p:cNvPr id="324" name="Google Shape;324;p25"/>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325" name="Google Shape;325;p25"/>
          <p:cNvGrpSpPr/>
          <p:nvPr/>
        </p:nvGrpSpPr>
        <p:grpSpPr>
          <a:xfrm>
            <a:off x="3419475" y="981075"/>
            <a:ext cx="5262562" cy="5111750"/>
            <a:chOff x="2154" y="618"/>
            <a:chExt cx="3315" cy="3220"/>
          </a:xfrm>
        </p:grpSpPr>
        <p:sp>
          <p:nvSpPr>
            <p:cNvPr id="326" name="Google Shape;326;p25"/>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327" name="Google Shape;327;p25"/>
            <p:cNvCxnSpPr/>
            <p:nvPr/>
          </p:nvCxnSpPr>
          <p:spPr>
            <a:xfrm>
              <a:off x="2154" y="618"/>
              <a:ext cx="3315" cy="0"/>
            </a:xfrm>
            <a:prstGeom prst="straightConnector1">
              <a:avLst/>
            </a:prstGeom>
            <a:noFill/>
            <a:ln>
              <a:noFill/>
            </a:ln>
          </p:spPr>
        </p:cxnSp>
        <p:cxnSp>
          <p:nvCxnSpPr>
            <p:cNvPr id="328" name="Google Shape;328;p25"/>
            <p:cNvCxnSpPr/>
            <p:nvPr/>
          </p:nvCxnSpPr>
          <p:spPr>
            <a:xfrm>
              <a:off x="2154" y="3838"/>
              <a:ext cx="3315" cy="0"/>
            </a:xfrm>
            <a:prstGeom prst="straightConnector1">
              <a:avLst/>
            </a:prstGeom>
            <a:noFill/>
            <a:ln>
              <a:noFill/>
            </a:ln>
          </p:spPr>
        </p:cxnSp>
        <p:cxnSp>
          <p:nvCxnSpPr>
            <p:cNvPr id="329" name="Google Shape;329;p25"/>
            <p:cNvCxnSpPr/>
            <p:nvPr/>
          </p:nvCxnSpPr>
          <p:spPr>
            <a:xfrm>
              <a:off x="2154" y="618"/>
              <a:ext cx="0" cy="3220"/>
            </a:xfrm>
            <a:prstGeom prst="straightConnector1">
              <a:avLst/>
            </a:prstGeom>
            <a:noFill/>
            <a:ln>
              <a:noFill/>
            </a:ln>
          </p:spPr>
        </p:cxnSp>
        <p:cxnSp>
          <p:nvCxnSpPr>
            <p:cNvPr id="330" name="Google Shape;330;p25"/>
            <p:cNvCxnSpPr/>
            <p:nvPr/>
          </p:nvCxnSpPr>
          <p:spPr>
            <a:xfrm>
              <a:off x="5469" y="618"/>
              <a:ext cx="0" cy="3220"/>
            </a:xfrm>
            <a:prstGeom prst="straightConnector1">
              <a:avLst/>
            </a:prstGeom>
            <a:noFill/>
            <a:ln>
              <a:noFill/>
            </a:ln>
          </p:spPr>
        </p:cxn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4">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34" name="Shape 334"/>
        <p:cNvGrpSpPr/>
        <p:nvPr/>
      </p:nvGrpSpPr>
      <p:grpSpPr>
        <a:xfrm>
          <a:off x="0" y="0"/>
          <a:ext cx="0" cy="0"/>
          <a:chOff x="0" y="0"/>
          <a:chExt cx="0" cy="0"/>
        </a:xfrm>
      </p:grpSpPr>
      <p:sp>
        <p:nvSpPr>
          <p:cNvPr id="335" name="Google Shape;335;p26"/>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336" name="Google Shape;336;p26"/>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337" name="Google Shape;337;p26"/>
          <p:cNvGrpSpPr/>
          <p:nvPr/>
        </p:nvGrpSpPr>
        <p:grpSpPr>
          <a:xfrm>
            <a:off x="3419475" y="981075"/>
            <a:ext cx="5262562" cy="5111750"/>
            <a:chOff x="2154" y="618"/>
            <a:chExt cx="3315" cy="3220"/>
          </a:xfrm>
        </p:grpSpPr>
        <p:sp>
          <p:nvSpPr>
            <p:cNvPr id="338" name="Google Shape;338;p26"/>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339" name="Google Shape;339;p26"/>
            <p:cNvCxnSpPr/>
            <p:nvPr/>
          </p:nvCxnSpPr>
          <p:spPr>
            <a:xfrm>
              <a:off x="2154" y="618"/>
              <a:ext cx="3315" cy="0"/>
            </a:xfrm>
            <a:prstGeom prst="straightConnector1">
              <a:avLst/>
            </a:prstGeom>
            <a:noFill/>
            <a:ln>
              <a:noFill/>
            </a:ln>
          </p:spPr>
        </p:cxnSp>
        <p:cxnSp>
          <p:nvCxnSpPr>
            <p:cNvPr id="340" name="Google Shape;340;p26"/>
            <p:cNvCxnSpPr/>
            <p:nvPr/>
          </p:nvCxnSpPr>
          <p:spPr>
            <a:xfrm>
              <a:off x="2154" y="3838"/>
              <a:ext cx="3315" cy="0"/>
            </a:xfrm>
            <a:prstGeom prst="straightConnector1">
              <a:avLst/>
            </a:prstGeom>
            <a:noFill/>
            <a:ln>
              <a:noFill/>
            </a:ln>
          </p:spPr>
        </p:cxnSp>
        <p:cxnSp>
          <p:nvCxnSpPr>
            <p:cNvPr id="341" name="Google Shape;341;p26"/>
            <p:cNvCxnSpPr/>
            <p:nvPr/>
          </p:nvCxnSpPr>
          <p:spPr>
            <a:xfrm>
              <a:off x="2154" y="618"/>
              <a:ext cx="0" cy="3220"/>
            </a:xfrm>
            <a:prstGeom prst="straightConnector1">
              <a:avLst/>
            </a:prstGeom>
            <a:noFill/>
            <a:ln>
              <a:noFill/>
            </a:ln>
          </p:spPr>
        </p:cxnSp>
        <p:cxnSp>
          <p:nvCxnSpPr>
            <p:cNvPr id="342" name="Google Shape;342;p26"/>
            <p:cNvCxnSpPr/>
            <p:nvPr/>
          </p:nvCxnSpPr>
          <p:spPr>
            <a:xfrm>
              <a:off x="5469" y="618"/>
              <a:ext cx="0" cy="3220"/>
            </a:xfrm>
            <a:prstGeom prst="straightConnector1">
              <a:avLst/>
            </a:prstGeom>
            <a:noFill/>
            <a:ln>
              <a:noFill/>
            </a:ln>
          </p:spPr>
        </p:cxnSp>
      </p:grpSp>
      <p:sp>
        <p:nvSpPr>
          <p:cNvPr id="343" name="Google Shape;343;p26"/>
          <p:cNvSpPr txBox="1"/>
          <p:nvPr/>
        </p:nvSpPr>
        <p:spPr>
          <a:xfrm>
            <a:off x="0" y="1019175"/>
            <a:ext cx="8893175" cy="4456112"/>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a:t>
            </a:r>
            <a:r>
              <a:rPr b="1" i="0" lang="en-US" sz="2800" u="none">
                <a:solidFill>
                  <a:schemeClr val="dk1"/>
                </a:solidFill>
                <a:latin typeface="Arial"/>
                <a:ea typeface="Arial"/>
                <a:cs typeface="Arial"/>
                <a:sym typeface="Arial"/>
              </a:rPr>
              <a:t>Уход  за полом   </a:t>
            </a:r>
            <a:r>
              <a:rPr b="1" i="0" lang="en-US" sz="2400" u="none">
                <a:solidFill>
                  <a:schemeClr val="dk1"/>
                </a:solidFill>
                <a:latin typeface="Arial"/>
                <a:ea typeface="Arial"/>
                <a:cs typeface="Arial"/>
                <a:sym typeface="Arial"/>
              </a:rPr>
              <a:t>                                                                  </a:t>
            </a:r>
            <a:br>
              <a:rPr b="1" i="0" lang="en-US" sz="2400" u="none">
                <a:solidFill>
                  <a:schemeClr val="dk1"/>
                </a:solidFill>
                <a:latin typeface="Arial"/>
                <a:ea typeface="Arial"/>
                <a:cs typeface="Arial"/>
                <a:sym typeface="Arial"/>
              </a:rPr>
            </a:br>
            <a:br>
              <a:rPr b="1" i="0" lang="en-US" sz="2400" u="none">
                <a:solidFill>
                  <a:schemeClr val="dk1"/>
                </a:solidFill>
                <a:latin typeface="Arial"/>
                <a:ea typeface="Arial"/>
                <a:cs typeface="Arial"/>
                <a:sym typeface="Arial"/>
              </a:rPr>
            </a:br>
            <a:r>
              <a:rPr b="1" i="0" lang="en-US" sz="2400" u="none">
                <a:solidFill>
                  <a:schemeClr val="dk1"/>
                </a:solidFill>
                <a:latin typeface="Arial"/>
                <a:ea typeface="Arial"/>
                <a:cs typeface="Arial"/>
                <a:sym typeface="Arial"/>
              </a:rPr>
              <a:t>   </a:t>
            </a:r>
            <a:r>
              <a:rPr b="0" i="0" lang="en-US" sz="2600" u="none">
                <a:solidFill>
                  <a:schemeClr val="dk1"/>
                </a:solidFill>
                <a:latin typeface="Arial"/>
                <a:ea typeface="Arial"/>
                <a:cs typeface="Arial"/>
                <a:sym typeface="Arial"/>
              </a:rPr>
              <a:t>Полы моют и подметают, очищая их и удаляя с них грязь, кроме того, полы натирают разнообразными препаратами, создавая этим защитную плёнку на полу, защищая его от воздействия влаги и постоянного загрязнения. Кроме того, натёртый пол более красиво выглядит. Сейчас продается множество средств по уходу за полами, причём, средство должно выбираться индивидуально под каждый пол, в зависимости от материала пола.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6">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47" name="Shape 347"/>
        <p:cNvGrpSpPr/>
        <p:nvPr/>
      </p:nvGrpSpPr>
      <p:grpSpPr>
        <a:xfrm>
          <a:off x="0" y="0"/>
          <a:ext cx="0" cy="0"/>
          <a:chOff x="0" y="0"/>
          <a:chExt cx="0" cy="0"/>
        </a:xfrm>
      </p:grpSpPr>
      <p:sp>
        <p:nvSpPr>
          <p:cNvPr id="348" name="Google Shape;348;p27"/>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349" name="Google Shape;349;p27"/>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350" name="Google Shape;350;p27"/>
          <p:cNvGrpSpPr/>
          <p:nvPr/>
        </p:nvGrpSpPr>
        <p:grpSpPr>
          <a:xfrm>
            <a:off x="3419475" y="981075"/>
            <a:ext cx="5262562" cy="5111750"/>
            <a:chOff x="2154" y="618"/>
            <a:chExt cx="3315" cy="3220"/>
          </a:xfrm>
        </p:grpSpPr>
        <p:sp>
          <p:nvSpPr>
            <p:cNvPr id="351" name="Google Shape;351;p27"/>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352" name="Google Shape;352;p27"/>
            <p:cNvCxnSpPr/>
            <p:nvPr/>
          </p:nvCxnSpPr>
          <p:spPr>
            <a:xfrm>
              <a:off x="2154" y="618"/>
              <a:ext cx="3315" cy="0"/>
            </a:xfrm>
            <a:prstGeom prst="straightConnector1">
              <a:avLst/>
            </a:prstGeom>
            <a:noFill/>
            <a:ln>
              <a:noFill/>
            </a:ln>
          </p:spPr>
        </p:cxnSp>
        <p:cxnSp>
          <p:nvCxnSpPr>
            <p:cNvPr id="353" name="Google Shape;353;p27"/>
            <p:cNvCxnSpPr/>
            <p:nvPr/>
          </p:nvCxnSpPr>
          <p:spPr>
            <a:xfrm>
              <a:off x="2154" y="3838"/>
              <a:ext cx="3315" cy="0"/>
            </a:xfrm>
            <a:prstGeom prst="straightConnector1">
              <a:avLst/>
            </a:prstGeom>
            <a:noFill/>
            <a:ln>
              <a:noFill/>
            </a:ln>
          </p:spPr>
        </p:cxnSp>
        <p:cxnSp>
          <p:nvCxnSpPr>
            <p:cNvPr id="354" name="Google Shape;354;p27"/>
            <p:cNvCxnSpPr/>
            <p:nvPr/>
          </p:nvCxnSpPr>
          <p:spPr>
            <a:xfrm>
              <a:off x="2154" y="618"/>
              <a:ext cx="0" cy="3220"/>
            </a:xfrm>
            <a:prstGeom prst="straightConnector1">
              <a:avLst/>
            </a:prstGeom>
            <a:noFill/>
            <a:ln>
              <a:noFill/>
            </a:ln>
          </p:spPr>
        </p:cxnSp>
        <p:cxnSp>
          <p:nvCxnSpPr>
            <p:cNvPr id="355" name="Google Shape;355;p27"/>
            <p:cNvCxnSpPr/>
            <p:nvPr/>
          </p:nvCxnSpPr>
          <p:spPr>
            <a:xfrm>
              <a:off x="5469" y="618"/>
              <a:ext cx="0" cy="3220"/>
            </a:xfrm>
            <a:prstGeom prst="straightConnector1">
              <a:avLst/>
            </a:prstGeom>
            <a:noFill/>
            <a:ln>
              <a:noFill/>
            </a:ln>
          </p:spPr>
        </p:cxnSp>
      </p:grpSp>
      <p:sp>
        <p:nvSpPr>
          <p:cNvPr id="356" name="Google Shape;356;p27"/>
          <p:cNvSpPr txBox="1"/>
          <p:nvPr/>
        </p:nvSpPr>
        <p:spPr>
          <a:xfrm>
            <a:off x="250825" y="496887"/>
            <a:ext cx="8893175" cy="4854575"/>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600"/>
              <a:buFont typeface="Arial"/>
              <a:buNone/>
            </a:pPr>
            <a:r>
              <a:rPr b="0" i="0" lang="en-US" sz="2600" u="none">
                <a:solidFill>
                  <a:schemeClr val="dk1"/>
                </a:solidFill>
                <a:latin typeface="Arial"/>
                <a:ea typeface="Arial"/>
                <a:cs typeface="Arial"/>
                <a:sym typeface="Arial"/>
              </a:rPr>
              <a:t>  Пластмассовые и окрашенные поверхности желательно мыть водой не выше 50 градусов, а после тщательного мытья вытирать насухо. Не стоит мыть полы с применением мыла, которое делает поверхность более тусклой и менее красивой. Так можно в конечном итоге просто испортить пол. </a:t>
            </a:r>
            <a:endParaRPr/>
          </a:p>
          <a:p>
            <a:pPr indent="0" lvl="0" marL="0" marR="0" rtl="0" algn="just">
              <a:lnSpc>
                <a:spcPct val="100000"/>
              </a:lnSpc>
              <a:spcBef>
                <a:spcPts val="0"/>
              </a:spcBef>
              <a:spcAft>
                <a:spcPts val="0"/>
              </a:spcAft>
              <a:buClr>
                <a:schemeClr val="dk1"/>
              </a:buClr>
              <a:buSzPts val="2600"/>
              <a:buFont typeface="Arial"/>
              <a:buNone/>
            </a:pPr>
            <a:r>
              <a:rPr b="0" i="0" lang="en-US" sz="2600" u="none">
                <a:solidFill>
                  <a:schemeClr val="dk1"/>
                </a:solidFill>
                <a:latin typeface="Arial"/>
                <a:ea typeface="Arial"/>
                <a:cs typeface="Arial"/>
                <a:sym typeface="Arial"/>
              </a:rPr>
              <a:t>  Пол из линолеума можно мыть просто тёплой водой. </a:t>
            </a:r>
            <a:endParaRPr/>
          </a:p>
          <a:p>
            <a:pPr indent="0" lvl="0" marL="0" marR="0" rtl="0" algn="just">
              <a:lnSpc>
                <a:spcPct val="100000"/>
              </a:lnSpc>
              <a:spcBef>
                <a:spcPts val="0"/>
              </a:spcBef>
              <a:spcAft>
                <a:spcPts val="0"/>
              </a:spcAft>
              <a:buClr>
                <a:schemeClr val="dk1"/>
              </a:buClr>
              <a:buSzPts val="2600"/>
              <a:buFont typeface="Arial"/>
              <a:buNone/>
            </a:pPr>
            <a:r>
              <a:rPr b="0" i="0" lang="en-US" sz="2600" u="none">
                <a:solidFill>
                  <a:schemeClr val="dk1"/>
                </a:solidFill>
                <a:latin typeface="Arial"/>
                <a:ea typeface="Arial"/>
                <a:cs typeface="Arial"/>
                <a:sym typeface="Arial"/>
              </a:rPr>
              <a:t>  Пластиковые покрытия наоборот, можно мыть с применением мыльного раствора, нанося его на тряпку. </a:t>
            </a:r>
            <a:endParaRPr/>
          </a:p>
          <a:p>
            <a:pPr indent="0" lvl="0" marL="0" marR="0" rtl="0" algn="just">
              <a:lnSpc>
                <a:spcPct val="100000"/>
              </a:lnSpc>
              <a:spcBef>
                <a:spcPts val="0"/>
              </a:spcBef>
              <a:spcAft>
                <a:spcPts val="0"/>
              </a:spcAft>
              <a:buClr>
                <a:schemeClr val="dk1"/>
              </a:buClr>
              <a:buSzPts val="2600"/>
              <a:buFont typeface="Arial"/>
              <a:buNone/>
            </a:pPr>
            <a:r>
              <a:rPr b="0" i="0" lang="en-US" sz="2600" u="none">
                <a:solidFill>
                  <a:schemeClr val="dk1"/>
                </a:solidFill>
                <a:latin typeface="Arial"/>
                <a:ea typeface="Arial"/>
                <a:cs typeface="Arial"/>
                <a:sym typeface="Arial"/>
              </a:rPr>
              <a:t>  Лакированные половые покрытия протирают влажной салфеткой, а затем вытирают насухо.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9">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60" name="Shape 360"/>
        <p:cNvGrpSpPr/>
        <p:nvPr/>
      </p:nvGrpSpPr>
      <p:grpSpPr>
        <a:xfrm>
          <a:off x="0" y="0"/>
          <a:ext cx="0" cy="0"/>
          <a:chOff x="0" y="0"/>
          <a:chExt cx="0" cy="0"/>
        </a:xfrm>
      </p:grpSpPr>
      <p:sp>
        <p:nvSpPr>
          <p:cNvPr id="361" name="Google Shape;361;p28"/>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362" name="Google Shape;362;p28"/>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363" name="Google Shape;363;p28"/>
          <p:cNvGrpSpPr/>
          <p:nvPr/>
        </p:nvGrpSpPr>
        <p:grpSpPr>
          <a:xfrm>
            <a:off x="3419475" y="981075"/>
            <a:ext cx="5262562" cy="5111750"/>
            <a:chOff x="2154" y="618"/>
            <a:chExt cx="3315" cy="3220"/>
          </a:xfrm>
        </p:grpSpPr>
        <p:sp>
          <p:nvSpPr>
            <p:cNvPr id="364" name="Google Shape;364;p28"/>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365" name="Google Shape;365;p28"/>
            <p:cNvCxnSpPr/>
            <p:nvPr/>
          </p:nvCxnSpPr>
          <p:spPr>
            <a:xfrm>
              <a:off x="2154" y="618"/>
              <a:ext cx="3315" cy="0"/>
            </a:xfrm>
            <a:prstGeom prst="straightConnector1">
              <a:avLst/>
            </a:prstGeom>
            <a:noFill/>
            <a:ln>
              <a:noFill/>
            </a:ln>
          </p:spPr>
        </p:cxnSp>
        <p:cxnSp>
          <p:nvCxnSpPr>
            <p:cNvPr id="366" name="Google Shape;366;p28"/>
            <p:cNvCxnSpPr/>
            <p:nvPr/>
          </p:nvCxnSpPr>
          <p:spPr>
            <a:xfrm>
              <a:off x="2154" y="3838"/>
              <a:ext cx="3315" cy="0"/>
            </a:xfrm>
            <a:prstGeom prst="straightConnector1">
              <a:avLst/>
            </a:prstGeom>
            <a:noFill/>
            <a:ln>
              <a:noFill/>
            </a:ln>
          </p:spPr>
        </p:cxnSp>
        <p:cxnSp>
          <p:nvCxnSpPr>
            <p:cNvPr id="367" name="Google Shape;367;p28"/>
            <p:cNvCxnSpPr/>
            <p:nvPr/>
          </p:nvCxnSpPr>
          <p:spPr>
            <a:xfrm>
              <a:off x="2154" y="618"/>
              <a:ext cx="0" cy="3220"/>
            </a:xfrm>
            <a:prstGeom prst="straightConnector1">
              <a:avLst/>
            </a:prstGeom>
            <a:noFill/>
            <a:ln>
              <a:noFill/>
            </a:ln>
          </p:spPr>
        </p:cxnSp>
        <p:cxnSp>
          <p:nvCxnSpPr>
            <p:cNvPr id="368" name="Google Shape;368;p28"/>
            <p:cNvCxnSpPr/>
            <p:nvPr/>
          </p:nvCxnSpPr>
          <p:spPr>
            <a:xfrm>
              <a:off x="5469" y="618"/>
              <a:ext cx="0" cy="3220"/>
            </a:xfrm>
            <a:prstGeom prst="straightConnector1">
              <a:avLst/>
            </a:prstGeom>
            <a:noFill/>
            <a:ln>
              <a:noFill/>
            </a:ln>
          </p:spPr>
        </p:cxnSp>
      </p:grpSp>
      <p:sp>
        <p:nvSpPr>
          <p:cNvPr id="369" name="Google Shape;369;p28"/>
          <p:cNvSpPr txBox="1"/>
          <p:nvPr/>
        </p:nvSpPr>
        <p:spPr>
          <a:xfrm>
            <a:off x="179387" y="822325"/>
            <a:ext cx="8785225" cy="4487862"/>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r>
              <a:rPr b="0" i="0" lang="en-US" sz="2600" u="none">
                <a:solidFill>
                  <a:schemeClr val="dk1"/>
                </a:solidFill>
                <a:latin typeface="Arial"/>
                <a:ea typeface="Arial"/>
                <a:cs typeface="Arial"/>
                <a:sym typeface="Arial"/>
              </a:rPr>
              <a:t>Паркетный пол. Мыть паркетный пол нужно не часто, так как если паркет намокает, а потом высыхает, и это происходит часто, то паркет может коробиться и отставать от основания. Вместо этого, паркет лучше всего часто натирать, тогда он будет красиво выглядеть и грязи </a:t>
            </a:r>
            <a:r>
              <a:rPr b="0" i="0" lang="en-US" sz="2800" u="none">
                <a:solidFill>
                  <a:schemeClr val="dk1"/>
                </a:solidFill>
                <a:latin typeface="Arial"/>
                <a:ea typeface="Arial"/>
                <a:cs typeface="Arial"/>
                <a:sym typeface="Arial"/>
              </a:rPr>
              <a:t>на нём</a:t>
            </a:r>
            <a:r>
              <a:rPr b="1" i="0" lang="en-US" sz="2400" u="none">
                <a:solidFill>
                  <a:schemeClr val="dk1"/>
                </a:solidFill>
                <a:latin typeface="Arial"/>
                <a:ea typeface="Arial"/>
                <a:cs typeface="Arial"/>
                <a:sym typeface="Arial"/>
              </a:rPr>
              <a:t> </a:t>
            </a:r>
            <a:r>
              <a:rPr b="0" i="0" lang="en-US" sz="2600" u="none">
                <a:solidFill>
                  <a:schemeClr val="dk1"/>
                </a:solidFill>
                <a:latin typeface="Arial"/>
                <a:ea typeface="Arial"/>
                <a:cs typeface="Arial"/>
                <a:sym typeface="Arial"/>
              </a:rPr>
              <a:t>будет меньше. Очень загрязнённый паркет протирают влажной жёсткой тряпкой, смоченной в растворе воды с добавлением нашатыря. Также паркетные полы хорошо просто протирать тряпкой, пропитанной тёплой смесью глицерина (10%) и воды.</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6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62">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73" name="Shape 373"/>
        <p:cNvGrpSpPr/>
        <p:nvPr/>
      </p:nvGrpSpPr>
      <p:grpSpPr>
        <a:xfrm>
          <a:off x="0" y="0"/>
          <a:ext cx="0" cy="0"/>
          <a:chOff x="0" y="0"/>
          <a:chExt cx="0" cy="0"/>
        </a:xfrm>
      </p:grpSpPr>
      <p:sp>
        <p:nvSpPr>
          <p:cNvPr id="374" name="Google Shape;374;p29"/>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375" name="Google Shape;375;p29"/>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376" name="Google Shape;376;p29"/>
          <p:cNvGrpSpPr/>
          <p:nvPr/>
        </p:nvGrpSpPr>
        <p:grpSpPr>
          <a:xfrm>
            <a:off x="0" y="549275"/>
            <a:ext cx="9144000" cy="6359525"/>
            <a:chOff x="0" y="346"/>
            <a:chExt cx="5760" cy="4006"/>
          </a:xfrm>
        </p:grpSpPr>
        <p:sp>
          <p:nvSpPr>
            <p:cNvPr id="377" name="Google Shape;377;p29"/>
            <p:cNvSpPr txBox="1"/>
            <p:nvPr/>
          </p:nvSpPr>
          <p:spPr>
            <a:xfrm>
              <a:off x="0" y="346"/>
              <a:ext cx="5760" cy="400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1" lang="en-US" sz="2800" u="none">
                  <a:solidFill>
                    <a:schemeClr val="dk1"/>
                  </a:solidFill>
                  <a:latin typeface="Arial"/>
                  <a:ea typeface="Arial"/>
                  <a:cs typeface="Arial"/>
                  <a:sym typeface="Arial"/>
                </a:rPr>
                <a:t>Мытьё пола</a:t>
              </a:r>
              <a:endParaRPr b="0" i="1" sz="2800" u="none">
                <a:solidFill>
                  <a:schemeClr val="dk1"/>
                </a:solidFill>
                <a:latin typeface="Arial"/>
                <a:ea typeface="Arial"/>
                <a:cs typeface="Arial"/>
                <a:sym typeface="Arial"/>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1</a:t>
              </a:r>
              <a:r>
                <a:rPr b="0"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Предварительно тщательно подмести комнаты – это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заметно упростит дальнейшую работу. Подметая, можно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слегка смочить веник, чтобы не поднимать лишнюю пыль. Для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этого кончик веника макается в ведро с водой, а затем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лишняя воды удаляется с помощью постукиваний веником о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половую тряпку.</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2. Пол желательно мыть по частям. Начинать следует с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самого отдаленного от двери угла. Все предметы, которые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мешают мытью пола: стулья, цветочные горшки и т.д. – лучше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на время передвинуть.</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3</a:t>
              </a:r>
              <a:r>
                <a:rPr b="0"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Во время мытья пола с помощью тряпки воду следует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перегонять от стен к середине комнаты.</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4. После того, как часть комнаты вымыта, тряпку нужно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ополоснуть в ведре, как следует выжать и вновь протереть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уже вымытое место полусухой тряпкой, чтобы лишняя воды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впиталась.</a:t>
              </a:r>
              <a:endParaRPr/>
            </a:p>
          </p:txBody>
        </p:sp>
        <p:cxnSp>
          <p:nvCxnSpPr>
            <p:cNvPr id="378" name="Google Shape;378;p29"/>
            <p:cNvCxnSpPr/>
            <p:nvPr/>
          </p:nvCxnSpPr>
          <p:spPr>
            <a:xfrm>
              <a:off x="0" y="346"/>
              <a:ext cx="5760" cy="0"/>
            </a:xfrm>
            <a:prstGeom prst="straightConnector1">
              <a:avLst/>
            </a:prstGeom>
            <a:noFill/>
            <a:ln>
              <a:noFill/>
            </a:ln>
          </p:spPr>
        </p:cxnSp>
        <p:cxnSp>
          <p:nvCxnSpPr>
            <p:cNvPr id="379" name="Google Shape;379;p29"/>
            <p:cNvCxnSpPr/>
            <p:nvPr/>
          </p:nvCxnSpPr>
          <p:spPr>
            <a:xfrm>
              <a:off x="0" y="4352"/>
              <a:ext cx="5760" cy="0"/>
            </a:xfrm>
            <a:prstGeom prst="straightConnector1">
              <a:avLst/>
            </a:prstGeom>
            <a:noFill/>
            <a:ln>
              <a:noFill/>
            </a:ln>
          </p:spPr>
        </p:cxnSp>
        <p:cxnSp>
          <p:nvCxnSpPr>
            <p:cNvPr id="380" name="Google Shape;380;p29"/>
            <p:cNvCxnSpPr/>
            <p:nvPr/>
          </p:nvCxnSpPr>
          <p:spPr>
            <a:xfrm>
              <a:off x="0" y="346"/>
              <a:ext cx="0" cy="4006"/>
            </a:xfrm>
            <a:prstGeom prst="straightConnector1">
              <a:avLst/>
            </a:prstGeom>
            <a:noFill/>
            <a:ln>
              <a:noFill/>
            </a:ln>
          </p:spPr>
        </p:cxnSp>
        <p:cxnSp>
          <p:nvCxnSpPr>
            <p:cNvPr id="381" name="Google Shape;381;p29"/>
            <p:cNvCxnSpPr/>
            <p:nvPr/>
          </p:nvCxnSpPr>
          <p:spPr>
            <a:xfrm>
              <a:off x="5760" y="346"/>
              <a:ext cx="0" cy="4006"/>
            </a:xfrm>
            <a:prstGeom prst="straightConnector1">
              <a:avLst/>
            </a:prstGeom>
            <a:noFill/>
            <a:ln>
              <a:noFill/>
            </a:ln>
          </p:spPr>
        </p:cxnSp>
      </p:grpSp>
      <p:sp>
        <p:nvSpPr>
          <p:cNvPr id="382" name="Google Shape;382;p29"/>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5">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86" name="Shape 386"/>
        <p:cNvGrpSpPr/>
        <p:nvPr/>
      </p:nvGrpSpPr>
      <p:grpSpPr>
        <a:xfrm>
          <a:off x="0" y="0"/>
          <a:ext cx="0" cy="0"/>
          <a:chOff x="0" y="0"/>
          <a:chExt cx="0" cy="0"/>
        </a:xfrm>
      </p:grpSpPr>
      <p:sp>
        <p:nvSpPr>
          <p:cNvPr id="387" name="Google Shape;387;p30"/>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388" name="Google Shape;388;p30"/>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389" name="Google Shape;389;p30"/>
          <p:cNvGrpSpPr/>
          <p:nvPr/>
        </p:nvGrpSpPr>
        <p:grpSpPr>
          <a:xfrm>
            <a:off x="0" y="549275"/>
            <a:ext cx="8893175" cy="6119812"/>
            <a:chOff x="0" y="346"/>
            <a:chExt cx="5602" cy="3855"/>
          </a:xfrm>
        </p:grpSpPr>
        <p:sp>
          <p:nvSpPr>
            <p:cNvPr id="390" name="Google Shape;390;p30"/>
            <p:cNvSpPr txBox="1"/>
            <p:nvPr/>
          </p:nvSpPr>
          <p:spPr>
            <a:xfrm>
              <a:off x="0" y="346"/>
              <a:ext cx="5602" cy="3855"/>
            </a:xfrm>
            <a:prstGeom prst="rect">
              <a:avLst/>
            </a:prstGeom>
            <a:noFill/>
            <a:ln>
              <a:noFill/>
            </a:ln>
          </p:spPr>
          <p:txBody>
            <a:bodyPr anchorCtr="0" anchor="t" bIns="45700" lIns="91425" spcFirstLastPara="1" rIns="91425" wrap="square" tIns="45700">
              <a:noAutofit/>
            </a:bodyPr>
            <a:lstStyle/>
            <a:p>
              <a:pPr indent="0" lvl="0" marL="0" marR="0" rtl="0" algn="just">
                <a:lnSpc>
                  <a:spcPct val="9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Для каждого вида половых покрытий есть определенные рекомендации по уходу:</a:t>
              </a:r>
              <a:endParaRPr/>
            </a:p>
            <a:p>
              <a:pPr indent="0" lvl="0" marL="0" marR="0" rtl="0" algn="just">
                <a:lnSpc>
                  <a:spcPct val="90000"/>
                </a:lnSpc>
                <a:spcBef>
                  <a:spcPts val="48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Паркет</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Самый экологичный, но и самый сложный в уходе вид полового покрытия. Мыть его нужно всего 1-2 раза в год, но зато довольно часто придётся протирать слегка влажной тряпкой, смоченной в прохладной воде. В воду можно добавить специальное моющее средство, которое придаст паркету блеск, или раствор глицерина (примерно 1 ст.л. глицерина на стакан воды). Когда паркет подсохнет, его с помощью специальной щётки следует натереть мастикой. В случае появления на паркете жирного пятна его нужно как можно скорее затереть наждачной бумагой. Для удаления застарелого пятна его протирают скипидаром. Если же и после этого пятно не исчезнет, его посыпают тальком и через бумагу проглаживают не слишком горячим утюгом.</a:t>
              </a:r>
              <a:endParaRPr/>
            </a:p>
          </p:txBody>
        </p:sp>
        <p:cxnSp>
          <p:nvCxnSpPr>
            <p:cNvPr id="391" name="Google Shape;391;p30"/>
            <p:cNvCxnSpPr/>
            <p:nvPr/>
          </p:nvCxnSpPr>
          <p:spPr>
            <a:xfrm>
              <a:off x="0" y="346"/>
              <a:ext cx="5602" cy="0"/>
            </a:xfrm>
            <a:prstGeom prst="straightConnector1">
              <a:avLst/>
            </a:prstGeom>
            <a:noFill/>
            <a:ln>
              <a:noFill/>
            </a:ln>
          </p:spPr>
        </p:cxnSp>
        <p:cxnSp>
          <p:nvCxnSpPr>
            <p:cNvPr id="392" name="Google Shape;392;p30"/>
            <p:cNvCxnSpPr/>
            <p:nvPr/>
          </p:nvCxnSpPr>
          <p:spPr>
            <a:xfrm>
              <a:off x="0" y="4201"/>
              <a:ext cx="5602" cy="0"/>
            </a:xfrm>
            <a:prstGeom prst="straightConnector1">
              <a:avLst/>
            </a:prstGeom>
            <a:noFill/>
            <a:ln>
              <a:noFill/>
            </a:ln>
          </p:spPr>
        </p:cxnSp>
        <p:cxnSp>
          <p:nvCxnSpPr>
            <p:cNvPr id="393" name="Google Shape;393;p30"/>
            <p:cNvCxnSpPr/>
            <p:nvPr/>
          </p:nvCxnSpPr>
          <p:spPr>
            <a:xfrm>
              <a:off x="0" y="346"/>
              <a:ext cx="0" cy="3855"/>
            </a:xfrm>
            <a:prstGeom prst="straightConnector1">
              <a:avLst/>
            </a:prstGeom>
            <a:noFill/>
            <a:ln>
              <a:noFill/>
            </a:ln>
          </p:spPr>
        </p:cxnSp>
        <p:cxnSp>
          <p:nvCxnSpPr>
            <p:cNvPr id="394" name="Google Shape;394;p30"/>
            <p:cNvCxnSpPr/>
            <p:nvPr/>
          </p:nvCxnSpPr>
          <p:spPr>
            <a:xfrm>
              <a:off x="5602" y="346"/>
              <a:ext cx="0" cy="3855"/>
            </a:xfrm>
            <a:prstGeom prst="straightConnector1">
              <a:avLst/>
            </a:prstGeom>
            <a:noFill/>
            <a:ln>
              <a:noFill/>
            </a:ln>
          </p:spPr>
        </p:cxnSp>
      </p:grpSp>
      <p:sp>
        <p:nvSpPr>
          <p:cNvPr id="395" name="Google Shape;395;p30"/>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8">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99" name="Shape 399"/>
        <p:cNvGrpSpPr/>
        <p:nvPr/>
      </p:nvGrpSpPr>
      <p:grpSpPr>
        <a:xfrm>
          <a:off x="0" y="0"/>
          <a:ext cx="0" cy="0"/>
          <a:chOff x="0" y="0"/>
          <a:chExt cx="0" cy="0"/>
        </a:xfrm>
      </p:grpSpPr>
      <p:sp>
        <p:nvSpPr>
          <p:cNvPr id="400" name="Google Shape;400;p31"/>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401" name="Google Shape;401;p31"/>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402" name="Google Shape;402;p31"/>
          <p:cNvGrpSpPr/>
          <p:nvPr/>
        </p:nvGrpSpPr>
        <p:grpSpPr>
          <a:xfrm>
            <a:off x="0" y="476250"/>
            <a:ext cx="8893175" cy="6223000"/>
            <a:chOff x="0" y="300"/>
            <a:chExt cx="5602" cy="3920"/>
          </a:xfrm>
        </p:grpSpPr>
        <p:sp>
          <p:nvSpPr>
            <p:cNvPr id="403" name="Google Shape;403;p31"/>
            <p:cNvSpPr txBox="1"/>
            <p:nvPr/>
          </p:nvSpPr>
          <p:spPr>
            <a:xfrm>
              <a:off x="0" y="300"/>
              <a:ext cx="5602" cy="3920"/>
            </a:xfrm>
            <a:prstGeom prst="rect">
              <a:avLst/>
            </a:prstGeom>
            <a:noFill/>
            <a:ln>
              <a:noFill/>
            </a:ln>
          </p:spPr>
          <p:txBody>
            <a:bodyPr anchorCtr="0" anchor="t" bIns="45700" lIns="91425" spcFirstLastPara="1" rIns="91425" wrap="square" tIns="45700">
              <a:noAutofit/>
            </a:bodyPr>
            <a:lstStyle/>
            <a:p>
              <a:pPr indent="0" lvl="0" marL="0" marR="0" rtl="0" algn="just">
                <a:lnSpc>
                  <a:spcPct val="85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Ламинат</a:t>
              </a:r>
              <a:endParaRPr b="0" i="0" sz="2400" u="none">
                <a:solidFill>
                  <a:schemeClr val="dk1"/>
                </a:solidFill>
                <a:latin typeface="Arial"/>
                <a:ea typeface="Arial"/>
                <a:cs typeface="Arial"/>
                <a:sym typeface="Arial"/>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Уход за ламинатом значительно проще, поскольку он не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требует натирания мастикой и полировки, но, как и паркет,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мыть ламинат следует осторожно, так как избыток влаги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вредит ему. Лучше всего просто регулярно протирать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ламинат слегка влажной тряпкой. В случае же появления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серьезного загрязнения, нанести неразбавленное моющее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средство на поверхность пола, ненадолго оставить и затем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смыть.</a:t>
              </a:r>
              <a:endParaRPr/>
            </a:p>
            <a:p>
              <a:pPr indent="0" lvl="0" marL="0" marR="0" rtl="0" algn="just">
                <a:lnSpc>
                  <a:spcPct val="80000"/>
                </a:lnSpc>
                <a:spcBef>
                  <a:spcPts val="480"/>
                </a:spcBef>
                <a:spcAft>
                  <a:spcPts val="0"/>
                </a:spcAft>
                <a:buClr>
                  <a:schemeClr val="dk1"/>
                </a:buClr>
                <a:buSzPts val="2400"/>
                <a:buFont typeface="Arial"/>
                <a:buNone/>
              </a:pPr>
              <a:r>
                <a:rPr b="1" i="1" lang="en-US" sz="24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Линолеум</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Линолеум достаточно регулярно протирать влажной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тряпкой. Сильные загрязнения успешно удаляются с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линолеума при помощи тёплой мыльной воды или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специального моющего средства. Горячую воду для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мытья линолеума использовать не рекомендуется. Раз в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год линолеум можно протирать керосином – это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отличное средство для удаления пятен.</a:t>
              </a:r>
              <a:endParaRPr/>
            </a:p>
          </p:txBody>
        </p:sp>
        <p:cxnSp>
          <p:nvCxnSpPr>
            <p:cNvPr id="404" name="Google Shape;404;p31"/>
            <p:cNvCxnSpPr/>
            <p:nvPr/>
          </p:nvCxnSpPr>
          <p:spPr>
            <a:xfrm>
              <a:off x="0" y="300"/>
              <a:ext cx="5602" cy="0"/>
            </a:xfrm>
            <a:prstGeom prst="straightConnector1">
              <a:avLst/>
            </a:prstGeom>
            <a:noFill/>
            <a:ln>
              <a:noFill/>
            </a:ln>
          </p:spPr>
        </p:cxnSp>
        <p:cxnSp>
          <p:nvCxnSpPr>
            <p:cNvPr id="405" name="Google Shape;405;p31"/>
            <p:cNvCxnSpPr/>
            <p:nvPr/>
          </p:nvCxnSpPr>
          <p:spPr>
            <a:xfrm>
              <a:off x="0" y="4220"/>
              <a:ext cx="5602" cy="0"/>
            </a:xfrm>
            <a:prstGeom prst="straightConnector1">
              <a:avLst/>
            </a:prstGeom>
            <a:noFill/>
            <a:ln>
              <a:noFill/>
            </a:ln>
          </p:spPr>
        </p:cxnSp>
        <p:cxnSp>
          <p:nvCxnSpPr>
            <p:cNvPr id="406" name="Google Shape;406;p31"/>
            <p:cNvCxnSpPr/>
            <p:nvPr/>
          </p:nvCxnSpPr>
          <p:spPr>
            <a:xfrm>
              <a:off x="0" y="300"/>
              <a:ext cx="0" cy="3920"/>
            </a:xfrm>
            <a:prstGeom prst="straightConnector1">
              <a:avLst/>
            </a:prstGeom>
            <a:noFill/>
            <a:ln>
              <a:noFill/>
            </a:ln>
          </p:spPr>
        </p:cxnSp>
        <p:cxnSp>
          <p:nvCxnSpPr>
            <p:cNvPr id="407" name="Google Shape;407;p31"/>
            <p:cNvCxnSpPr/>
            <p:nvPr/>
          </p:nvCxnSpPr>
          <p:spPr>
            <a:xfrm>
              <a:off x="5602" y="300"/>
              <a:ext cx="0" cy="3920"/>
            </a:xfrm>
            <a:prstGeom prst="straightConnector1">
              <a:avLst/>
            </a:prstGeom>
            <a:noFill/>
            <a:ln>
              <a:noFill/>
            </a:ln>
          </p:spPr>
        </p:cxnSp>
      </p:grpSp>
      <p:sp>
        <p:nvSpPr>
          <p:cNvPr id="408" name="Google Shape;408;p31"/>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1">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412" name="Shape 412"/>
        <p:cNvGrpSpPr/>
        <p:nvPr/>
      </p:nvGrpSpPr>
      <p:grpSpPr>
        <a:xfrm>
          <a:off x="0" y="0"/>
          <a:ext cx="0" cy="0"/>
          <a:chOff x="0" y="0"/>
          <a:chExt cx="0" cy="0"/>
        </a:xfrm>
      </p:grpSpPr>
      <p:sp>
        <p:nvSpPr>
          <p:cNvPr id="413" name="Google Shape;413;p32"/>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414" name="Google Shape;414;p32"/>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415" name="Google Shape;415;p32"/>
          <p:cNvGrpSpPr/>
          <p:nvPr/>
        </p:nvGrpSpPr>
        <p:grpSpPr>
          <a:xfrm>
            <a:off x="250825" y="333375"/>
            <a:ext cx="8642350" cy="6335712"/>
            <a:chOff x="158" y="346"/>
            <a:chExt cx="5444" cy="4005"/>
          </a:xfrm>
        </p:grpSpPr>
        <p:sp>
          <p:nvSpPr>
            <p:cNvPr id="416" name="Google Shape;416;p32"/>
            <p:cNvSpPr txBox="1"/>
            <p:nvPr/>
          </p:nvSpPr>
          <p:spPr>
            <a:xfrm>
              <a:off x="158" y="346"/>
              <a:ext cx="5444" cy="4005"/>
            </a:xfrm>
            <a:prstGeom prst="rect">
              <a:avLst/>
            </a:prstGeom>
            <a:noFill/>
            <a:ln>
              <a:noFill/>
            </a:ln>
          </p:spPr>
          <p:txBody>
            <a:bodyPr anchorCtr="0" anchor="t" bIns="45700" lIns="91425" spcFirstLastPara="1" rIns="91425" wrap="square" tIns="45700">
              <a:noAutofit/>
            </a:bodyPr>
            <a:lstStyle/>
            <a:p>
              <a:pPr indent="0" lvl="0" marL="0" marR="0" rtl="0" algn="l">
                <a:lnSpc>
                  <a:spcPct val="75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000" u="none">
                  <a:solidFill>
                    <a:schemeClr val="dk1"/>
                  </a:solidFill>
                  <a:latin typeface="Arial"/>
                  <a:ea typeface="Arial"/>
                  <a:cs typeface="Arial"/>
                  <a:sym typeface="Arial"/>
                </a:rPr>
                <a:t>Кафель</a:t>
              </a:r>
              <a:endParaRPr/>
            </a:p>
            <a:p>
              <a:pPr indent="0" lvl="0" marL="0" marR="0" rtl="0" algn="l">
                <a:lnSpc>
                  <a:spcPct val="75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   Самое простое в уходе половое покрытие. Ему не страшна никакая </a:t>
              </a:r>
              <a:endParaRPr/>
            </a:p>
            <a:p>
              <a:pPr indent="0" lvl="0" marL="0" marR="0" rtl="0" algn="l">
                <a:lnSpc>
                  <a:spcPct val="75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избыточная влажность. Можно мыть его как обычной водой, так и </a:t>
              </a:r>
              <a:endParaRPr/>
            </a:p>
            <a:p>
              <a:pPr indent="0" lvl="0" marL="0" marR="0" rtl="0" algn="l">
                <a:lnSpc>
                  <a:spcPct val="75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использовать специализированные моющие средства. </a:t>
              </a:r>
              <a:endParaRPr/>
            </a:p>
            <a:p>
              <a:pPr indent="0" lvl="0" marL="0" marR="0" rtl="0" algn="l">
                <a:lnSpc>
                  <a:spcPct val="75000"/>
                </a:lnSpc>
                <a:spcBef>
                  <a:spcPts val="400"/>
                </a:spcBef>
                <a:spcAft>
                  <a:spcPts val="0"/>
                </a:spcAft>
                <a:buClr>
                  <a:schemeClr val="dk1"/>
                </a:buClr>
                <a:buSzPts val="2000"/>
                <a:buFont typeface="Arial"/>
                <a:buNone/>
              </a:pPr>
              <a:r>
                <a:rPr b="1" i="0" lang="en-US" sz="2000" u="none">
                  <a:solidFill>
                    <a:schemeClr val="dk1"/>
                  </a:solidFill>
                  <a:latin typeface="Arial"/>
                  <a:ea typeface="Arial"/>
                  <a:cs typeface="Arial"/>
                  <a:sym typeface="Arial"/>
                </a:rPr>
                <a:t>    </a:t>
              </a:r>
              <a:endParaRPr/>
            </a:p>
            <a:p>
              <a:pPr indent="0" lvl="0" marL="0" marR="0" rtl="0" algn="l">
                <a:lnSpc>
                  <a:spcPct val="75000"/>
                </a:lnSpc>
                <a:spcBef>
                  <a:spcPts val="400"/>
                </a:spcBef>
                <a:spcAft>
                  <a:spcPts val="0"/>
                </a:spcAft>
                <a:buClr>
                  <a:schemeClr val="dk1"/>
                </a:buClr>
                <a:buSzPts val="2000"/>
                <a:buFont typeface="Arial"/>
                <a:buNone/>
              </a:pPr>
              <a:r>
                <a:rPr b="1" i="0" lang="en-US" sz="2000" u="none">
                  <a:solidFill>
                    <a:schemeClr val="dk1"/>
                  </a:solidFill>
                  <a:latin typeface="Arial"/>
                  <a:ea typeface="Arial"/>
                  <a:cs typeface="Arial"/>
                  <a:sym typeface="Arial"/>
                </a:rPr>
                <a:t>    Крашеный пол</a:t>
              </a:r>
              <a:br>
                <a:rPr b="0" i="0" lang="en-US" sz="2000" u="none">
                  <a:solidFill>
                    <a:schemeClr val="dk1"/>
                  </a:solidFill>
                  <a:latin typeface="Arial"/>
                  <a:ea typeface="Arial"/>
                  <a:cs typeface="Arial"/>
                  <a:sym typeface="Arial"/>
                </a:rPr>
              </a:br>
              <a:r>
                <a:rPr b="0" i="0" lang="en-US" sz="2000" u="none">
                  <a:solidFill>
                    <a:schemeClr val="dk1"/>
                  </a:solidFill>
                  <a:latin typeface="Arial"/>
                  <a:ea typeface="Arial"/>
                  <a:cs typeface="Arial"/>
                  <a:sym typeface="Arial"/>
                </a:rPr>
                <a:t>    Нетребователен в уходе, но в прихожей и кухне протирать такой </a:t>
              </a:r>
              <a:endParaRPr/>
            </a:p>
            <a:p>
              <a:pPr indent="0" lvl="0" marL="0" marR="0" rtl="0" algn="l">
                <a:lnSpc>
                  <a:spcPct val="75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пол желательно ежедневно. В случае сильного загрязнения в воду для </a:t>
              </a:r>
              <a:endParaRPr/>
            </a:p>
            <a:p>
              <a:pPr indent="0" lvl="0" marL="0" marR="0" rtl="0" algn="l">
                <a:lnSpc>
                  <a:spcPct val="75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мытья добавляют нашатырный спирт (2 ст.л. на ведро воды) или </a:t>
              </a:r>
              <a:endParaRPr/>
            </a:p>
            <a:p>
              <a:pPr indent="0" lvl="0" marL="0" marR="0" rtl="0" algn="l">
                <a:lnSpc>
                  <a:spcPct val="75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специальное</a:t>
              </a:r>
              <a:r>
                <a:rPr b="0" i="1" lang="en-US" sz="2000" u="none">
                  <a:solidFill>
                    <a:schemeClr val="dk1"/>
                  </a:solidFill>
                  <a:latin typeface="Arial"/>
                  <a:ea typeface="Arial"/>
                  <a:cs typeface="Arial"/>
                  <a:sym typeface="Arial"/>
                </a:rPr>
                <a:t> </a:t>
              </a:r>
              <a:r>
                <a:rPr b="0" i="0" lang="en-US" sz="2000" u="none">
                  <a:solidFill>
                    <a:schemeClr val="dk1"/>
                  </a:solidFill>
                  <a:latin typeface="Arial"/>
                  <a:ea typeface="Arial"/>
                  <a:cs typeface="Arial"/>
                  <a:sym typeface="Arial"/>
                </a:rPr>
                <a:t>моющее средство.</a:t>
              </a:r>
              <a:endParaRPr/>
            </a:p>
            <a:p>
              <a:pPr indent="0" lvl="0" marL="0" marR="0" rtl="0" algn="l">
                <a:lnSpc>
                  <a:spcPct val="75000"/>
                </a:lnSpc>
                <a:spcBef>
                  <a:spcPts val="400"/>
                </a:spcBef>
                <a:spcAft>
                  <a:spcPts val="0"/>
                </a:spcAft>
                <a:buClr>
                  <a:schemeClr val="dk1"/>
                </a:buClr>
                <a:buSzPts val="2000"/>
                <a:buFont typeface="Arial"/>
                <a:buNone/>
              </a:pPr>
              <a:r>
                <a:rPr b="1" i="0" lang="en-US" sz="2000" u="none">
                  <a:solidFill>
                    <a:schemeClr val="dk1"/>
                  </a:solidFill>
                  <a:latin typeface="Arial"/>
                  <a:ea typeface="Arial"/>
                  <a:cs typeface="Arial"/>
                  <a:sym typeface="Arial"/>
                </a:rPr>
                <a:t>   </a:t>
              </a:r>
              <a:endParaRPr/>
            </a:p>
            <a:p>
              <a:pPr indent="0" lvl="0" marL="0" marR="0" rtl="0" algn="l">
                <a:lnSpc>
                  <a:spcPct val="75000"/>
                </a:lnSpc>
                <a:spcBef>
                  <a:spcPts val="400"/>
                </a:spcBef>
                <a:spcAft>
                  <a:spcPts val="0"/>
                </a:spcAft>
                <a:buClr>
                  <a:schemeClr val="dk1"/>
                </a:buClr>
                <a:buSzPts val="2000"/>
                <a:buFont typeface="Arial"/>
                <a:buNone/>
              </a:pPr>
              <a:r>
                <a:rPr b="1" i="0" lang="en-US" sz="2000" u="none">
                  <a:solidFill>
                    <a:schemeClr val="dk1"/>
                  </a:solidFill>
                  <a:latin typeface="Arial"/>
                  <a:ea typeface="Arial"/>
                  <a:cs typeface="Arial"/>
                  <a:sym typeface="Arial"/>
                </a:rPr>
                <a:t>     Некрашеный пол</a:t>
              </a:r>
              <a:br>
                <a:rPr b="0" i="0" lang="en-US" sz="2000" u="none">
                  <a:solidFill>
                    <a:schemeClr val="dk1"/>
                  </a:solidFill>
                  <a:latin typeface="Arial"/>
                  <a:ea typeface="Arial"/>
                  <a:cs typeface="Arial"/>
                  <a:sym typeface="Arial"/>
                </a:rPr>
              </a:br>
              <a:r>
                <a:rPr b="0" i="0" lang="en-US" sz="2000" u="none">
                  <a:solidFill>
                    <a:schemeClr val="dk1"/>
                  </a:solidFill>
                  <a:latin typeface="Arial"/>
                  <a:ea typeface="Arial"/>
                  <a:cs typeface="Arial"/>
                  <a:sym typeface="Arial"/>
                </a:rPr>
                <a:t>    Некрашеные полы моют обычно раз в неделю мыльной горячей </a:t>
              </a:r>
              <a:endParaRPr/>
            </a:p>
            <a:p>
              <a:pPr indent="0" lvl="0" marL="0" marR="0" rtl="0" algn="l">
                <a:lnSpc>
                  <a:spcPct val="75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водой, затем споласкивают чистой водой и вытирают насухо. При </a:t>
              </a:r>
              <a:endParaRPr/>
            </a:p>
            <a:p>
              <a:pPr indent="0" lvl="0" marL="0" marR="0" rtl="0" algn="l">
                <a:lnSpc>
                  <a:spcPct val="75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сильных загрязнениях используют</a:t>
              </a:r>
              <a:r>
                <a:rPr b="0" i="1" lang="en-US" sz="2000" u="none">
                  <a:solidFill>
                    <a:schemeClr val="dk1"/>
                  </a:solidFill>
                  <a:latin typeface="Arial"/>
                  <a:ea typeface="Arial"/>
                  <a:cs typeface="Arial"/>
                  <a:sym typeface="Arial"/>
                </a:rPr>
                <a:t> </a:t>
              </a:r>
              <a:r>
                <a:rPr b="0" i="0" lang="en-US" sz="2000" u="none">
                  <a:solidFill>
                    <a:schemeClr val="dk1"/>
                  </a:solidFill>
                  <a:latin typeface="Arial"/>
                  <a:ea typeface="Arial"/>
                  <a:cs typeface="Arial"/>
                  <a:sym typeface="Arial"/>
                </a:rPr>
                <a:t>специальную щётку и песок, </a:t>
              </a:r>
              <a:endParaRPr/>
            </a:p>
            <a:p>
              <a:pPr indent="0" lvl="0" marL="0" marR="0" rtl="0" algn="l">
                <a:lnSpc>
                  <a:spcPct val="75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который помогает удалить въевшуюся грязь. Чтобы правильно мыть </a:t>
              </a:r>
              <a:endParaRPr/>
            </a:p>
            <a:p>
              <a:pPr indent="0" lvl="0" marL="0" marR="0" rtl="0" algn="l">
                <a:lnSpc>
                  <a:spcPct val="75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пол вовсе не обязательно заполнять полки штабелями коробочек и </a:t>
              </a:r>
              <a:endParaRPr/>
            </a:p>
            <a:p>
              <a:pPr indent="0" lvl="0" marL="0" marR="0" rtl="0" algn="l">
                <a:lnSpc>
                  <a:spcPct val="75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бутылочек с различными порошками и жидкостями. Сегодня создано </a:t>
              </a:r>
              <a:endParaRPr/>
            </a:p>
            <a:p>
              <a:pPr indent="0" lvl="0" marL="0" marR="0" rtl="0" algn="l">
                <a:lnSpc>
                  <a:spcPct val="75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множество универсальных моющих средств, подходящих и для </a:t>
              </a:r>
              <a:endParaRPr/>
            </a:p>
            <a:p>
              <a:pPr indent="0" lvl="0" marL="0" marR="0" rtl="0" algn="l">
                <a:lnSpc>
                  <a:spcPct val="75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ламината, и для кафеля, и для линолеума и даже для мытья дверей и </a:t>
              </a:r>
              <a:endParaRPr/>
            </a:p>
            <a:p>
              <a:pPr indent="0" lvl="0" marL="0" marR="0" rtl="0" algn="l">
                <a:lnSpc>
                  <a:spcPct val="75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стен.</a:t>
              </a:r>
              <a:endParaRPr/>
            </a:p>
          </p:txBody>
        </p:sp>
        <p:cxnSp>
          <p:nvCxnSpPr>
            <p:cNvPr id="417" name="Google Shape;417;p32"/>
            <p:cNvCxnSpPr/>
            <p:nvPr/>
          </p:nvCxnSpPr>
          <p:spPr>
            <a:xfrm>
              <a:off x="158" y="346"/>
              <a:ext cx="5444" cy="0"/>
            </a:xfrm>
            <a:prstGeom prst="straightConnector1">
              <a:avLst/>
            </a:prstGeom>
            <a:noFill/>
            <a:ln>
              <a:noFill/>
            </a:ln>
          </p:spPr>
        </p:cxnSp>
        <p:cxnSp>
          <p:nvCxnSpPr>
            <p:cNvPr id="418" name="Google Shape;418;p32"/>
            <p:cNvCxnSpPr/>
            <p:nvPr/>
          </p:nvCxnSpPr>
          <p:spPr>
            <a:xfrm>
              <a:off x="158" y="4351"/>
              <a:ext cx="5444" cy="0"/>
            </a:xfrm>
            <a:prstGeom prst="straightConnector1">
              <a:avLst/>
            </a:prstGeom>
            <a:noFill/>
            <a:ln>
              <a:noFill/>
            </a:ln>
          </p:spPr>
        </p:cxnSp>
        <p:cxnSp>
          <p:nvCxnSpPr>
            <p:cNvPr id="419" name="Google Shape;419;p32"/>
            <p:cNvCxnSpPr/>
            <p:nvPr/>
          </p:nvCxnSpPr>
          <p:spPr>
            <a:xfrm>
              <a:off x="158" y="346"/>
              <a:ext cx="0" cy="4005"/>
            </a:xfrm>
            <a:prstGeom prst="straightConnector1">
              <a:avLst/>
            </a:prstGeom>
            <a:noFill/>
            <a:ln>
              <a:noFill/>
            </a:ln>
          </p:spPr>
        </p:cxnSp>
        <p:cxnSp>
          <p:nvCxnSpPr>
            <p:cNvPr id="420" name="Google Shape;420;p32"/>
            <p:cNvCxnSpPr/>
            <p:nvPr/>
          </p:nvCxnSpPr>
          <p:spPr>
            <a:xfrm>
              <a:off x="5602" y="346"/>
              <a:ext cx="0" cy="4005"/>
            </a:xfrm>
            <a:prstGeom prst="straightConnector1">
              <a:avLst/>
            </a:prstGeom>
            <a:noFill/>
            <a:ln>
              <a:noFill/>
            </a:ln>
          </p:spPr>
        </p:cxnSp>
      </p:grpSp>
      <p:sp>
        <p:nvSpPr>
          <p:cNvPr id="421" name="Google Shape;421;p32"/>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1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14">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425" name="Shape 425"/>
        <p:cNvGrpSpPr/>
        <p:nvPr/>
      </p:nvGrpSpPr>
      <p:grpSpPr>
        <a:xfrm>
          <a:off x="0" y="0"/>
          <a:ext cx="0" cy="0"/>
          <a:chOff x="0" y="0"/>
          <a:chExt cx="0" cy="0"/>
        </a:xfrm>
      </p:grpSpPr>
      <p:sp>
        <p:nvSpPr>
          <p:cNvPr id="426" name="Google Shape;426;p33"/>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427" name="Google Shape;427;p33"/>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428" name="Google Shape;428;p33"/>
          <p:cNvGrpSpPr/>
          <p:nvPr/>
        </p:nvGrpSpPr>
        <p:grpSpPr>
          <a:xfrm>
            <a:off x="0" y="549275"/>
            <a:ext cx="8893175" cy="6119812"/>
            <a:chOff x="0" y="346"/>
            <a:chExt cx="5602" cy="3855"/>
          </a:xfrm>
        </p:grpSpPr>
        <p:sp>
          <p:nvSpPr>
            <p:cNvPr id="429" name="Google Shape;429;p33"/>
            <p:cNvSpPr txBox="1"/>
            <p:nvPr/>
          </p:nvSpPr>
          <p:spPr>
            <a:xfrm>
              <a:off x="0" y="346"/>
              <a:ext cx="5602" cy="3855"/>
            </a:xfrm>
            <a:prstGeom prst="rect">
              <a:avLst/>
            </a:prstGeom>
            <a:noFill/>
            <a:ln>
              <a:noFill/>
            </a:ln>
          </p:spPr>
          <p:txBody>
            <a:bodyPr anchorCtr="0" anchor="t" bIns="45700" lIns="91425" spcFirstLastPara="1" rIns="91425" wrap="square" tIns="45700">
              <a:noAutofit/>
            </a:bodyPr>
            <a:lstStyle/>
            <a:p>
              <a:pPr indent="0" lvl="0" marL="87312" marR="0" rtl="0" algn="just">
                <a:lnSpc>
                  <a:spcPct val="8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Советы по уходу за линолеумом</a:t>
              </a:r>
              <a:endParaRPr/>
            </a:p>
            <a:p>
              <a:pPr indent="0" lvl="0" marL="87312" marR="0" rtl="0" algn="just">
                <a:lnSpc>
                  <a:spcPct val="8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Линолеум не следует мыть горячей водой (тем более с </a:t>
              </a:r>
              <a:endParaRPr/>
            </a:p>
            <a:p>
              <a:pPr indent="0" lvl="0" marL="87312"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добавлением соды или нашатырного спирта), лучше </a:t>
              </a:r>
              <a:endParaRPr/>
            </a:p>
            <a:p>
              <a:pPr indent="0" lvl="0" marL="87312"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растворить в воде немного хозяйственного мыла и этим </a:t>
              </a:r>
              <a:endParaRPr/>
            </a:p>
            <a:p>
              <a:pPr indent="0" lvl="0" marL="87312"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раствором тщательно протереть пол, часто промывая </a:t>
              </a:r>
              <a:endParaRPr/>
            </a:p>
            <a:p>
              <a:pPr indent="0" lvl="0" marL="87312"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тряпку. Никогда не надо заливать пол водой, следует </a:t>
              </a:r>
              <a:endParaRPr/>
            </a:p>
            <a:p>
              <a:pPr indent="0" lvl="0" marL="87312"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аккуратно собрать всю влагу сухой тряпкой.</a:t>
              </a:r>
              <a:endParaRPr/>
            </a:p>
            <a:p>
              <a:pPr indent="0" lvl="0" marL="87312" marR="0" rtl="0" algn="just">
                <a:lnSpc>
                  <a:spcPct val="8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lt2"/>
                  </a:solidFill>
                  <a:latin typeface="Arial"/>
                  <a:ea typeface="Arial"/>
                  <a:cs typeface="Arial"/>
                  <a:sym typeface="Arial"/>
                </a:rPr>
                <a:t> </a:t>
              </a:r>
              <a:r>
                <a:rPr b="0" i="0" lang="en-US" sz="2400" u="none">
                  <a:solidFill>
                    <a:schemeClr val="dk1"/>
                  </a:solidFill>
                  <a:latin typeface="Arial"/>
                  <a:ea typeface="Arial"/>
                  <a:cs typeface="Arial"/>
                  <a:sym typeface="Arial"/>
                </a:rPr>
                <a:t>Линолеум нельзя тереть жесткими и царапающими </a:t>
              </a:r>
              <a:endParaRPr/>
            </a:p>
            <a:p>
              <a:pPr indent="0" lvl="0" marL="87312"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поверхностями, после такой обработки остаются следы.</a:t>
              </a:r>
              <a:endParaRPr/>
            </a:p>
            <a:p>
              <a:pPr indent="0" lvl="0" marL="87312" marR="0" rtl="0" algn="just">
                <a:lnSpc>
                  <a:spcPct val="8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Грязные пятна с линолеума можно удалить с помощью </a:t>
              </a:r>
              <a:endParaRPr/>
            </a:p>
            <a:p>
              <a:pPr indent="0" lvl="0" marL="87312"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скипидара.</a:t>
              </a:r>
              <a:endParaRPr/>
            </a:p>
            <a:p>
              <a:pPr indent="0" lvl="0" marL="87312" marR="0" rtl="0" algn="just">
                <a:lnSpc>
                  <a:spcPct val="8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Если на линолеум пролили масло или жир, немедленно </a:t>
              </a:r>
              <a:endParaRPr/>
            </a:p>
            <a:p>
              <a:pPr indent="0" lvl="0" marL="87312"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удалите их, иначе на нём останутся тёмные, несмываемые пятна; запачканное место протрите тряпочкой, смоченной скипидаром.</a:t>
              </a:r>
              <a:endParaRPr/>
            </a:p>
          </p:txBody>
        </p:sp>
        <p:cxnSp>
          <p:nvCxnSpPr>
            <p:cNvPr id="430" name="Google Shape;430;p33"/>
            <p:cNvCxnSpPr/>
            <p:nvPr/>
          </p:nvCxnSpPr>
          <p:spPr>
            <a:xfrm>
              <a:off x="0" y="346"/>
              <a:ext cx="5602" cy="0"/>
            </a:xfrm>
            <a:prstGeom prst="straightConnector1">
              <a:avLst/>
            </a:prstGeom>
            <a:noFill/>
            <a:ln>
              <a:noFill/>
            </a:ln>
          </p:spPr>
        </p:cxnSp>
        <p:cxnSp>
          <p:nvCxnSpPr>
            <p:cNvPr id="431" name="Google Shape;431;p33"/>
            <p:cNvCxnSpPr/>
            <p:nvPr/>
          </p:nvCxnSpPr>
          <p:spPr>
            <a:xfrm>
              <a:off x="0" y="4201"/>
              <a:ext cx="5602" cy="0"/>
            </a:xfrm>
            <a:prstGeom prst="straightConnector1">
              <a:avLst/>
            </a:prstGeom>
            <a:noFill/>
            <a:ln>
              <a:noFill/>
            </a:ln>
          </p:spPr>
        </p:cxnSp>
        <p:cxnSp>
          <p:nvCxnSpPr>
            <p:cNvPr id="432" name="Google Shape;432;p33"/>
            <p:cNvCxnSpPr/>
            <p:nvPr/>
          </p:nvCxnSpPr>
          <p:spPr>
            <a:xfrm>
              <a:off x="0" y="346"/>
              <a:ext cx="0" cy="3855"/>
            </a:xfrm>
            <a:prstGeom prst="straightConnector1">
              <a:avLst/>
            </a:prstGeom>
            <a:noFill/>
            <a:ln>
              <a:noFill/>
            </a:ln>
          </p:spPr>
        </p:cxnSp>
        <p:cxnSp>
          <p:nvCxnSpPr>
            <p:cNvPr id="433" name="Google Shape;433;p33"/>
            <p:cNvCxnSpPr/>
            <p:nvPr/>
          </p:nvCxnSpPr>
          <p:spPr>
            <a:xfrm>
              <a:off x="5602" y="346"/>
              <a:ext cx="0" cy="3855"/>
            </a:xfrm>
            <a:prstGeom prst="straightConnector1">
              <a:avLst/>
            </a:prstGeom>
            <a:noFill/>
            <a:ln>
              <a:noFill/>
            </a:ln>
          </p:spPr>
        </p:cxnSp>
      </p:grpSp>
      <p:sp>
        <p:nvSpPr>
          <p:cNvPr id="434" name="Google Shape;434;p33"/>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7">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438" name="Shape 438"/>
        <p:cNvGrpSpPr/>
        <p:nvPr/>
      </p:nvGrpSpPr>
      <p:grpSpPr>
        <a:xfrm>
          <a:off x="0" y="0"/>
          <a:ext cx="0" cy="0"/>
          <a:chOff x="0" y="0"/>
          <a:chExt cx="0" cy="0"/>
        </a:xfrm>
      </p:grpSpPr>
      <p:sp>
        <p:nvSpPr>
          <p:cNvPr id="439" name="Google Shape;439;p34"/>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440" name="Google Shape;440;p34"/>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441" name="Google Shape;441;p34"/>
          <p:cNvGrpSpPr/>
          <p:nvPr/>
        </p:nvGrpSpPr>
        <p:grpSpPr>
          <a:xfrm>
            <a:off x="250825" y="476250"/>
            <a:ext cx="8642350" cy="5905500"/>
            <a:chOff x="158" y="346"/>
            <a:chExt cx="5444" cy="7751"/>
          </a:xfrm>
        </p:grpSpPr>
        <p:sp>
          <p:nvSpPr>
            <p:cNvPr id="442" name="Google Shape;442;p34"/>
            <p:cNvSpPr txBox="1"/>
            <p:nvPr/>
          </p:nvSpPr>
          <p:spPr>
            <a:xfrm>
              <a:off x="158" y="346"/>
              <a:ext cx="5444" cy="7751"/>
            </a:xfrm>
            <a:prstGeom prst="rect">
              <a:avLst/>
            </a:prstGeom>
            <a:noFill/>
            <a:ln>
              <a:noFill/>
            </a:ln>
          </p:spPr>
          <p:txBody>
            <a:bodyPr anchorCtr="0" anchor="t" bIns="45700" lIns="91425" spcFirstLastPara="1" rIns="91425" wrap="square" tIns="45700">
              <a:noAutofit/>
            </a:bodyPr>
            <a:lstStyle/>
            <a:p>
              <a:pPr indent="0" lvl="0" marL="0" marR="0" rtl="0" algn="l">
                <a:lnSpc>
                  <a:spcPct val="75000"/>
                </a:lnSpc>
                <a:spcBef>
                  <a:spcPts val="0"/>
                </a:spcBef>
                <a:spcAft>
                  <a:spcPts val="0"/>
                </a:spcAft>
                <a:buClr>
                  <a:schemeClr val="dk1"/>
                </a:buClr>
                <a:buSzPts val="2800"/>
                <a:buFont typeface="Arial"/>
                <a:buNone/>
              </a:pPr>
              <a:r>
                <a:t/>
              </a:r>
              <a:endParaRPr b="0" i="1" sz="2800" u="none">
                <a:solidFill>
                  <a:schemeClr val="lt2"/>
                </a:solidFill>
                <a:latin typeface="Arial"/>
                <a:ea typeface="Arial"/>
                <a:cs typeface="Arial"/>
                <a:sym typeface="Arial"/>
              </a:endParaRPr>
            </a:p>
            <a:p>
              <a:pPr indent="0" lvl="0" marL="0" marR="0" rtl="0" algn="l">
                <a:lnSpc>
                  <a:spcPct val="7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Ржавые пятна с линолеума можно вывести керосином.</a:t>
              </a:r>
              <a:endParaRPr/>
            </a:p>
            <a:p>
              <a:pPr indent="0" lvl="0" marL="0" marR="0" rtl="0" algn="l">
                <a:lnSpc>
                  <a:spcPct val="75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Пятна с линолеума, которые не смываются водой,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удалить непросто. Они вызваны изменением химического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состава пластика. Это бывает после длительного контакта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 резиной, фотореактивами и другими веществами,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которые встречаются в быту. Конечно, эти пятна можно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счистить мелкой наждачной шкуркой, но тогда вместо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тёмного пятна вы получите новое - матовое. В этом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случае попробуйте сделать его менее заметным, натирая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мягкой тряпочкой, смоченной в растительном масле.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Иногда помогает обувной крем, подобранный по цвету.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Эту работу придётся проделывать регулярно после мытья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пола.</a:t>
              </a:r>
              <a:endParaRPr/>
            </a:p>
          </p:txBody>
        </p:sp>
        <p:cxnSp>
          <p:nvCxnSpPr>
            <p:cNvPr id="443" name="Google Shape;443;p34"/>
            <p:cNvCxnSpPr/>
            <p:nvPr/>
          </p:nvCxnSpPr>
          <p:spPr>
            <a:xfrm>
              <a:off x="158" y="346"/>
              <a:ext cx="5444" cy="0"/>
            </a:xfrm>
            <a:prstGeom prst="straightConnector1">
              <a:avLst/>
            </a:prstGeom>
            <a:noFill/>
            <a:ln>
              <a:noFill/>
            </a:ln>
          </p:spPr>
        </p:cxnSp>
        <p:cxnSp>
          <p:nvCxnSpPr>
            <p:cNvPr id="444" name="Google Shape;444;p34"/>
            <p:cNvCxnSpPr/>
            <p:nvPr/>
          </p:nvCxnSpPr>
          <p:spPr>
            <a:xfrm>
              <a:off x="158" y="8097"/>
              <a:ext cx="5444" cy="0"/>
            </a:xfrm>
            <a:prstGeom prst="straightConnector1">
              <a:avLst/>
            </a:prstGeom>
            <a:noFill/>
            <a:ln>
              <a:noFill/>
            </a:ln>
          </p:spPr>
        </p:cxnSp>
        <p:cxnSp>
          <p:nvCxnSpPr>
            <p:cNvPr id="445" name="Google Shape;445;p34"/>
            <p:cNvCxnSpPr/>
            <p:nvPr/>
          </p:nvCxnSpPr>
          <p:spPr>
            <a:xfrm>
              <a:off x="158" y="346"/>
              <a:ext cx="0" cy="7751"/>
            </a:xfrm>
            <a:prstGeom prst="straightConnector1">
              <a:avLst/>
            </a:prstGeom>
            <a:noFill/>
            <a:ln>
              <a:noFill/>
            </a:ln>
          </p:spPr>
        </p:cxnSp>
        <p:cxnSp>
          <p:nvCxnSpPr>
            <p:cNvPr id="446" name="Google Shape;446;p34"/>
            <p:cNvCxnSpPr/>
            <p:nvPr/>
          </p:nvCxnSpPr>
          <p:spPr>
            <a:xfrm>
              <a:off x="5602" y="346"/>
              <a:ext cx="0" cy="7751"/>
            </a:xfrm>
            <a:prstGeom prst="straightConnector1">
              <a:avLst/>
            </a:prstGeom>
            <a:noFill/>
            <a:ln>
              <a:noFill/>
            </a:ln>
          </p:spPr>
        </p:cxnSp>
      </p:grpSp>
      <p:sp>
        <p:nvSpPr>
          <p:cNvPr id="447" name="Google Shape;447;p34"/>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0">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1" name="Shape 91"/>
        <p:cNvGrpSpPr/>
        <p:nvPr/>
      </p:nvGrpSpPr>
      <p:grpSpPr>
        <a:xfrm>
          <a:off x="0" y="0"/>
          <a:ext cx="0" cy="0"/>
          <a:chOff x="0" y="0"/>
          <a:chExt cx="0" cy="0"/>
        </a:xfrm>
      </p:grpSpPr>
      <p:sp>
        <p:nvSpPr>
          <p:cNvPr id="92" name="Google Shape;92;p8"/>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93" name="Google Shape;93;p8"/>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94" name="Google Shape;94;p8"/>
          <p:cNvGrpSpPr/>
          <p:nvPr/>
        </p:nvGrpSpPr>
        <p:grpSpPr>
          <a:xfrm>
            <a:off x="4648200" y="1981200"/>
            <a:ext cx="4038600" cy="1866900"/>
            <a:chOff x="2154" y="618"/>
            <a:chExt cx="3315" cy="3220"/>
          </a:xfrm>
        </p:grpSpPr>
        <p:sp>
          <p:nvSpPr>
            <p:cNvPr id="95" name="Google Shape;95;p8"/>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96" name="Google Shape;96;p8"/>
            <p:cNvCxnSpPr/>
            <p:nvPr/>
          </p:nvCxnSpPr>
          <p:spPr>
            <a:xfrm>
              <a:off x="2154" y="618"/>
              <a:ext cx="3315" cy="0"/>
            </a:xfrm>
            <a:prstGeom prst="straightConnector1">
              <a:avLst/>
            </a:prstGeom>
            <a:noFill/>
            <a:ln>
              <a:noFill/>
            </a:ln>
          </p:spPr>
        </p:cxnSp>
        <p:cxnSp>
          <p:nvCxnSpPr>
            <p:cNvPr id="97" name="Google Shape;97;p8"/>
            <p:cNvCxnSpPr/>
            <p:nvPr/>
          </p:nvCxnSpPr>
          <p:spPr>
            <a:xfrm>
              <a:off x="2154" y="3838"/>
              <a:ext cx="3315" cy="0"/>
            </a:xfrm>
            <a:prstGeom prst="straightConnector1">
              <a:avLst/>
            </a:prstGeom>
            <a:noFill/>
            <a:ln>
              <a:noFill/>
            </a:ln>
          </p:spPr>
        </p:cxnSp>
        <p:cxnSp>
          <p:nvCxnSpPr>
            <p:cNvPr id="98" name="Google Shape;98;p8"/>
            <p:cNvCxnSpPr/>
            <p:nvPr/>
          </p:nvCxnSpPr>
          <p:spPr>
            <a:xfrm>
              <a:off x="2154" y="618"/>
              <a:ext cx="0" cy="3220"/>
            </a:xfrm>
            <a:prstGeom prst="straightConnector1">
              <a:avLst/>
            </a:prstGeom>
            <a:noFill/>
            <a:ln>
              <a:noFill/>
            </a:ln>
          </p:spPr>
        </p:cxnSp>
        <p:cxnSp>
          <p:nvCxnSpPr>
            <p:cNvPr id="99" name="Google Shape;99;p8"/>
            <p:cNvCxnSpPr/>
            <p:nvPr/>
          </p:nvCxnSpPr>
          <p:spPr>
            <a:xfrm>
              <a:off x="5469" y="618"/>
              <a:ext cx="0" cy="3220"/>
            </a:xfrm>
            <a:prstGeom prst="straightConnector1">
              <a:avLst/>
            </a:prstGeom>
            <a:noFill/>
            <a:ln>
              <a:noFill/>
            </a:ln>
          </p:spPr>
        </p:cxnSp>
      </p:grpSp>
      <p:sp>
        <p:nvSpPr>
          <p:cNvPr id="100" name="Google Shape;100;p8"/>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grpSp>
        <p:nvGrpSpPr>
          <p:cNvPr id="101" name="Google Shape;101;p8"/>
          <p:cNvGrpSpPr/>
          <p:nvPr/>
        </p:nvGrpSpPr>
        <p:grpSpPr>
          <a:xfrm>
            <a:off x="611187" y="1125537"/>
            <a:ext cx="2736850" cy="944562"/>
            <a:chOff x="385" y="709"/>
            <a:chExt cx="1724" cy="595"/>
          </a:xfrm>
        </p:grpSpPr>
        <p:sp>
          <p:nvSpPr>
            <p:cNvPr id="102" name="Google Shape;102;p8"/>
            <p:cNvSpPr txBox="1"/>
            <p:nvPr/>
          </p:nvSpPr>
          <p:spPr>
            <a:xfrm>
              <a:off x="385" y="709"/>
              <a:ext cx="1724" cy="595"/>
            </a:xfrm>
            <a:prstGeom prst="rect">
              <a:avLst/>
            </a:prstGeom>
            <a:solidFill>
              <a:schemeClr val="folHlink"/>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1" i="0" lang="en-US" sz="2800" u="none">
                  <a:solidFill>
                    <a:schemeClr val="dk1"/>
                  </a:solidFill>
                  <a:latin typeface="Arial"/>
                  <a:ea typeface="Arial"/>
                  <a:cs typeface="Arial"/>
                  <a:sym typeface="Arial"/>
                </a:rPr>
                <a:t>Ежедневная</a:t>
              </a:r>
              <a:endParaRPr/>
            </a:p>
            <a:p>
              <a:pPr indent="0" lvl="0" marL="0" marR="0" rtl="0" algn="ctr">
                <a:lnSpc>
                  <a:spcPct val="100000"/>
                </a:lnSpc>
                <a:spcBef>
                  <a:spcPts val="0"/>
                </a:spcBef>
                <a:spcAft>
                  <a:spcPts val="0"/>
                </a:spcAft>
                <a:buClr>
                  <a:schemeClr val="dk1"/>
                </a:buClr>
                <a:buSzPts val="2800"/>
                <a:buFont typeface="Arial"/>
                <a:buNone/>
              </a:pPr>
              <a:r>
                <a:rPr b="1" i="0" lang="en-US" sz="2800" u="none">
                  <a:solidFill>
                    <a:schemeClr val="dk1"/>
                  </a:solidFill>
                  <a:latin typeface="Arial"/>
                  <a:ea typeface="Arial"/>
                  <a:cs typeface="Arial"/>
                  <a:sym typeface="Arial"/>
                </a:rPr>
                <a:t>уборка </a:t>
              </a:r>
              <a:endParaRPr/>
            </a:p>
          </p:txBody>
        </p:sp>
        <p:cxnSp>
          <p:nvCxnSpPr>
            <p:cNvPr id="103" name="Google Shape;103;p8"/>
            <p:cNvCxnSpPr/>
            <p:nvPr/>
          </p:nvCxnSpPr>
          <p:spPr>
            <a:xfrm>
              <a:off x="385" y="709"/>
              <a:ext cx="1724" cy="0"/>
            </a:xfrm>
            <a:prstGeom prst="straightConnector1">
              <a:avLst/>
            </a:prstGeom>
            <a:noFill/>
            <a:ln cap="sq" cmpd="sng" w="28575">
              <a:solidFill>
                <a:schemeClr val="dk1"/>
              </a:solidFill>
              <a:prstDash val="solid"/>
              <a:miter lim="800000"/>
              <a:headEnd len="med" w="med" type="none"/>
              <a:tailEnd len="med" w="med" type="none"/>
            </a:ln>
          </p:spPr>
        </p:cxnSp>
        <p:cxnSp>
          <p:nvCxnSpPr>
            <p:cNvPr id="104" name="Google Shape;104;p8"/>
            <p:cNvCxnSpPr/>
            <p:nvPr/>
          </p:nvCxnSpPr>
          <p:spPr>
            <a:xfrm>
              <a:off x="385" y="1304"/>
              <a:ext cx="1724" cy="0"/>
            </a:xfrm>
            <a:prstGeom prst="straightConnector1">
              <a:avLst/>
            </a:prstGeom>
            <a:noFill/>
            <a:ln cap="sq" cmpd="sng" w="28575">
              <a:solidFill>
                <a:schemeClr val="dk1"/>
              </a:solidFill>
              <a:prstDash val="solid"/>
              <a:miter lim="800000"/>
              <a:headEnd len="med" w="med" type="none"/>
              <a:tailEnd len="med" w="med" type="none"/>
            </a:ln>
          </p:spPr>
        </p:cxnSp>
        <p:cxnSp>
          <p:nvCxnSpPr>
            <p:cNvPr id="105" name="Google Shape;105;p8"/>
            <p:cNvCxnSpPr/>
            <p:nvPr/>
          </p:nvCxnSpPr>
          <p:spPr>
            <a:xfrm>
              <a:off x="385" y="709"/>
              <a:ext cx="0" cy="595"/>
            </a:xfrm>
            <a:prstGeom prst="straightConnector1">
              <a:avLst/>
            </a:prstGeom>
            <a:noFill/>
            <a:ln cap="sq" cmpd="sng" w="28575">
              <a:solidFill>
                <a:schemeClr val="dk1"/>
              </a:solidFill>
              <a:prstDash val="solid"/>
              <a:miter lim="800000"/>
              <a:headEnd len="med" w="med" type="none"/>
              <a:tailEnd len="med" w="med" type="none"/>
            </a:ln>
          </p:spPr>
        </p:cxnSp>
        <p:cxnSp>
          <p:nvCxnSpPr>
            <p:cNvPr id="106" name="Google Shape;106;p8"/>
            <p:cNvCxnSpPr/>
            <p:nvPr/>
          </p:nvCxnSpPr>
          <p:spPr>
            <a:xfrm>
              <a:off x="2109" y="709"/>
              <a:ext cx="0" cy="595"/>
            </a:xfrm>
            <a:prstGeom prst="straightConnector1">
              <a:avLst/>
            </a:prstGeom>
            <a:noFill/>
            <a:ln cap="sq" cmpd="sng" w="28575">
              <a:solidFill>
                <a:schemeClr val="dk1"/>
              </a:solidFill>
              <a:prstDash val="solid"/>
              <a:miter lim="800000"/>
              <a:headEnd len="med" w="med" type="none"/>
              <a:tailEnd len="med" w="med" type="none"/>
            </a:ln>
          </p:spPr>
        </p:cxnSp>
      </p:grpSp>
      <p:graphicFrame>
        <p:nvGraphicFramePr>
          <p:cNvPr id="107" name="Google Shape;107;p8"/>
          <p:cNvGraphicFramePr/>
          <p:nvPr/>
        </p:nvGraphicFramePr>
        <p:xfrm>
          <a:off x="4284662" y="692150"/>
          <a:ext cx="3000000" cy="3000000"/>
        </p:xfrm>
        <a:graphic>
          <a:graphicData uri="http://schemas.openxmlformats.org/drawingml/2006/table">
            <a:tbl>
              <a:tblPr>
                <a:noFill/>
                <a:tableStyleId>{35E7F441-4DBA-422F-9488-51A350C52FBC}</a:tableStyleId>
              </a:tblPr>
              <a:tblGrid>
                <a:gridCol w="4679950"/>
              </a:tblGrid>
              <a:tr h="6021375">
                <a:tc>
                  <a:txBody>
                    <a:bodyPr/>
                    <a:lstStyle/>
                    <a:p>
                      <a:pPr indent="0" lvl="0" marL="0" marR="0" rtl="0" algn="l">
                        <a:lnSpc>
                          <a:spcPct val="75000"/>
                        </a:lnSpc>
                        <a:spcBef>
                          <a:spcPts val="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Ежедневно каждый член семьи убирает свою постель, личные вещи и размещает их на выделенных ему отдельных полочках в шкафу, на вешалках для одежды.</a:t>
                      </a:r>
                      <a:endParaRPr/>
                    </a:p>
                    <a:p>
                      <a:pPr indent="0" lvl="0" marL="0" marR="0" rtl="0" algn="l">
                        <a:lnSpc>
                          <a:spcPct val="7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Проветривание комнат несколько раз в день.</a:t>
                      </a:r>
                      <a:endParaRPr/>
                    </a:p>
                    <a:p>
                      <a:pPr indent="0" lvl="0" marL="0" marR="0" rtl="0" algn="l">
                        <a:lnSpc>
                          <a:spcPct val="7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Подметание, влажная уборка пола.</a:t>
                      </a:r>
                      <a:endParaRPr/>
                    </a:p>
                    <a:p>
                      <a:pPr indent="0" lvl="0" marL="0" marR="0" rtl="0" algn="l">
                        <a:lnSpc>
                          <a:spcPct val="7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Пыль стирается по мере её появления.</a:t>
                      </a:r>
                      <a:endParaRPr/>
                    </a:p>
                    <a:p>
                      <a:pPr indent="0" lvl="0" marL="0" marR="0" rtl="0" algn="l">
                        <a:lnSpc>
                          <a:spcPct val="7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Не реже 2-3 раз в неделю моют полы (если есть дети – ежедневно).</a:t>
                      </a:r>
                      <a:endParaRPr/>
                    </a:p>
                    <a:p>
                      <a:pPr indent="0" lvl="0" marL="0" marR="0" rtl="0" algn="l">
                        <a:lnSpc>
                          <a:spcPct val="7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Один раз в неделю обработка пылесосом ковра (паласа, дорожки), влажная уборка пола.</a:t>
                      </a:r>
                      <a:endParaRPr/>
                    </a:p>
                    <a:p>
                      <a:pPr indent="0" lvl="0" marL="0" marR="0" rtl="0" algn="l">
                        <a:lnSpc>
                          <a:spcPct val="7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Чистка обуви.</a:t>
                      </a:r>
                      <a:endParaRPr/>
                    </a:p>
                  </a:txBody>
                  <a:tcPr marT="45725" marB="45725" marR="91450" marL="91450">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cxnSp>
        <p:nvCxnSpPr>
          <p:cNvPr id="108" name="Google Shape;108;p8"/>
          <p:cNvCxnSpPr/>
          <p:nvPr/>
        </p:nvCxnSpPr>
        <p:spPr>
          <a:xfrm>
            <a:off x="3348037" y="1557337"/>
            <a:ext cx="936625" cy="0"/>
          </a:xfrm>
          <a:prstGeom prst="straightConnector1">
            <a:avLst/>
          </a:prstGeom>
          <a:noFill/>
          <a:ln cap="flat" cmpd="sng" w="9525">
            <a:solidFill>
              <a:schemeClr val="dk1"/>
            </a:solidFill>
            <a:prstDash val="solid"/>
            <a:miter lim="800000"/>
            <a:headEnd len="med" w="med" type="non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3">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451" name="Shape 451"/>
        <p:cNvGrpSpPr/>
        <p:nvPr/>
      </p:nvGrpSpPr>
      <p:grpSpPr>
        <a:xfrm>
          <a:off x="0" y="0"/>
          <a:ext cx="0" cy="0"/>
          <a:chOff x="0" y="0"/>
          <a:chExt cx="0" cy="0"/>
        </a:xfrm>
      </p:grpSpPr>
      <p:sp>
        <p:nvSpPr>
          <p:cNvPr id="452" name="Google Shape;452;p35"/>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453" name="Google Shape;453;p35"/>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454" name="Google Shape;454;p35"/>
          <p:cNvGrpSpPr/>
          <p:nvPr/>
        </p:nvGrpSpPr>
        <p:grpSpPr>
          <a:xfrm>
            <a:off x="250825" y="549275"/>
            <a:ext cx="8642350" cy="6529387"/>
            <a:chOff x="158" y="346"/>
            <a:chExt cx="5444" cy="4113"/>
          </a:xfrm>
        </p:grpSpPr>
        <p:sp>
          <p:nvSpPr>
            <p:cNvPr id="455" name="Google Shape;455;p35"/>
            <p:cNvSpPr txBox="1"/>
            <p:nvPr/>
          </p:nvSpPr>
          <p:spPr>
            <a:xfrm>
              <a:off x="158" y="346"/>
              <a:ext cx="5444" cy="4113"/>
            </a:xfrm>
            <a:prstGeom prst="rect">
              <a:avLst/>
            </a:prstGeom>
            <a:noFill/>
            <a:ln>
              <a:noFill/>
            </a:ln>
          </p:spPr>
          <p:txBody>
            <a:bodyPr anchorCtr="0" anchor="t" bIns="45700" lIns="91425" spcFirstLastPara="1" rIns="91425" wrap="square" tIns="45700">
              <a:noAutofit/>
            </a:bodyPr>
            <a:lstStyle/>
            <a:p>
              <a:pPr indent="0" lvl="0" marL="0" marR="0" rtl="0" algn="just">
                <a:lnSpc>
                  <a:spcPct val="75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Для того, что бы линолеум выглядел еще красивее, он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покрывается тонким слоем мастики, после чего, через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несколько часов, натирается шерстяной тряпкой до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блеска. Для старого линолеума подойдет тёмная мастика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она скроет изъяны (различные потемнения и неровности).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Для нового линолеума вполне подойдет прозрачная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мастика.</a:t>
              </a:r>
              <a:endParaRPr/>
            </a:p>
            <a:p>
              <a:pPr indent="0" lvl="0" marL="0" marR="0" rtl="0" algn="l">
                <a:lnSpc>
                  <a:spcPct val="7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Так же существуют средства, которые не требуют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натирки, так называемые «самоблестящие составы».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Такие вещества наносятся на сухой и чистый линолеум,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после чего, примерно через 30 минут на нём образуется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глянцевая плёнка. Образующаяся плёнка обладает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хорошим блеском и выдерживает влажную уборку.</a:t>
              </a:r>
              <a:endParaRPr/>
            </a:p>
            <a:p>
              <a:pPr indent="0" lvl="0" marL="0" marR="0" rtl="0" algn="l">
                <a:lnSpc>
                  <a:spcPct val="7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Если для ухода за линолеумом не применяются</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полирующие средства, то рекомендуется раз в три месяца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смазывать его олифой, а затем тщательно протирать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мягкой тряпкой.</a:t>
              </a:r>
              <a:endParaRPr/>
            </a:p>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cxnSp>
          <p:nvCxnSpPr>
            <p:cNvPr id="456" name="Google Shape;456;p35"/>
            <p:cNvCxnSpPr/>
            <p:nvPr/>
          </p:nvCxnSpPr>
          <p:spPr>
            <a:xfrm>
              <a:off x="158" y="346"/>
              <a:ext cx="5444" cy="0"/>
            </a:xfrm>
            <a:prstGeom prst="straightConnector1">
              <a:avLst/>
            </a:prstGeom>
            <a:noFill/>
            <a:ln>
              <a:noFill/>
            </a:ln>
          </p:spPr>
        </p:cxnSp>
        <p:cxnSp>
          <p:nvCxnSpPr>
            <p:cNvPr id="457" name="Google Shape;457;p35"/>
            <p:cNvCxnSpPr/>
            <p:nvPr/>
          </p:nvCxnSpPr>
          <p:spPr>
            <a:xfrm>
              <a:off x="158" y="4459"/>
              <a:ext cx="5444" cy="0"/>
            </a:xfrm>
            <a:prstGeom prst="straightConnector1">
              <a:avLst/>
            </a:prstGeom>
            <a:noFill/>
            <a:ln>
              <a:noFill/>
            </a:ln>
          </p:spPr>
        </p:cxnSp>
        <p:cxnSp>
          <p:nvCxnSpPr>
            <p:cNvPr id="458" name="Google Shape;458;p35"/>
            <p:cNvCxnSpPr/>
            <p:nvPr/>
          </p:nvCxnSpPr>
          <p:spPr>
            <a:xfrm>
              <a:off x="158" y="346"/>
              <a:ext cx="0" cy="4113"/>
            </a:xfrm>
            <a:prstGeom prst="straightConnector1">
              <a:avLst/>
            </a:prstGeom>
            <a:noFill/>
            <a:ln>
              <a:noFill/>
            </a:ln>
          </p:spPr>
        </p:cxnSp>
        <p:cxnSp>
          <p:nvCxnSpPr>
            <p:cNvPr id="459" name="Google Shape;459;p35"/>
            <p:cNvCxnSpPr/>
            <p:nvPr/>
          </p:nvCxnSpPr>
          <p:spPr>
            <a:xfrm>
              <a:off x="5602" y="346"/>
              <a:ext cx="0" cy="4113"/>
            </a:xfrm>
            <a:prstGeom prst="straightConnector1">
              <a:avLst/>
            </a:prstGeom>
            <a:noFill/>
            <a:ln>
              <a:noFill/>
            </a:ln>
          </p:spPr>
        </p:cxnSp>
      </p:grpSp>
      <p:sp>
        <p:nvSpPr>
          <p:cNvPr id="460" name="Google Shape;460;p35"/>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3">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464" name="Shape 464"/>
        <p:cNvGrpSpPr/>
        <p:nvPr/>
      </p:nvGrpSpPr>
      <p:grpSpPr>
        <a:xfrm>
          <a:off x="0" y="0"/>
          <a:ext cx="0" cy="0"/>
          <a:chOff x="0" y="0"/>
          <a:chExt cx="0" cy="0"/>
        </a:xfrm>
      </p:grpSpPr>
      <p:sp>
        <p:nvSpPr>
          <p:cNvPr id="465" name="Google Shape;465;p36"/>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466" name="Google Shape;466;p36"/>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467" name="Google Shape;467;p36"/>
          <p:cNvGrpSpPr/>
          <p:nvPr/>
        </p:nvGrpSpPr>
        <p:grpSpPr>
          <a:xfrm>
            <a:off x="0" y="549275"/>
            <a:ext cx="8893175" cy="6119812"/>
            <a:chOff x="0" y="346"/>
            <a:chExt cx="5602" cy="3855"/>
          </a:xfrm>
        </p:grpSpPr>
        <p:sp>
          <p:nvSpPr>
            <p:cNvPr id="468" name="Google Shape;468;p36"/>
            <p:cNvSpPr txBox="1"/>
            <p:nvPr/>
          </p:nvSpPr>
          <p:spPr>
            <a:xfrm>
              <a:off x="0" y="346"/>
              <a:ext cx="5602" cy="3855"/>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Советы по уходу за паркетом</a:t>
              </a:r>
              <a:endParaRPr/>
            </a:p>
            <a:p>
              <a:pPr indent="0" lvl="0" marL="0" marR="0" rtl="0" algn="just">
                <a:lnSpc>
                  <a:spcPct val="7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Покрытые лаком паркетные полы следует протирать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хорошо отжатой влажной мягкой тряпкой, губкой или мягкой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волосяной щёткой. Нельзя допускать заливания паркета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водой. Раз в неделю его надо чистить пылесосом, уделяя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особое внимание плинтусам.</a:t>
              </a:r>
              <a:endParaRPr/>
            </a:p>
            <a:p>
              <a:pPr indent="0" lvl="0" marL="0" marR="0" rtl="0" algn="just">
                <a:lnSpc>
                  <a:spcPct val="7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Небольшие загрязнения хорошо удаляются слегка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влажной тряпкой. В воду можно добавить немного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глицерина (10:1). Протирают паркет также хорошо отжатой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тряпкой с применением специальных нейтральных моющих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средств.</a:t>
              </a:r>
              <a:endParaRPr/>
            </a:p>
            <a:p>
              <a:pPr indent="0" lvl="0" marL="0" marR="0" rtl="0" algn="just">
                <a:lnSpc>
                  <a:spcPct val="7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В случае попадания на него большого количества воды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рекомендуется максимально быстро удалить её и дать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паркету хорошо просохнуть.</a:t>
              </a:r>
              <a:endParaRPr/>
            </a:p>
          </p:txBody>
        </p:sp>
        <p:cxnSp>
          <p:nvCxnSpPr>
            <p:cNvPr id="469" name="Google Shape;469;p36"/>
            <p:cNvCxnSpPr/>
            <p:nvPr/>
          </p:nvCxnSpPr>
          <p:spPr>
            <a:xfrm>
              <a:off x="0" y="346"/>
              <a:ext cx="5602" cy="0"/>
            </a:xfrm>
            <a:prstGeom prst="straightConnector1">
              <a:avLst/>
            </a:prstGeom>
            <a:noFill/>
            <a:ln>
              <a:noFill/>
            </a:ln>
          </p:spPr>
        </p:cxnSp>
        <p:cxnSp>
          <p:nvCxnSpPr>
            <p:cNvPr id="470" name="Google Shape;470;p36"/>
            <p:cNvCxnSpPr/>
            <p:nvPr/>
          </p:nvCxnSpPr>
          <p:spPr>
            <a:xfrm>
              <a:off x="0" y="4201"/>
              <a:ext cx="5602" cy="0"/>
            </a:xfrm>
            <a:prstGeom prst="straightConnector1">
              <a:avLst/>
            </a:prstGeom>
            <a:noFill/>
            <a:ln>
              <a:noFill/>
            </a:ln>
          </p:spPr>
        </p:cxnSp>
        <p:cxnSp>
          <p:nvCxnSpPr>
            <p:cNvPr id="471" name="Google Shape;471;p36"/>
            <p:cNvCxnSpPr/>
            <p:nvPr/>
          </p:nvCxnSpPr>
          <p:spPr>
            <a:xfrm>
              <a:off x="0" y="346"/>
              <a:ext cx="0" cy="3855"/>
            </a:xfrm>
            <a:prstGeom prst="straightConnector1">
              <a:avLst/>
            </a:prstGeom>
            <a:noFill/>
            <a:ln>
              <a:noFill/>
            </a:ln>
          </p:spPr>
        </p:cxnSp>
        <p:cxnSp>
          <p:nvCxnSpPr>
            <p:cNvPr id="472" name="Google Shape;472;p36"/>
            <p:cNvCxnSpPr/>
            <p:nvPr/>
          </p:nvCxnSpPr>
          <p:spPr>
            <a:xfrm>
              <a:off x="5602" y="346"/>
              <a:ext cx="0" cy="3855"/>
            </a:xfrm>
            <a:prstGeom prst="straightConnector1">
              <a:avLst/>
            </a:prstGeom>
            <a:noFill/>
            <a:ln>
              <a:noFill/>
            </a:ln>
          </p:spPr>
        </p:cxnSp>
      </p:grpSp>
      <p:sp>
        <p:nvSpPr>
          <p:cNvPr id="473" name="Google Shape;473;p36"/>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6">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477" name="Shape 477"/>
        <p:cNvGrpSpPr/>
        <p:nvPr/>
      </p:nvGrpSpPr>
      <p:grpSpPr>
        <a:xfrm>
          <a:off x="0" y="0"/>
          <a:ext cx="0" cy="0"/>
          <a:chOff x="0" y="0"/>
          <a:chExt cx="0" cy="0"/>
        </a:xfrm>
      </p:grpSpPr>
      <p:sp>
        <p:nvSpPr>
          <p:cNvPr id="478" name="Google Shape;478;p37"/>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479" name="Google Shape;479;p37"/>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480" name="Google Shape;480;p37"/>
          <p:cNvGrpSpPr/>
          <p:nvPr/>
        </p:nvGrpSpPr>
        <p:grpSpPr>
          <a:xfrm>
            <a:off x="0" y="549275"/>
            <a:ext cx="8893175" cy="6119812"/>
            <a:chOff x="0" y="346"/>
            <a:chExt cx="5602" cy="3855"/>
          </a:xfrm>
        </p:grpSpPr>
        <p:sp>
          <p:nvSpPr>
            <p:cNvPr id="481" name="Google Shape;481;p37"/>
            <p:cNvSpPr txBox="1"/>
            <p:nvPr/>
          </p:nvSpPr>
          <p:spPr>
            <a:xfrm>
              <a:off x="0" y="346"/>
              <a:ext cx="5602" cy="3855"/>
            </a:xfrm>
            <a:prstGeom prst="rect">
              <a:avLst/>
            </a:prstGeom>
            <a:noFill/>
            <a:ln>
              <a:noFill/>
            </a:ln>
          </p:spPr>
          <p:txBody>
            <a:bodyPr anchorCtr="0" anchor="t" bIns="45700" lIns="91425" spcFirstLastPara="1" rIns="91425" wrap="square" tIns="45700">
              <a:noAutofit/>
            </a:bodyPr>
            <a:lstStyle/>
            <a:p>
              <a:pPr indent="0" lvl="0" marL="0" marR="0" rtl="0" algn="just">
                <a:lnSpc>
                  <a:spcPct val="85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Следы, которые остаются на паркете от воды и грязной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обуви, можно удалить тряпкой, смоченной скипидаром.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Через несколько минут вычищенное место смазать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мастикой и натереть.</a:t>
              </a:r>
              <a:endParaRPr/>
            </a:p>
            <a:p>
              <a:pPr indent="0" lvl="0" marL="0" marR="0" rtl="0" algn="just">
                <a:lnSpc>
                  <a:spcPct val="8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Загрязненный паркет можно очистить древесными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опилками, слегка смоченными скипидаром. Ими покрывают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пол, а час спустя подметают паркет чистой щёткой и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натирают до блеска.</a:t>
              </a:r>
              <a:endParaRPr/>
            </a:p>
            <a:p>
              <a:pPr indent="0" lvl="0" marL="0" marR="0" rtl="0" algn="l">
                <a:lnSpc>
                  <a:spcPct val="8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Не следует применять жёсткие предметы или материалы,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содержащие абразивы, поскольку это повредит лаковый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слой, в результате в дерево проникнут влага и грязь.</a:t>
              </a:r>
              <a:endParaRPr/>
            </a:p>
            <a:p>
              <a:pPr indent="0" lvl="0" marL="0" marR="0" rtl="0" algn="l">
                <a:lnSpc>
                  <a:spcPct val="8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 </a:t>
              </a:r>
              <a:r>
                <a:rPr b="0" i="0" lang="en-US" sz="2400" u="none">
                  <a:solidFill>
                    <a:schemeClr val="dk1"/>
                  </a:solidFill>
                  <a:latin typeface="Arial"/>
                  <a:ea typeface="Arial"/>
                  <a:cs typeface="Arial"/>
                  <a:sym typeface="Arial"/>
                </a:rPr>
                <a:t>Чтобы удалить с паркета жирное пятно, надо сделать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кашицу из стирального порошка и тёплой воды, втереть её в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пятно и оставить на несколько часов. Затем аккуратно </a:t>
              </a:r>
              <a:endParaRPr/>
            </a:p>
            <a:p>
              <a:pPr indent="0" lvl="0" marL="0" marR="0" rtl="0" algn="l">
                <a:lnSpc>
                  <a:spcPct val="85000"/>
                </a:lnSpc>
                <a:spcBef>
                  <a:spcPts val="56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смыть тёплой водой с помощью чуть влажной тряпки</a:t>
              </a:r>
              <a:r>
                <a:rPr b="0" i="1" lang="en-US" sz="2800" u="none">
                  <a:solidFill>
                    <a:schemeClr val="dk1"/>
                  </a:solidFill>
                  <a:latin typeface="Arial"/>
                  <a:ea typeface="Arial"/>
                  <a:cs typeface="Arial"/>
                  <a:sym typeface="Arial"/>
                </a:rPr>
                <a:t>.</a:t>
              </a:r>
              <a:endParaRPr/>
            </a:p>
          </p:txBody>
        </p:sp>
        <p:cxnSp>
          <p:nvCxnSpPr>
            <p:cNvPr id="482" name="Google Shape;482;p37"/>
            <p:cNvCxnSpPr/>
            <p:nvPr/>
          </p:nvCxnSpPr>
          <p:spPr>
            <a:xfrm>
              <a:off x="0" y="346"/>
              <a:ext cx="5602" cy="0"/>
            </a:xfrm>
            <a:prstGeom prst="straightConnector1">
              <a:avLst/>
            </a:prstGeom>
            <a:noFill/>
            <a:ln>
              <a:noFill/>
            </a:ln>
          </p:spPr>
        </p:cxnSp>
        <p:cxnSp>
          <p:nvCxnSpPr>
            <p:cNvPr id="483" name="Google Shape;483;p37"/>
            <p:cNvCxnSpPr/>
            <p:nvPr/>
          </p:nvCxnSpPr>
          <p:spPr>
            <a:xfrm>
              <a:off x="0" y="4201"/>
              <a:ext cx="5602" cy="0"/>
            </a:xfrm>
            <a:prstGeom prst="straightConnector1">
              <a:avLst/>
            </a:prstGeom>
            <a:noFill/>
            <a:ln>
              <a:noFill/>
            </a:ln>
          </p:spPr>
        </p:cxnSp>
        <p:cxnSp>
          <p:nvCxnSpPr>
            <p:cNvPr id="484" name="Google Shape;484;p37"/>
            <p:cNvCxnSpPr/>
            <p:nvPr/>
          </p:nvCxnSpPr>
          <p:spPr>
            <a:xfrm>
              <a:off x="0" y="346"/>
              <a:ext cx="0" cy="3855"/>
            </a:xfrm>
            <a:prstGeom prst="straightConnector1">
              <a:avLst/>
            </a:prstGeom>
            <a:noFill/>
            <a:ln>
              <a:noFill/>
            </a:ln>
          </p:spPr>
        </p:cxnSp>
        <p:cxnSp>
          <p:nvCxnSpPr>
            <p:cNvPr id="485" name="Google Shape;485;p37"/>
            <p:cNvCxnSpPr/>
            <p:nvPr/>
          </p:nvCxnSpPr>
          <p:spPr>
            <a:xfrm>
              <a:off x="5602" y="346"/>
              <a:ext cx="0" cy="3855"/>
            </a:xfrm>
            <a:prstGeom prst="straightConnector1">
              <a:avLst/>
            </a:prstGeom>
            <a:noFill/>
            <a:ln>
              <a:noFill/>
            </a:ln>
          </p:spPr>
        </p:cxnSp>
      </p:grpSp>
      <p:sp>
        <p:nvSpPr>
          <p:cNvPr id="486" name="Google Shape;486;p37"/>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9">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490" name="Shape 490"/>
        <p:cNvGrpSpPr/>
        <p:nvPr/>
      </p:nvGrpSpPr>
      <p:grpSpPr>
        <a:xfrm>
          <a:off x="0" y="0"/>
          <a:ext cx="0" cy="0"/>
          <a:chOff x="0" y="0"/>
          <a:chExt cx="0" cy="0"/>
        </a:xfrm>
      </p:grpSpPr>
      <p:sp>
        <p:nvSpPr>
          <p:cNvPr id="491" name="Google Shape;491;p38"/>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492" name="Google Shape;492;p38"/>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493" name="Google Shape;493;p38"/>
          <p:cNvGrpSpPr/>
          <p:nvPr/>
        </p:nvGrpSpPr>
        <p:grpSpPr>
          <a:xfrm>
            <a:off x="0" y="549275"/>
            <a:ext cx="9144000" cy="6265862"/>
            <a:chOff x="0" y="346"/>
            <a:chExt cx="5760" cy="3947"/>
          </a:xfrm>
        </p:grpSpPr>
        <p:sp>
          <p:nvSpPr>
            <p:cNvPr id="494" name="Google Shape;494;p38"/>
            <p:cNvSpPr txBox="1"/>
            <p:nvPr/>
          </p:nvSpPr>
          <p:spPr>
            <a:xfrm>
              <a:off x="0" y="346"/>
              <a:ext cx="5760" cy="3947"/>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  </a:t>
              </a:r>
              <a:r>
                <a:rPr b="0" i="0" lang="en-US" sz="2400" u="none">
                  <a:solidFill>
                    <a:schemeClr val="dk1"/>
                  </a:solidFill>
                  <a:latin typeface="Arial"/>
                  <a:ea typeface="Arial"/>
                  <a:cs typeface="Arial"/>
                  <a:sym typeface="Arial"/>
                </a:rPr>
                <a:t>Также</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его можно протереть тампоном, смоченным в скипидаре, посыпать мелом или тальком, затем, покрыв промокательной бумагой, прогладить не очень горячим утюгом.</a:t>
              </a:r>
              <a:endParaRPr/>
            </a:p>
            <a:p>
              <a:pPr indent="0" lvl="0" marL="0" marR="0" rtl="0" algn="just">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При нарушении лакового слоя рекомендуется его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подновлять для защиты от влаги.</a:t>
              </a:r>
              <a:endParaRPr/>
            </a:p>
            <a:p>
              <a:pPr indent="0" lvl="0" marL="0" marR="0" rtl="0" algn="just">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a:t>
              </a:r>
              <a:r>
                <a:rPr b="0" i="0"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Если на паркет прольется тёплый жир, необходимо тут же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полить это место холодной водой: жир застынет и его легко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будет снять ножом.</a:t>
              </a:r>
              <a:endParaRPr/>
            </a:p>
            <a:p>
              <a:pPr indent="0" lvl="0" marL="0" marR="0" rtl="0" algn="just">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Свежие пятна от подсолнечного масла удаляют с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паркета мыльной водой, затем вытирают шерстяной тряпкой.</a:t>
              </a:r>
              <a:endParaRPr/>
            </a:p>
            <a:p>
              <a:pPr indent="0" lvl="0" marL="0" marR="0" rtl="0" algn="just">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 </a:t>
              </a:r>
              <a:r>
                <a:rPr b="0"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Пятна от чернил или крови на паркете смачивают водой,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посыпают хлоркой и оставляют её до тех пор, пока пятно не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исчезнет. Такие пятна смывают также 3% -ной перекисью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водорода, в которую добавляют несколько капель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нашатырного спирта.</a:t>
              </a:r>
              <a:endParaRPr/>
            </a:p>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cxnSp>
          <p:nvCxnSpPr>
            <p:cNvPr id="495" name="Google Shape;495;p38"/>
            <p:cNvCxnSpPr/>
            <p:nvPr/>
          </p:nvCxnSpPr>
          <p:spPr>
            <a:xfrm>
              <a:off x="0" y="346"/>
              <a:ext cx="5760" cy="0"/>
            </a:xfrm>
            <a:prstGeom prst="straightConnector1">
              <a:avLst/>
            </a:prstGeom>
            <a:noFill/>
            <a:ln>
              <a:noFill/>
            </a:ln>
          </p:spPr>
        </p:cxnSp>
        <p:cxnSp>
          <p:nvCxnSpPr>
            <p:cNvPr id="496" name="Google Shape;496;p38"/>
            <p:cNvCxnSpPr/>
            <p:nvPr/>
          </p:nvCxnSpPr>
          <p:spPr>
            <a:xfrm>
              <a:off x="0" y="4293"/>
              <a:ext cx="5760" cy="0"/>
            </a:xfrm>
            <a:prstGeom prst="straightConnector1">
              <a:avLst/>
            </a:prstGeom>
            <a:noFill/>
            <a:ln>
              <a:noFill/>
            </a:ln>
          </p:spPr>
        </p:cxnSp>
        <p:cxnSp>
          <p:nvCxnSpPr>
            <p:cNvPr id="497" name="Google Shape;497;p38"/>
            <p:cNvCxnSpPr/>
            <p:nvPr/>
          </p:nvCxnSpPr>
          <p:spPr>
            <a:xfrm>
              <a:off x="0" y="346"/>
              <a:ext cx="0" cy="3947"/>
            </a:xfrm>
            <a:prstGeom prst="straightConnector1">
              <a:avLst/>
            </a:prstGeom>
            <a:noFill/>
            <a:ln>
              <a:noFill/>
            </a:ln>
          </p:spPr>
        </p:cxnSp>
        <p:cxnSp>
          <p:nvCxnSpPr>
            <p:cNvPr id="498" name="Google Shape;498;p38"/>
            <p:cNvCxnSpPr/>
            <p:nvPr/>
          </p:nvCxnSpPr>
          <p:spPr>
            <a:xfrm>
              <a:off x="5760" y="346"/>
              <a:ext cx="0" cy="3947"/>
            </a:xfrm>
            <a:prstGeom prst="straightConnector1">
              <a:avLst/>
            </a:prstGeom>
            <a:noFill/>
            <a:ln>
              <a:noFill/>
            </a:ln>
          </p:spPr>
        </p:cxnSp>
      </p:grpSp>
      <p:sp>
        <p:nvSpPr>
          <p:cNvPr id="499" name="Google Shape;499;p38"/>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2">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03" name="Shape 503"/>
        <p:cNvGrpSpPr/>
        <p:nvPr/>
      </p:nvGrpSpPr>
      <p:grpSpPr>
        <a:xfrm>
          <a:off x="0" y="0"/>
          <a:ext cx="0" cy="0"/>
          <a:chOff x="0" y="0"/>
          <a:chExt cx="0" cy="0"/>
        </a:xfrm>
      </p:grpSpPr>
      <p:sp>
        <p:nvSpPr>
          <p:cNvPr id="504" name="Google Shape;504;p39"/>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505" name="Google Shape;505;p39"/>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506" name="Google Shape;506;p39"/>
          <p:cNvGrpSpPr/>
          <p:nvPr/>
        </p:nvGrpSpPr>
        <p:grpSpPr>
          <a:xfrm>
            <a:off x="0" y="549275"/>
            <a:ext cx="8893175" cy="6119812"/>
            <a:chOff x="0" y="346"/>
            <a:chExt cx="5602" cy="3855"/>
          </a:xfrm>
        </p:grpSpPr>
        <p:sp>
          <p:nvSpPr>
            <p:cNvPr id="507" name="Google Shape;507;p39"/>
            <p:cNvSpPr txBox="1"/>
            <p:nvPr/>
          </p:nvSpPr>
          <p:spPr>
            <a:xfrm>
              <a:off x="0" y="346"/>
              <a:ext cx="5602" cy="3855"/>
            </a:xfrm>
            <a:prstGeom prst="rect">
              <a:avLst/>
            </a:prstGeom>
            <a:noFill/>
            <a:ln>
              <a:noFill/>
            </a:ln>
          </p:spPr>
          <p:txBody>
            <a:bodyPr anchorCtr="0" anchor="t" bIns="45700" lIns="91425" spcFirstLastPara="1" rIns="91425" wrap="square" tIns="45700">
              <a:noAutofit/>
            </a:bodyPr>
            <a:lstStyle/>
            <a:p>
              <a:pPr indent="0" lvl="0" marL="0" marR="0" rtl="0" algn="just">
                <a:lnSpc>
                  <a:spcPct val="75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После очистки на паркете остаются светлые участки. Их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можно закрасить средством для натирания пола, подгоняя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цвет под общую окраску паркета.</a:t>
              </a:r>
              <a:endParaRPr/>
            </a:p>
            <a:p>
              <a:pPr indent="0" lvl="0" marL="0" marR="0" rtl="0" algn="l">
                <a:lnSpc>
                  <a:spcPct val="100000"/>
                </a:lnSpc>
                <a:spcBef>
                  <a:spcPts val="480"/>
                </a:spcBef>
                <a:spcAft>
                  <a:spcPts val="0"/>
                </a:spcAft>
                <a:buClr>
                  <a:schemeClr val="dk1"/>
                </a:buClr>
                <a:buSzPts val="2400"/>
                <a:buFont typeface="Arial"/>
                <a:buNone/>
              </a:pPr>
              <a:r>
                <a:t/>
              </a:r>
              <a:endParaRPr b="1" i="0" sz="2400" u="none">
                <a:solidFill>
                  <a:schemeClr val="dk1"/>
                </a:solidFill>
                <a:latin typeface="Arial"/>
                <a:ea typeface="Arial"/>
                <a:cs typeface="Arial"/>
                <a:sym typeface="Arial"/>
              </a:endParaRPr>
            </a:p>
            <a:p>
              <a:pPr indent="0" lvl="0" marL="0" marR="0" rtl="0" algn="l">
                <a:lnSpc>
                  <a:spcPct val="80000"/>
                </a:lnSpc>
                <a:spcBef>
                  <a:spcPts val="48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Как и чем следует мыть ламинат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1. Пропылесосьте пол, используя мягкую щётку-насадку.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Уделяйте особое внимание углам, где больше всего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скапливается пыль и шерсть домашних животных.</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2. Следуя инструкции средства для мытья ламината,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протестируйте его действие на небольшом, скрытом участке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пола. Если чистящее средство сработало и не испортило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поверхность ламината, можете использовать его на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остальной поверхности пола.</a:t>
              </a:r>
              <a:br>
                <a:rPr b="0" i="0" lang="en-US" sz="2400" u="none">
                  <a:solidFill>
                    <a:schemeClr val="dk1"/>
                  </a:solidFill>
                  <a:latin typeface="Arial"/>
                  <a:ea typeface="Arial"/>
                  <a:cs typeface="Arial"/>
                  <a:sym typeface="Arial"/>
                </a:rPr>
              </a:br>
              <a:endParaRPr/>
            </a:p>
          </p:txBody>
        </p:sp>
        <p:cxnSp>
          <p:nvCxnSpPr>
            <p:cNvPr id="508" name="Google Shape;508;p39"/>
            <p:cNvCxnSpPr/>
            <p:nvPr/>
          </p:nvCxnSpPr>
          <p:spPr>
            <a:xfrm>
              <a:off x="0" y="346"/>
              <a:ext cx="5602" cy="0"/>
            </a:xfrm>
            <a:prstGeom prst="straightConnector1">
              <a:avLst/>
            </a:prstGeom>
            <a:noFill/>
            <a:ln>
              <a:noFill/>
            </a:ln>
          </p:spPr>
        </p:cxnSp>
        <p:cxnSp>
          <p:nvCxnSpPr>
            <p:cNvPr id="509" name="Google Shape;509;p39"/>
            <p:cNvCxnSpPr/>
            <p:nvPr/>
          </p:nvCxnSpPr>
          <p:spPr>
            <a:xfrm>
              <a:off x="0" y="4201"/>
              <a:ext cx="5602" cy="0"/>
            </a:xfrm>
            <a:prstGeom prst="straightConnector1">
              <a:avLst/>
            </a:prstGeom>
            <a:noFill/>
            <a:ln>
              <a:noFill/>
            </a:ln>
          </p:spPr>
        </p:cxnSp>
        <p:cxnSp>
          <p:nvCxnSpPr>
            <p:cNvPr id="510" name="Google Shape;510;p39"/>
            <p:cNvCxnSpPr/>
            <p:nvPr/>
          </p:nvCxnSpPr>
          <p:spPr>
            <a:xfrm>
              <a:off x="0" y="346"/>
              <a:ext cx="0" cy="3855"/>
            </a:xfrm>
            <a:prstGeom prst="straightConnector1">
              <a:avLst/>
            </a:prstGeom>
            <a:noFill/>
            <a:ln>
              <a:noFill/>
            </a:ln>
          </p:spPr>
        </p:cxnSp>
        <p:cxnSp>
          <p:nvCxnSpPr>
            <p:cNvPr id="511" name="Google Shape;511;p39"/>
            <p:cNvCxnSpPr/>
            <p:nvPr/>
          </p:nvCxnSpPr>
          <p:spPr>
            <a:xfrm>
              <a:off x="5602" y="346"/>
              <a:ext cx="0" cy="3855"/>
            </a:xfrm>
            <a:prstGeom prst="straightConnector1">
              <a:avLst/>
            </a:prstGeom>
            <a:noFill/>
            <a:ln>
              <a:noFill/>
            </a:ln>
          </p:spPr>
        </p:cxnSp>
      </p:grpSp>
      <p:sp>
        <p:nvSpPr>
          <p:cNvPr id="512" name="Google Shape;512;p39"/>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5">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16" name="Shape 516"/>
        <p:cNvGrpSpPr/>
        <p:nvPr/>
      </p:nvGrpSpPr>
      <p:grpSpPr>
        <a:xfrm>
          <a:off x="0" y="0"/>
          <a:ext cx="0" cy="0"/>
          <a:chOff x="0" y="0"/>
          <a:chExt cx="0" cy="0"/>
        </a:xfrm>
      </p:grpSpPr>
      <p:sp>
        <p:nvSpPr>
          <p:cNvPr id="517" name="Google Shape;517;p40"/>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518" name="Google Shape;518;p40"/>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519" name="Google Shape;519;p40"/>
          <p:cNvGrpSpPr/>
          <p:nvPr/>
        </p:nvGrpSpPr>
        <p:grpSpPr>
          <a:xfrm>
            <a:off x="250825" y="549275"/>
            <a:ext cx="8642350" cy="6119812"/>
            <a:chOff x="158" y="346"/>
            <a:chExt cx="5444" cy="3855"/>
          </a:xfrm>
        </p:grpSpPr>
        <p:sp>
          <p:nvSpPr>
            <p:cNvPr id="520" name="Google Shape;520;p40"/>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3.</a:t>
              </a:r>
              <a:r>
                <a:rPr b="0" i="0"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Визуально разделите пол на секции и шваброй с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влажной, хорошо отжатой губкой, протрите площадь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первого участка. Ламинат следует протирать вдоль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волокон дерева, аккуратными, мягкими движениями.</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4. Промойте швабру в чистой воде и повторите шаг 3 на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следующем участке пола.</a:t>
              </a:r>
              <a:endParaRPr/>
            </a:p>
            <a:p>
              <a:pPr indent="0" lvl="0" marL="0" marR="0" rtl="0" algn="l">
                <a:lnSpc>
                  <a:spcPct val="100000"/>
                </a:lnSpc>
                <a:spcBef>
                  <a:spcPts val="400"/>
                </a:spcBef>
                <a:spcAft>
                  <a:spcPts val="0"/>
                </a:spcAft>
                <a:buClr>
                  <a:schemeClr val="dk1"/>
                </a:buClr>
                <a:buSzPts val="2000"/>
                <a:buFont typeface="Arial"/>
                <a:buNone/>
              </a:pPr>
              <a:r>
                <a:t/>
              </a:r>
              <a:endParaRPr b="0" i="0" sz="2000" u="none">
                <a:solidFill>
                  <a:schemeClr val="dk1"/>
                </a:solidFill>
                <a:latin typeface="Arial"/>
                <a:ea typeface="Arial"/>
                <a:cs typeface="Arial"/>
                <a:sym typeface="Arial"/>
              </a:endParaRPr>
            </a:p>
            <a:p>
              <a:pPr indent="0" lvl="0" marL="0" marR="0" rtl="0" algn="l">
                <a:lnSpc>
                  <a:spcPct val="100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    Будьте осторожны, если швабра имеет металлические края, она </a:t>
              </a:r>
              <a:endParaRPr/>
            </a:p>
            <a:p>
              <a:pPr indent="0" lvl="0" marL="0" marR="0" rtl="0" algn="l">
                <a:lnSpc>
                  <a:spcPct val="100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может поцарапать пол. Некоторые чистящие средства для мытья </a:t>
              </a:r>
              <a:endParaRPr/>
            </a:p>
            <a:p>
              <a:pPr indent="0" lvl="0" marL="0" marR="0" rtl="0" algn="l">
                <a:lnSpc>
                  <a:spcPct val="100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ламината полностью смывать не нужно, например, для блеска, для </a:t>
              </a:r>
              <a:endParaRPr/>
            </a:p>
            <a:p>
              <a:pPr indent="0" lvl="0" marL="0" marR="0" rtl="0" algn="l">
                <a:lnSpc>
                  <a:spcPct val="100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того чтобы не были видны отпечатки ног, для дезинфекции и </a:t>
              </a:r>
              <a:endParaRPr/>
            </a:p>
            <a:p>
              <a:pPr indent="0" lvl="0" marL="0" marR="0" rtl="0" algn="l">
                <a:lnSpc>
                  <a:spcPct val="100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дезодорации с ароматическими добавками.</a:t>
              </a:r>
              <a:endParaRPr b="1" i="0" sz="2000" u="none">
                <a:solidFill>
                  <a:schemeClr val="dk1"/>
                </a:solidFill>
                <a:latin typeface="Arial"/>
                <a:ea typeface="Arial"/>
                <a:cs typeface="Arial"/>
                <a:sym typeface="Arial"/>
              </a:endParaRPr>
            </a:p>
            <a:p>
              <a:pPr indent="0" lvl="0" marL="0" marR="0" rtl="0" algn="l">
                <a:lnSpc>
                  <a:spcPct val="100000"/>
                </a:lnSpc>
                <a:spcBef>
                  <a:spcPts val="560"/>
                </a:spcBef>
                <a:spcAft>
                  <a:spcPts val="0"/>
                </a:spcAft>
                <a:buClr>
                  <a:schemeClr val="dk1"/>
                </a:buClr>
                <a:buSzPts val="2800"/>
                <a:buFont typeface="Arial"/>
                <a:buNone/>
              </a:pPr>
              <a:br>
                <a:rPr b="0" i="0" lang="en-US" sz="2800" u="none">
                  <a:solidFill>
                    <a:schemeClr val="dk1"/>
                  </a:solidFill>
                  <a:latin typeface="Arial"/>
                  <a:ea typeface="Arial"/>
                  <a:cs typeface="Arial"/>
                  <a:sym typeface="Arial"/>
                </a:rPr>
              </a:br>
              <a:endParaRPr/>
            </a:p>
          </p:txBody>
        </p:sp>
        <p:cxnSp>
          <p:nvCxnSpPr>
            <p:cNvPr id="521" name="Google Shape;521;p40"/>
            <p:cNvCxnSpPr/>
            <p:nvPr/>
          </p:nvCxnSpPr>
          <p:spPr>
            <a:xfrm>
              <a:off x="158" y="346"/>
              <a:ext cx="5444" cy="0"/>
            </a:xfrm>
            <a:prstGeom prst="straightConnector1">
              <a:avLst/>
            </a:prstGeom>
            <a:noFill/>
            <a:ln>
              <a:noFill/>
            </a:ln>
          </p:spPr>
        </p:cxnSp>
        <p:cxnSp>
          <p:nvCxnSpPr>
            <p:cNvPr id="522" name="Google Shape;522;p40"/>
            <p:cNvCxnSpPr/>
            <p:nvPr/>
          </p:nvCxnSpPr>
          <p:spPr>
            <a:xfrm>
              <a:off x="158" y="4201"/>
              <a:ext cx="5444" cy="0"/>
            </a:xfrm>
            <a:prstGeom prst="straightConnector1">
              <a:avLst/>
            </a:prstGeom>
            <a:noFill/>
            <a:ln>
              <a:noFill/>
            </a:ln>
          </p:spPr>
        </p:cxnSp>
        <p:cxnSp>
          <p:nvCxnSpPr>
            <p:cNvPr id="523" name="Google Shape;523;p40"/>
            <p:cNvCxnSpPr/>
            <p:nvPr/>
          </p:nvCxnSpPr>
          <p:spPr>
            <a:xfrm>
              <a:off x="158" y="346"/>
              <a:ext cx="0" cy="3855"/>
            </a:xfrm>
            <a:prstGeom prst="straightConnector1">
              <a:avLst/>
            </a:prstGeom>
            <a:noFill/>
            <a:ln>
              <a:noFill/>
            </a:ln>
          </p:spPr>
        </p:cxnSp>
        <p:cxnSp>
          <p:nvCxnSpPr>
            <p:cNvPr id="524" name="Google Shape;524;p40"/>
            <p:cNvCxnSpPr/>
            <p:nvPr/>
          </p:nvCxnSpPr>
          <p:spPr>
            <a:xfrm>
              <a:off x="5602" y="346"/>
              <a:ext cx="0" cy="3855"/>
            </a:xfrm>
            <a:prstGeom prst="straightConnector1">
              <a:avLst/>
            </a:prstGeom>
            <a:noFill/>
            <a:ln>
              <a:noFill/>
            </a:ln>
          </p:spPr>
        </p:cxnSp>
      </p:grpSp>
      <p:sp>
        <p:nvSpPr>
          <p:cNvPr id="525" name="Google Shape;525;p40"/>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8">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29" name="Shape 529"/>
        <p:cNvGrpSpPr/>
        <p:nvPr/>
      </p:nvGrpSpPr>
      <p:grpSpPr>
        <a:xfrm>
          <a:off x="0" y="0"/>
          <a:ext cx="0" cy="0"/>
          <a:chOff x="0" y="0"/>
          <a:chExt cx="0" cy="0"/>
        </a:xfrm>
      </p:grpSpPr>
      <p:sp>
        <p:nvSpPr>
          <p:cNvPr id="530" name="Google Shape;530;p41"/>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531" name="Google Shape;531;p41"/>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532" name="Google Shape;532;p41"/>
          <p:cNvGrpSpPr/>
          <p:nvPr/>
        </p:nvGrpSpPr>
        <p:grpSpPr>
          <a:xfrm>
            <a:off x="0" y="549275"/>
            <a:ext cx="9144000" cy="6119812"/>
            <a:chOff x="0" y="346"/>
            <a:chExt cx="5760" cy="3855"/>
          </a:xfrm>
        </p:grpSpPr>
        <p:sp>
          <p:nvSpPr>
            <p:cNvPr id="533" name="Google Shape;533;p41"/>
            <p:cNvSpPr txBox="1"/>
            <p:nvPr/>
          </p:nvSpPr>
          <p:spPr>
            <a:xfrm>
              <a:off x="0" y="346"/>
              <a:ext cx="5760" cy="3855"/>
            </a:xfrm>
            <a:prstGeom prst="rect">
              <a:avLst/>
            </a:prstGeom>
            <a:noFill/>
            <a:ln>
              <a:noFill/>
            </a:ln>
          </p:spPr>
          <p:txBody>
            <a:bodyPr anchorCtr="0" anchor="t" bIns="45700" lIns="91425" spcFirstLastPara="1" rIns="91425" wrap="square" tIns="45700">
              <a:noAutofit/>
            </a:bodyPr>
            <a:lstStyle/>
            <a:p>
              <a:pPr indent="0" lvl="0" marL="0" marR="0" rtl="0" algn="l">
                <a:lnSpc>
                  <a:spcPct val="85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Как удалять пятна с  ламината                                        </a:t>
              </a:r>
              <a:br>
                <a:rPr b="0" i="0" lang="en-US" sz="2400" u="none">
                  <a:solidFill>
                    <a:schemeClr val="dk1"/>
                  </a:solidFill>
                  <a:latin typeface="Arial"/>
                  <a:ea typeface="Arial"/>
                  <a:cs typeface="Arial"/>
                  <a:sym typeface="Arial"/>
                </a:rPr>
              </a:b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Не смотря на то, что ламинированные полы, как правило,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невосприимчивы к большинству загрязнителей, к сожалению,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бывают упрямые пятна, которые могут потребовать особого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«лечения». Вот некоторые, наиболее распространенные типы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загрязнителей, которые могут создать проблемы при чистке:</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Смола (жир):</a:t>
              </a:r>
              <a:r>
                <a:rPr b="0" i="0" lang="en-US" sz="2400" u="none">
                  <a:solidFill>
                    <a:schemeClr val="dk1"/>
                  </a:solidFill>
                  <a:latin typeface="Arial"/>
                  <a:ea typeface="Arial"/>
                  <a:cs typeface="Arial"/>
                  <a:sym typeface="Arial"/>
                </a:rPr>
                <a:t> чтобы удалить подобные пятна, их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предварительно следует заморозить используя пакет со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льдом. Когда пятно застынет, аккуратно очистите его пластиковым скребком или ножом для масла (не скребите по поверхности острыми металлическими инструментами, чтобы не повредить поверхность!). Если сразу удалить пятно не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получилось, сотрите остатки, используя средство для мытья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стёкол.</a:t>
              </a:r>
              <a:br>
                <a:rPr b="0" i="0" lang="en-US" sz="2400" u="none">
                  <a:solidFill>
                    <a:schemeClr val="dk1"/>
                  </a:solidFill>
                  <a:latin typeface="Arial"/>
                  <a:ea typeface="Arial"/>
                  <a:cs typeface="Arial"/>
                  <a:sym typeface="Arial"/>
                </a:rPr>
              </a:br>
              <a:endParaRPr/>
            </a:p>
          </p:txBody>
        </p:sp>
        <p:cxnSp>
          <p:nvCxnSpPr>
            <p:cNvPr id="534" name="Google Shape;534;p41"/>
            <p:cNvCxnSpPr/>
            <p:nvPr/>
          </p:nvCxnSpPr>
          <p:spPr>
            <a:xfrm>
              <a:off x="0" y="346"/>
              <a:ext cx="5760" cy="0"/>
            </a:xfrm>
            <a:prstGeom prst="straightConnector1">
              <a:avLst/>
            </a:prstGeom>
            <a:noFill/>
            <a:ln>
              <a:noFill/>
            </a:ln>
          </p:spPr>
        </p:cxnSp>
        <p:cxnSp>
          <p:nvCxnSpPr>
            <p:cNvPr id="535" name="Google Shape;535;p41"/>
            <p:cNvCxnSpPr/>
            <p:nvPr/>
          </p:nvCxnSpPr>
          <p:spPr>
            <a:xfrm>
              <a:off x="0" y="4201"/>
              <a:ext cx="5760" cy="0"/>
            </a:xfrm>
            <a:prstGeom prst="straightConnector1">
              <a:avLst/>
            </a:prstGeom>
            <a:noFill/>
            <a:ln>
              <a:noFill/>
            </a:ln>
          </p:spPr>
        </p:cxnSp>
        <p:cxnSp>
          <p:nvCxnSpPr>
            <p:cNvPr id="536" name="Google Shape;536;p41"/>
            <p:cNvCxnSpPr/>
            <p:nvPr/>
          </p:nvCxnSpPr>
          <p:spPr>
            <a:xfrm>
              <a:off x="0" y="346"/>
              <a:ext cx="0" cy="3855"/>
            </a:xfrm>
            <a:prstGeom prst="straightConnector1">
              <a:avLst/>
            </a:prstGeom>
            <a:noFill/>
            <a:ln>
              <a:noFill/>
            </a:ln>
          </p:spPr>
        </p:cxnSp>
        <p:cxnSp>
          <p:nvCxnSpPr>
            <p:cNvPr id="537" name="Google Shape;537;p41"/>
            <p:cNvCxnSpPr/>
            <p:nvPr/>
          </p:nvCxnSpPr>
          <p:spPr>
            <a:xfrm>
              <a:off x="5760" y="346"/>
              <a:ext cx="0" cy="3855"/>
            </a:xfrm>
            <a:prstGeom prst="straightConnector1">
              <a:avLst/>
            </a:prstGeom>
            <a:noFill/>
            <a:ln>
              <a:noFill/>
            </a:ln>
          </p:spPr>
        </p:cxnSp>
      </p:grpSp>
      <p:sp>
        <p:nvSpPr>
          <p:cNvPr id="538" name="Google Shape;538;p41"/>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1">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42" name="Shape 542"/>
        <p:cNvGrpSpPr/>
        <p:nvPr/>
      </p:nvGrpSpPr>
      <p:grpSpPr>
        <a:xfrm>
          <a:off x="0" y="0"/>
          <a:ext cx="0" cy="0"/>
          <a:chOff x="0" y="0"/>
          <a:chExt cx="0" cy="0"/>
        </a:xfrm>
      </p:grpSpPr>
      <p:sp>
        <p:nvSpPr>
          <p:cNvPr id="543" name="Google Shape;543;p42"/>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544" name="Google Shape;544;p42"/>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545" name="Google Shape;545;p42"/>
          <p:cNvGrpSpPr/>
          <p:nvPr/>
        </p:nvGrpSpPr>
        <p:grpSpPr>
          <a:xfrm>
            <a:off x="250825" y="549275"/>
            <a:ext cx="8642350" cy="6119812"/>
            <a:chOff x="158" y="346"/>
            <a:chExt cx="5444" cy="3855"/>
          </a:xfrm>
        </p:grpSpPr>
        <p:sp>
          <p:nvSpPr>
            <p:cNvPr id="546" name="Google Shape;546;p42"/>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Спиртные напитки:</a:t>
              </a:r>
              <a:r>
                <a:rPr b="0" i="0" lang="en-US" sz="2400" u="none">
                  <a:solidFill>
                    <a:schemeClr val="dk1"/>
                  </a:solidFill>
                  <a:latin typeface="Arial"/>
                  <a:ea typeface="Arial"/>
                  <a:cs typeface="Arial"/>
                  <a:sym typeface="Arial"/>
                </a:rPr>
                <a:t> смочите ткань в тёплой воде с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моющим средством и протрите пятно. Если это не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помогает, попробуйте использовать ткань, смоченную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денатурированным спиртом.</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Кровь:</a:t>
              </a:r>
              <a:r>
                <a:rPr b="0" i="0" lang="en-US" sz="2400" u="none">
                  <a:solidFill>
                    <a:schemeClr val="dk1"/>
                  </a:solidFill>
                  <a:latin typeface="Arial"/>
                  <a:ea typeface="Arial"/>
                  <a:cs typeface="Arial"/>
                  <a:sym typeface="Arial"/>
                </a:rPr>
                <a:t> нанесите спрей для мытья окон на пятно и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протрите влажной тряпкой.</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Маркер: </a:t>
              </a:r>
              <a:r>
                <a:rPr b="0" i="0" lang="en-US" sz="2400" u="none">
                  <a:solidFill>
                    <a:schemeClr val="dk1"/>
                  </a:solidFill>
                  <a:latin typeface="Arial"/>
                  <a:ea typeface="Arial"/>
                  <a:cs typeface="Arial"/>
                  <a:sym typeface="Arial"/>
                </a:rPr>
                <a:t>потрите мягкой тканью, смоченной уайт-</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спиритом. Если это не сработает, примените зубную пасту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 протрите сухой тряпкой.</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Лак для ногтей:</a:t>
              </a:r>
              <a:r>
                <a:rPr b="0" i="0" lang="en-US" sz="2400" u="none">
                  <a:solidFill>
                    <a:schemeClr val="dk1"/>
                  </a:solidFill>
                  <a:latin typeface="Arial"/>
                  <a:ea typeface="Arial"/>
                  <a:cs typeface="Arial"/>
                  <a:sym typeface="Arial"/>
                </a:rPr>
                <a:t> используйте небольшое количество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чистящего порошка, тёплую воду, и подушечку из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пластиковой сетки. При работе с чистящим порошком или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пастой, будьте осторожны, не трите слишком агрессивно,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чтобы не поцарапать поверхность (особенно, в случаях </a:t>
              </a:r>
              <a:endParaRPr/>
            </a:p>
            <a:p>
              <a:pPr indent="0" lvl="0" marL="0" marR="0" rtl="0" algn="l">
                <a:lnSpc>
                  <a:spcPct val="85000"/>
                </a:lnSpc>
                <a:spcBef>
                  <a:spcPts val="56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приобретения недорогих видов ламината</a:t>
              </a:r>
              <a:r>
                <a:rPr b="0" i="1" lang="en-US" sz="2800" u="none">
                  <a:solidFill>
                    <a:schemeClr val="dk1"/>
                  </a:solidFill>
                  <a:latin typeface="Arial"/>
                  <a:ea typeface="Arial"/>
                  <a:cs typeface="Arial"/>
                  <a:sym typeface="Arial"/>
                </a:rPr>
                <a:t>).</a:t>
              </a:r>
              <a:r>
                <a:rPr b="0" i="0" lang="en-US" sz="2800" u="none">
                  <a:solidFill>
                    <a:schemeClr val="dk1"/>
                  </a:solidFill>
                  <a:latin typeface="Arial"/>
                  <a:ea typeface="Arial"/>
                  <a:cs typeface="Arial"/>
                  <a:sym typeface="Arial"/>
                </a:rPr>
                <a:t> </a:t>
              </a:r>
              <a:endParaRPr/>
            </a:p>
          </p:txBody>
        </p:sp>
        <p:cxnSp>
          <p:nvCxnSpPr>
            <p:cNvPr id="547" name="Google Shape;547;p42"/>
            <p:cNvCxnSpPr/>
            <p:nvPr/>
          </p:nvCxnSpPr>
          <p:spPr>
            <a:xfrm>
              <a:off x="158" y="346"/>
              <a:ext cx="5444" cy="0"/>
            </a:xfrm>
            <a:prstGeom prst="straightConnector1">
              <a:avLst/>
            </a:prstGeom>
            <a:noFill/>
            <a:ln>
              <a:noFill/>
            </a:ln>
          </p:spPr>
        </p:cxnSp>
        <p:cxnSp>
          <p:nvCxnSpPr>
            <p:cNvPr id="548" name="Google Shape;548;p42"/>
            <p:cNvCxnSpPr/>
            <p:nvPr/>
          </p:nvCxnSpPr>
          <p:spPr>
            <a:xfrm>
              <a:off x="158" y="4201"/>
              <a:ext cx="5444" cy="0"/>
            </a:xfrm>
            <a:prstGeom prst="straightConnector1">
              <a:avLst/>
            </a:prstGeom>
            <a:noFill/>
            <a:ln>
              <a:noFill/>
            </a:ln>
          </p:spPr>
        </p:cxnSp>
        <p:cxnSp>
          <p:nvCxnSpPr>
            <p:cNvPr id="549" name="Google Shape;549;p42"/>
            <p:cNvCxnSpPr/>
            <p:nvPr/>
          </p:nvCxnSpPr>
          <p:spPr>
            <a:xfrm>
              <a:off x="158" y="346"/>
              <a:ext cx="0" cy="3855"/>
            </a:xfrm>
            <a:prstGeom prst="straightConnector1">
              <a:avLst/>
            </a:prstGeom>
            <a:noFill/>
            <a:ln>
              <a:noFill/>
            </a:ln>
          </p:spPr>
        </p:cxnSp>
        <p:cxnSp>
          <p:nvCxnSpPr>
            <p:cNvPr id="550" name="Google Shape;550;p42"/>
            <p:cNvCxnSpPr/>
            <p:nvPr/>
          </p:nvCxnSpPr>
          <p:spPr>
            <a:xfrm>
              <a:off x="5602" y="346"/>
              <a:ext cx="0" cy="3855"/>
            </a:xfrm>
            <a:prstGeom prst="straightConnector1">
              <a:avLst/>
            </a:prstGeom>
            <a:noFill/>
            <a:ln>
              <a:noFill/>
            </a:ln>
          </p:spPr>
        </p:cxnSp>
      </p:grpSp>
      <p:sp>
        <p:nvSpPr>
          <p:cNvPr id="551" name="Google Shape;551;p42"/>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4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44">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55" name="Shape 555"/>
        <p:cNvGrpSpPr/>
        <p:nvPr/>
      </p:nvGrpSpPr>
      <p:grpSpPr>
        <a:xfrm>
          <a:off x="0" y="0"/>
          <a:ext cx="0" cy="0"/>
          <a:chOff x="0" y="0"/>
          <a:chExt cx="0" cy="0"/>
        </a:xfrm>
      </p:grpSpPr>
      <p:sp>
        <p:nvSpPr>
          <p:cNvPr id="556" name="Google Shape;556;p43"/>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557" name="Google Shape;557;p43"/>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558" name="Google Shape;558;p43"/>
          <p:cNvGrpSpPr/>
          <p:nvPr/>
        </p:nvGrpSpPr>
        <p:grpSpPr>
          <a:xfrm>
            <a:off x="250825" y="549275"/>
            <a:ext cx="8642350" cy="6119812"/>
            <a:chOff x="158" y="346"/>
            <a:chExt cx="5444" cy="3855"/>
          </a:xfrm>
        </p:grpSpPr>
        <p:sp>
          <p:nvSpPr>
            <p:cNvPr id="559" name="Google Shape;559;p43"/>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just">
                <a:lnSpc>
                  <a:spcPct val="9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Чернила:</a:t>
              </a:r>
              <a:r>
                <a:rPr b="0" i="0" lang="en-US" sz="2400" u="none">
                  <a:solidFill>
                    <a:schemeClr val="dk1"/>
                  </a:solidFill>
                  <a:latin typeface="Arial"/>
                  <a:ea typeface="Arial"/>
                  <a:cs typeface="Arial"/>
                  <a:sym typeface="Arial"/>
                </a:rPr>
                <a:t> протрите чернильное пятно влажной тряпкой с </a:t>
              </a:r>
              <a:endParaRPr/>
            </a:p>
            <a:p>
              <a:pPr indent="0" lvl="0" marL="0" marR="0" rtl="0" algn="just">
                <a:lnSpc>
                  <a:spcPct val="9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тёплой водой и моющим средством. Если это не помогает, </a:t>
              </a:r>
              <a:endParaRPr/>
            </a:p>
            <a:p>
              <a:pPr indent="0" lvl="0" marL="0" marR="0" rtl="0" algn="just">
                <a:lnSpc>
                  <a:spcPct val="9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попробуйте специальные средства для удаления чернил.</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Следы от каблуков и подошвы:</a:t>
              </a:r>
              <a:r>
                <a:rPr b="0" i="0" lang="en-US" sz="2400" u="none">
                  <a:solidFill>
                    <a:schemeClr val="dk1"/>
                  </a:solidFill>
                  <a:latin typeface="Arial"/>
                  <a:ea typeface="Arial"/>
                  <a:cs typeface="Arial"/>
                  <a:sym typeface="Arial"/>
                </a:rPr>
                <a:t> потрите чёрточку </a:t>
              </a:r>
              <a:endParaRPr/>
            </a:p>
            <a:p>
              <a:pPr indent="0" lvl="0" marL="0" marR="0" rtl="0" algn="just">
                <a:lnSpc>
                  <a:spcPct val="9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ластиком для карандашей или раствором пищевой соды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 водой, затем протрите влажной тряпкой.</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Жевательная резинка:</a:t>
              </a:r>
              <a:r>
                <a:rPr b="0" i="0" lang="en-US" sz="2400" u="none">
                  <a:solidFill>
                    <a:schemeClr val="dk1"/>
                  </a:solidFill>
                  <a:latin typeface="Arial"/>
                  <a:ea typeface="Arial"/>
                  <a:cs typeface="Arial"/>
                  <a:sym typeface="Arial"/>
                </a:rPr>
                <a:t> Удалите излишки резинки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скребком и протрите остатки ватным диском смоченным </a:t>
              </a:r>
              <a:endParaRPr/>
            </a:p>
            <a:p>
              <a:pPr indent="0" lvl="0" marL="0" marR="0" rtl="0" algn="just">
                <a:lnSpc>
                  <a:spcPct val="85000"/>
                </a:lnSpc>
                <a:spcBef>
                  <a:spcPts val="56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уайт-спиритом</a:t>
              </a:r>
              <a:r>
                <a:rPr b="0" i="1" lang="en-US" sz="2800" u="none">
                  <a:solidFill>
                    <a:schemeClr val="dk1"/>
                  </a:solidFill>
                  <a:latin typeface="Arial"/>
                  <a:ea typeface="Arial"/>
                  <a:cs typeface="Arial"/>
                  <a:sym typeface="Arial"/>
                </a:rPr>
                <a:t>.</a:t>
              </a:r>
              <a:endParaRPr/>
            </a:p>
          </p:txBody>
        </p:sp>
        <p:cxnSp>
          <p:nvCxnSpPr>
            <p:cNvPr id="560" name="Google Shape;560;p43"/>
            <p:cNvCxnSpPr/>
            <p:nvPr/>
          </p:nvCxnSpPr>
          <p:spPr>
            <a:xfrm>
              <a:off x="158" y="346"/>
              <a:ext cx="5444" cy="0"/>
            </a:xfrm>
            <a:prstGeom prst="straightConnector1">
              <a:avLst/>
            </a:prstGeom>
            <a:noFill/>
            <a:ln>
              <a:noFill/>
            </a:ln>
          </p:spPr>
        </p:cxnSp>
        <p:cxnSp>
          <p:nvCxnSpPr>
            <p:cNvPr id="561" name="Google Shape;561;p43"/>
            <p:cNvCxnSpPr/>
            <p:nvPr/>
          </p:nvCxnSpPr>
          <p:spPr>
            <a:xfrm>
              <a:off x="158" y="4201"/>
              <a:ext cx="5444" cy="0"/>
            </a:xfrm>
            <a:prstGeom prst="straightConnector1">
              <a:avLst/>
            </a:prstGeom>
            <a:noFill/>
            <a:ln>
              <a:noFill/>
            </a:ln>
          </p:spPr>
        </p:cxnSp>
        <p:cxnSp>
          <p:nvCxnSpPr>
            <p:cNvPr id="562" name="Google Shape;562;p43"/>
            <p:cNvCxnSpPr/>
            <p:nvPr/>
          </p:nvCxnSpPr>
          <p:spPr>
            <a:xfrm>
              <a:off x="158" y="346"/>
              <a:ext cx="0" cy="3855"/>
            </a:xfrm>
            <a:prstGeom prst="straightConnector1">
              <a:avLst/>
            </a:prstGeom>
            <a:noFill/>
            <a:ln>
              <a:noFill/>
            </a:ln>
          </p:spPr>
        </p:cxnSp>
        <p:cxnSp>
          <p:nvCxnSpPr>
            <p:cNvPr id="563" name="Google Shape;563;p43"/>
            <p:cNvCxnSpPr/>
            <p:nvPr/>
          </p:nvCxnSpPr>
          <p:spPr>
            <a:xfrm>
              <a:off x="5602" y="346"/>
              <a:ext cx="0" cy="3855"/>
            </a:xfrm>
            <a:prstGeom prst="straightConnector1">
              <a:avLst/>
            </a:prstGeom>
            <a:noFill/>
            <a:ln>
              <a:noFill/>
            </a:ln>
          </p:spPr>
        </p:cxnSp>
      </p:grpSp>
      <p:sp>
        <p:nvSpPr>
          <p:cNvPr id="564" name="Google Shape;564;p43"/>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5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57">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68" name="Shape 568"/>
        <p:cNvGrpSpPr/>
        <p:nvPr/>
      </p:nvGrpSpPr>
      <p:grpSpPr>
        <a:xfrm>
          <a:off x="0" y="0"/>
          <a:ext cx="0" cy="0"/>
          <a:chOff x="0" y="0"/>
          <a:chExt cx="0" cy="0"/>
        </a:xfrm>
      </p:grpSpPr>
      <p:sp>
        <p:nvSpPr>
          <p:cNvPr id="569" name="Google Shape;569;p44"/>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570" name="Google Shape;570;p44"/>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571" name="Google Shape;571;p44"/>
          <p:cNvGrpSpPr/>
          <p:nvPr/>
        </p:nvGrpSpPr>
        <p:grpSpPr>
          <a:xfrm>
            <a:off x="107950" y="549275"/>
            <a:ext cx="8785225" cy="6599237"/>
            <a:chOff x="68" y="346"/>
            <a:chExt cx="5534" cy="4157"/>
          </a:xfrm>
        </p:grpSpPr>
        <p:sp>
          <p:nvSpPr>
            <p:cNvPr id="572" name="Google Shape;572;p44"/>
            <p:cNvSpPr txBox="1"/>
            <p:nvPr/>
          </p:nvSpPr>
          <p:spPr>
            <a:xfrm>
              <a:off x="68" y="346"/>
              <a:ext cx="5534" cy="4157"/>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dk1"/>
                </a:buClr>
                <a:buSzPts val="2400"/>
                <a:buFont typeface="Arial"/>
                <a:buNone/>
              </a:pPr>
              <a:r>
                <a:rPr b="1" i="1" lang="en-US" sz="2400" u="none">
                  <a:solidFill>
                    <a:schemeClr val="dk1"/>
                  </a:solidFill>
                  <a:latin typeface="Arial"/>
                  <a:ea typeface="Arial"/>
                  <a:cs typeface="Arial"/>
                  <a:sym typeface="Arial"/>
                </a:rPr>
                <a:t> Особенности ухода за плиткой</a:t>
              </a:r>
              <a:endParaRPr/>
            </a:p>
            <a:p>
              <a:pPr indent="0" lvl="0" marL="0" marR="0" rtl="0" algn="l">
                <a:lnSpc>
                  <a:spcPct val="65000"/>
                </a:lnSpc>
                <a:spcBef>
                  <a:spcPts val="480"/>
                </a:spcBef>
                <a:spcAft>
                  <a:spcPts val="0"/>
                </a:spcAft>
                <a:buClr>
                  <a:schemeClr val="dk1"/>
                </a:buClr>
                <a:buSzPts val="2400"/>
                <a:buFont typeface="Arial"/>
                <a:buNone/>
              </a:pPr>
              <a:r>
                <a:rPr b="0"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Для того чтобы сохранить высокие технические свойства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 эстетические характеристики керамической плитки,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необходим регулярный уход с соблюдением некоторых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правил и рекомендаций:</a:t>
              </a:r>
              <a:endParaRPr/>
            </a:p>
            <a:p>
              <a:pPr indent="0" lvl="0" marL="0" marR="0" rtl="0" algn="l">
                <a:lnSpc>
                  <a:spcPct val="6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при возникновении незначительных загрязнений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достаточно будет протереть поверхность при помощи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мягкой сухой ткани и влажной губки;</a:t>
              </a:r>
              <a:endParaRPr/>
            </a:p>
            <a:p>
              <a:pPr indent="0" lvl="0" marL="0" marR="0" rtl="0" algn="l">
                <a:lnSpc>
                  <a:spcPct val="6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в случае умеренного загрязнения отлично может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подойти жидкость, предназначенная для мытья окон, либо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тёплый раствор бытовых моющих средств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слабощелочного типа, при необходимости можно  </a:t>
              </a:r>
              <a:endParaRPr/>
            </a:p>
            <a:p>
              <a:pPr indent="0" lvl="0" marL="0" marR="0" rtl="0" algn="l">
                <a:lnSpc>
                  <a:spcPct val="65000"/>
                </a:lnSpc>
                <a:spcBef>
                  <a:spcPts val="56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увеличить концентрацию раствора</a:t>
              </a:r>
              <a:r>
                <a:rPr b="0" i="1" lang="en-US" sz="2800" u="none">
                  <a:solidFill>
                    <a:schemeClr val="dk1"/>
                  </a:solidFill>
                  <a:latin typeface="Arial"/>
                  <a:ea typeface="Arial"/>
                  <a:cs typeface="Arial"/>
                  <a:sym typeface="Arial"/>
                </a:rPr>
                <a:t>;</a:t>
              </a:r>
              <a:r>
                <a:rPr b="0" i="1" lang="en-US" sz="2400" u="none">
                  <a:solidFill>
                    <a:schemeClr val="dk1"/>
                  </a:solidFill>
                  <a:latin typeface="Arial"/>
                  <a:ea typeface="Arial"/>
                  <a:cs typeface="Arial"/>
                  <a:sym typeface="Arial"/>
                </a:rPr>
                <a:t> </a:t>
              </a:r>
              <a:endParaRPr/>
            </a:p>
            <a:p>
              <a:pPr indent="0" lvl="0" marL="0" marR="0" rtl="0" algn="l">
                <a:lnSpc>
                  <a:spcPct val="6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 </a:t>
              </a:r>
              <a:r>
                <a:rPr b="0" i="0" lang="en-US" sz="2400" u="none">
                  <a:solidFill>
                    <a:schemeClr val="dk1"/>
                  </a:solidFill>
                  <a:latin typeface="Arial"/>
                  <a:ea typeface="Arial"/>
                  <a:cs typeface="Arial"/>
                  <a:sym typeface="Arial"/>
                </a:rPr>
                <a:t>при мытье керамической плитки следует отказаться от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использования мыла, в котором содержатся жиры и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органические кислоты, поскольку при условии повышенной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влажности могут появиться споры плесени, также жировая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плёнка на поверхности плитки, в результате чего снижается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уровень блеска глазури;</a:t>
              </a:r>
              <a:endParaRPr b="0" i="0" sz="2400" u="none">
                <a:solidFill>
                  <a:schemeClr val="lt2"/>
                </a:solidFill>
                <a:latin typeface="Arial"/>
                <a:ea typeface="Arial"/>
                <a:cs typeface="Arial"/>
                <a:sym typeface="Arial"/>
              </a:endParaRPr>
            </a:p>
            <a:p>
              <a:pPr indent="0" lvl="0" marL="0" marR="0" rtl="0" algn="l">
                <a:lnSpc>
                  <a:spcPct val="100000"/>
                </a:lnSpc>
                <a:spcBef>
                  <a:spcPts val="0"/>
                </a:spcBef>
                <a:spcAft>
                  <a:spcPts val="0"/>
                </a:spcAft>
                <a:buNone/>
              </a:pPr>
              <a:r>
                <a:t/>
              </a:r>
              <a:endParaRPr b="0" i="0" sz="2400" u="none">
                <a:solidFill>
                  <a:schemeClr val="lt2"/>
                </a:solidFill>
                <a:latin typeface="Arial"/>
                <a:ea typeface="Arial"/>
                <a:cs typeface="Arial"/>
                <a:sym typeface="Arial"/>
              </a:endParaRPr>
            </a:p>
          </p:txBody>
        </p:sp>
        <p:cxnSp>
          <p:nvCxnSpPr>
            <p:cNvPr id="573" name="Google Shape;573;p44"/>
            <p:cNvCxnSpPr/>
            <p:nvPr/>
          </p:nvCxnSpPr>
          <p:spPr>
            <a:xfrm>
              <a:off x="68" y="346"/>
              <a:ext cx="5534" cy="0"/>
            </a:xfrm>
            <a:prstGeom prst="straightConnector1">
              <a:avLst/>
            </a:prstGeom>
            <a:noFill/>
            <a:ln>
              <a:noFill/>
            </a:ln>
          </p:spPr>
        </p:cxnSp>
        <p:cxnSp>
          <p:nvCxnSpPr>
            <p:cNvPr id="574" name="Google Shape;574;p44"/>
            <p:cNvCxnSpPr/>
            <p:nvPr/>
          </p:nvCxnSpPr>
          <p:spPr>
            <a:xfrm>
              <a:off x="68" y="4503"/>
              <a:ext cx="5534" cy="0"/>
            </a:xfrm>
            <a:prstGeom prst="straightConnector1">
              <a:avLst/>
            </a:prstGeom>
            <a:noFill/>
            <a:ln>
              <a:noFill/>
            </a:ln>
          </p:spPr>
        </p:cxnSp>
        <p:cxnSp>
          <p:nvCxnSpPr>
            <p:cNvPr id="575" name="Google Shape;575;p44"/>
            <p:cNvCxnSpPr/>
            <p:nvPr/>
          </p:nvCxnSpPr>
          <p:spPr>
            <a:xfrm>
              <a:off x="68" y="346"/>
              <a:ext cx="0" cy="4157"/>
            </a:xfrm>
            <a:prstGeom prst="straightConnector1">
              <a:avLst/>
            </a:prstGeom>
            <a:noFill/>
            <a:ln>
              <a:noFill/>
            </a:ln>
          </p:spPr>
        </p:cxnSp>
        <p:cxnSp>
          <p:nvCxnSpPr>
            <p:cNvPr id="576" name="Google Shape;576;p44"/>
            <p:cNvCxnSpPr/>
            <p:nvPr/>
          </p:nvCxnSpPr>
          <p:spPr>
            <a:xfrm>
              <a:off x="5602" y="346"/>
              <a:ext cx="0" cy="4157"/>
            </a:xfrm>
            <a:prstGeom prst="straightConnector1">
              <a:avLst/>
            </a:prstGeom>
            <a:noFill/>
            <a:ln>
              <a:noFill/>
            </a:ln>
          </p:spPr>
        </p:cxnSp>
      </p:grpSp>
      <p:sp>
        <p:nvSpPr>
          <p:cNvPr id="577" name="Google Shape;577;p44"/>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7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70">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12" name="Shape 112"/>
        <p:cNvGrpSpPr/>
        <p:nvPr/>
      </p:nvGrpSpPr>
      <p:grpSpPr>
        <a:xfrm>
          <a:off x="0" y="0"/>
          <a:ext cx="0" cy="0"/>
          <a:chOff x="0" y="0"/>
          <a:chExt cx="0" cy="0"/>
        </a:xfrm>
      </p:grpSpPr>
      <p:sp>
        <p:nvSpPr>
          <p:cNvPr id="113" name="Google Shape;113;p9"/>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14" name="Google Shape;114;p9"/>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15" name="Google Shape;115;p9"/>
          <p:cNvGrpSpPr/>
          <p:nvPr/>
        </p:nvGrpSpPr>
        <p:grpSpPr>
          <a:xfrm>
            <a:off x="4648200" y="1981200"/>
            <a:ext cx="4038600" cy="1866900"/>
            <a:chOff x="2154" y="618"/>
            <a:chExt cx="3315" cy="3220"/>
          </a:xfrm>
        </p:grpSpPr>
        <p:sp>
          <p:nvSpPr>
            <p:cNvPr id="116" name="Google Shape;116;p9"/>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117" name="Google Shape;117;p9"/>
            <p:cNvCxnSpPr/>
            <p:nvPr/>
          </p:nvCxnSpPr>
          <p:spPr>
            <a:xfrm>
              <a:off x="2154" y="618"/>
              <a:ext cx="3315" cy="0"/>
            </a:xfrm>
            <a:prstGeom prst="straightConnector1">
              <a:avLst/>
            </a:prstGeom>
            <a:noFill/>
            <a:ln>
              <a:noFill/>
            </a:ln>
          </p:spPr>
        </p:cxnSp>
        <p:cxnSp>
          <p:nvCxnSpPr>
            <p:cNvPr id="118" name="Google Shape;118;p9"/>
            <p:cNvCxnSpPr/>
            <p:nvPr/>
          </p:nvCxnSpPr>
          <p:spPr>
            <a:xfrm>
              <a:off x="2154" y="3838"/>
              <a:ext cx="3315" cy="0"/>
            </a:xfrm>
            <a:prstGeom prst="straightConnector1">
              <a:avLst/>
            </a:prstGeom>
            <a:noFill/>
            <a:ln>
              <a:noFill/>
            </a:ln>
          </p:spPr>
        </p:cxnSp>
        <p:cxnSp>
          <p:nvCxnSpPr>
            <p:cNvPr id="119" name="Google Shape;119;p9"/>
            <p:cNvCxnSpPr/>
            <p:nvPr/>
          </p:nvCxnSpPr>
          <p:spPr>
            <a:xfrm>
              <a:off x="2154" y="618"/>
              <a:ext cx="0" cy="3220"/>
            </a:xfrm>
            <a:prstGeom prst="straightConnector1">
              <a:avLst/>
            </a:prstGeom>
            <a:noFill/>
            <a:ln>
              <a:noFill/>
            </a:ln>
          </p:spPr>
        </p:cxnSp>
        <p:cxnSp>
          <p:nvCxnSpPr>
            <p:cNvPr id="120" name="Google Shape;120;p9"/>
            <p:cNvCxnSpPr/>
            <p:nvPr/>
          </p:nvCxnSpPr>
          <p:spPr>
            <a:xfrm>
              <a:off x="5469" y="618"/>
              <a:ext cx="0" cy="3220"/>
            </a:xfrm>
            <a:prstGeom prst="straightConnector1">
              <a:avLst/>
            </a:prstGeom>
            <a:noFill/>
            <a:ln>
              <a:noFill/>
            </a:ln>
          </p:spPr>
        </p:cxnSp>
      </p:grpSp>
      <p:sp>
        <p:nvSpPr>
          <p:cNvPr id="121" name="Google Shape;121;p9"/>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graphicFrame>
        <p:nvGraphicFramePr>
          <p:cNvPr id="122" name="Google Shape;122;p9"/>
          <p:cNvGraphicFramePr/>
          <p:nvPr/>
        </p:nvGraphicFramePr>
        <p:xfrm>
          <a:off x="4572000" y="620712"/>
          <a:ext cx="3000000" cy="3000000"/>
        </p:xfrm>
        <a:graphic>
          <a:graphicData uri="http://schemas.openxmlformats.org/drawingml/2006/table">
            <a:tbl>
              <a:tblPr>
                <a:noFill/>
                <a:tableStyleId>{35E7F441-4DBA-422F-9488-51A350C52FBC}</a:tableStyleId>
              </a:tblPr>
              <a:tblGrid>
                <a:gridCol w="4392600"/>
              </a:tblGrid>
              <a:tr h="6021375">
                <a:tc>
                  <a:txBody>
                    <a:bodyPr/>
                    <a:lstStyle/>
                    <a:p>
                      <a:pPr indent="0" lvl="0" marL="0" marR="0" rtl="0" algn="l">
                        <a:lnSpc>
                          <a:spcPct val="75000"/>
                        </a:lnSpc>
                        <a:spcBef>
                          <a:spcPts val="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Проводят ежемесячно или раз в два месяца (хорошо её приурочить к какому-нибудь праздничному дню или юбилею).</a:t>
                      </a:r>
                      <a:endParaRPr/>
                    </a:p>
                    <a:p>
                      <a:pPr indent="0" lvl="0" marL="0" marR="0" rtl="0" algn="l">
                        <a:lnSpc>
                          <a:spcPct val="7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Начиная уборку, потолок и стены освобождают от пыли веником или щёткой, завёрнутой в чуть влажную тряпку.</a:t>
                      </a:r>
                      <a:endParaRPr/>
                    </a:p>
                    <a:p>
                      <a:pPr indent="0" lvl="0" marL="0" marR="0" rtl="0" algn="l">
                        <a:lnSpc>
                          <a:spcPct val="7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Моют двери, окна.</a:t>
                      </a:r>
                      <a:endParaRPr/>
                    </a:p>
                    <a:p>
                      <a:pPr indent="0" lvl="0" marL="0" marR="0" rtl="0" algn="l">
                        <a:lnSpc>
                          <a:spcPct val="7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Приводят в порядок шкафы, ящики столов.</a:t>
                      </a:r>
                      <a:endParaRPr/>
                    </a:p>
                    <a:p>
                      <a:pPr indent="0" lvl="0" marL="0" marR="0" rtl="0" algn="l">
                        <a:lnSpc>
                          <a:spcPct val="7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Чистят люстры, бра, абажуры.</a:t>
                      </a:r>
                      <a:endParaRPr/>
                    </a:p>
                    <a:p>
                      <a:pPr indent="0" lvl="0" marL="0" marR="0" rtl="0" algn="l">
                        <a:lnSpc>
                          <a:spcPct val="7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Пылесосят мягкую мебель, ковры, книги.</a:t>
                      </a:r>
                      <a:endParaRPr/>
                    </a:p>
                    <a:p>
                      <a:pPr indent="0" lvl="0" marL="0" marR="0" rtl="0" algn="l">
                        <a:lnSpc>
                          <a:spcPct val="7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Проводят инвентаризацию домашнего имущества, аптечки.</a:t>
                      </a:r>
                      <a:endParaRPr/>
                    </a:p>
                  </a:txBody>
                  <a:tcPr marT="45725" marB="45725" marR="91450" marL="91450">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cxnSp>
        <p:nvCxnSpPr>
          <p:cNvPr id="123" name="Google Shape;123;p9"/>
          <p:cNvCxnSpPr/>
          <p:nvPr/>
        </p:nvCxnSpPr>
        <p:spPr>
          <a:xfrm>
            <a:off x="3563937" y="1484312"/>
            <a:ext cx="1008062" cy="0"/>
          </a:xfrm>
          <a:prstGeom prst="straightConnector1">
            <a:avLst/>
          </a:prstGeom>
          <a:noFill/>
          <a:ln cap="flat" cmpd="sng" w="9525">
            <a:solidFill>
              <a:schemeClr val="dk1"/>
            </a:solidFill>
            <a:prstDash val="solid"/>
            <a:miter lim="800000"/>
            <a:headEnd len="med" w="med" type="none"/>
            <a:tailEnd len="med" w="med" type="triangle"/>
          </a:ln>
        </p:spPr>
      </p:cxnSp>
      <p:graphicFrame>
        <p:nvGraphicFramePr>
          <p:cNvPr id="124" name="Google Shape;124;p9"/>
          <p:cNvGraphicFramePr/>
          <p:nvPr/>
        </p:nvGraphicFramePr>
        <p:xfrm>
          <a:off x="539750" y="1052512"/>
          <a:ext cx="3000000" cy="3000000"/>
        </p:xfrm>
        <a:graphic>
          <a:graphicData uri="http://schemas.openxmlformats.org/drawingml/2006/table">
            <a:tbl>
              <a:tblPr>
                <a:noFill/>
                <a:tableStyleId>{35E7F441-4DBA-422F-9488-51A350C52FBC}</a:tableStyleId>
              </a:tblPr>
              <a:tblGrid>
                <a:gridCol w="3024175"/>
              </a:tblGrid>
              <a:tr h="1030275">
                <a:tc>
                  <a:txBody>
                    <a:bodyPr/>
                    <a:lstStyle/>
                    <a:p>
                      <a:pPr indent="0" lvl="0" marL="0" marR="0" rtl="0" algn="ctr">
                        <a:lnSpc>
                          <a:spcPct val="100000"/>
                        </a:lnSpc>
                        <a:spcBef>
                          <a:spcPts val="0"/>
                        </a:spcBef>
                        <a:spcAft>
                          <a:spcPts val="0"/>
                        </a:spcAft>
                        <a:buClr>
                          <a:schemeClr val="dk1"/>
                        </a:buClr>
                        <a:buSzPts val="2800"/>
                        <a:buFont typeface="Arial"/>
                        <a:buNone/>
                      </a:pPr>
                      <a:r>
                        <a:rPr b="1" i="0" lang="en-US" sz="2800" u="none" cap="none" strike="noStrike">
                          <a:solidFill>
                            <a:schemeClr val="dk1"/>
                          </a:solidFill>
                          <a:latin typeface="Arial"/>
                          <a:ea typeface="Arial"/>
                          <a:cs typeface="Arial"/>
                          <a:sym typeface="Arial"/>
                        </a:rPr>
                        <a:t>Генеральная</a:t>
                      </a:r>
                      <a:endParaRPr/>
                    </a:p>
                    <a:p>
                      <a:pPr indent="0" lvl="0" marL="0" marR="0" rtl="0" algn="ctr">
                        <a:lnSpc>
                          <a:spcPct val="100000"/>
                        </a:lnSpc>
                        <a:spcBef>
                          <a:spcPts val="560"/>
                        </a:spcBef>
                        <a:spcAft>
                          <a:spcPts val="0"/>
                        </a:spcAft>
                        <a:buClr>
                          <a:schemeClr val="dk1"/>
                        </a:buClr>
                        <a:buSzPts val="2800"/>
                        <a:buFont typeface="Arial"/>
                        <a:buNone/>
                      </a:pPr>
                      <a:r>
                        <a:rPr b="1" i="0" lang="en-US" sz="2800" u="none" cap="none" strike="noStrike">
                          <a:solidFill>
                            <a:schemeClr val="dk1"/>
                          </a:solidFill>
                          <a:latin typeface="Arial"/>
                          <a:ea typeface="Arial"/>
                          <a:cs typeface="Arial"/>
                          <a:sym typeface="Arial"/>
                        </a:rPr>
                        <a:t>уборка</a:t>
                      </a:r>
                      <a:endParaRPr/>
                    </a:p>
                  </a:txBody>
                  <a:tcPr marT="45725" marB="45725" marR="91450" marL="91450">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chemeClr val="folHlink"/>
                    </a:solidFill>
                  </a:tcPr>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81" name="Shape 581"/>
        <p:cNvGrpSpPr/>
        <p:nvPr/>
      </p:nvGrpSpPr>
      <p:grpSpPr>
        <a:xfrm>
          <a:off x="0" y="0"/>
          <a:ext cx="0" cy="0"/>
          <a:chOff x="0" y="0"/>
          <a:chExt cx="0" cy="0"/>
        </a:xfrm>
      </p:grpSpPr>
      <p:sp>
        <p:nvSpPr>
          <p:cNvPr id="582" name="Google Shape;582;p45"/>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583" name="Google Shape;583;p45"/>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584" name="Google Shape;584;p45"/>
          <p:cNvGrpSpPr/>
          <p:nvPr/>
        </p:nvGrpSpPr>
        <p:grpSpPr>
          <a:xfrm>
            <a:off x="250825" y="549275"/>
            <a:ext cx="8642350" cy="7932737"/>
            <a:chOff x="158" y="346"/>
            <a:chExt cx="5444" cy="4997"/>
          </a:xfrm>
        </p:grpSpPr>
        <p:sp>
          <p:nvSpPr>
            <p:cNvPr id="585" name="Google Shape;585;p45"/>
            <p:cNvSpPr txBox="1"/>
            <p:nvPr/>
          </p:nvSpPr>
          <p:spPr>
            <a:xfrm>
              <a:off x="158" y="346"/>
              <a:ext cx="5444" cy="4997"/>
            </a:xfrm>
            <a:prstGeom prst="rect">
              <a:avLst/>
            </a:prstGeom>
            <a:noFill/>
            <a:ln>
              <a:noFill/>
            </a:ln>
          </p:spPr>
          <p:txBody>
            <a:bodyPr anchorCtr="0" anchor="t" bIns="45700" lIns="91425" spcFirstLastPara="1" rIns="91425" wrap="square" tIns="45700">
              <a:noAutofit/>
            </a:bodyPr>
            <a:lstStyle/>
            <a:p>
              <a:pPr indent="0" lvl="0" marL="0" marR="0" rtl="0" algn="l">
                <a:lnSpc>
                  <a:spcPct val="75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 </a:t>
              </a:r>
              <a:r>
                <a:rPr b="0" i="0" lang="en-US" sz="2400" u="none">
                  <a:solidFill>
                    <a:schemeClr val="dk1"/>
                  </a:solidFill>
                  <a:latin typeface="Arial"/>
                  <a:ea typeface="Arial"/>
                  <a:cs typeface="Arial"/>
                  <a:sym typeface="Arial"/>
                </a:rPr>
                <a:t>рекомендовано отказаться от агрессивных моющих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средств с кислотной основой, поскольку они могут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приводить к нарушению целостности структуры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материалов с цементной основой, посредством которых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заполняются швы между плитками. Также есть риск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повреждения верхнего слоя глазури, декорированных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элементов, особенно при использовании в ходе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производства плитки платины, золота, разных видов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витрозы (стеклообразная масса, придающая объём поверхности);</a:t>
              </a:r>
              <a:endParaRPr b="0" i="0" sz="2400" u="none">
                <a:solidFill>
                  <a:schemeClr val="lt2"/>
                </a:solidFill>
                <a:latin typeface="Arial"/>
                <a:ea typeface="Arial"/>
                <a:cs typeface="Arial"/>
                <a:sym typeface="Arial"/>
              </a:endParaRPr>
            </a:p>
            <a:p>
              <a:pPr indent="0" lvl="0" marL="0" marR="0" rtl="0" algn="l">
                <a:lnSpc>
                  <a:spcPct val="7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 </a:t>
              </a:r>
              <a:r>
                <a:rPr b="0" i="0" lang="en-US" sz="2400" u="none">
                  <a:solidFill>
                    <a:schemeClr val="dk1"/>
                  </a:solidFill>
                  <a:latin typeface="Arial"/>
                  <a:ea typeface="Arial"/>
                  <a:cs typeface="Arial"/>
                  <a:sym typeface="Arial"/>
                </a:rPr>
                <a:t>требуются ограничения в использовании абразивных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средств, должны быть исключены металлические щётки,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особенно для уборки керамической плитки с глянцевой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глазурью, поскольку при систематической жёсткой чистки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могут появляться царапины, сколы. Такая ситуация станет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причиной формирования сетки под глазурью, будут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темнеть фрагменты плитки;</a:t>
              </a:r>
              <a:endParaRPr/>
            </a:p>
            <a:p>
              <a:pPr indent="0" lvl="0" marL="0" marR="0" rtl="0" algn="l">
                <a:lnSpc>
                  <a:spcPct val="75000"/>
                </a:lnSpc>
                <a:spcBef>
                  <a:spcPts val="480"/>
                </a:spcBef>
                <a:spcAft>
                  <a:spcPts val="0"/>
                </a:spcAft>
                <a:buClr>
                  <a:schemeClr val="dk1"/>
                </a:buClr>
                <a:buSzPts val="2400"/>
                <a:buFont typeface="Arial"/>
                <a:buNone/>
              </a:pPr>
              <a:r>
                <a:t/>
              </a:r>
              <a:endParaRPr b="0" i="0" sz="2400" u="none">
                <a:solidFill>
                  <a:schemeClr val="lt2"/>
                </a:solidFill>
                <a:latin typeface="Arial"/>
                <a:ea typeface="Arial"/>
                <a:cs typeface="Arial"/>
                <a:sym typeface="Arial"/>
              </a:endParaRPr>
            </a:p>
            <a:p>
              <a:pPr indent="0" lvl="0" marL="0" marR="0" rtl="0" algn="l">
                <a:lnSpc>
                  <a:spcPct val="75000"/>
                </a:lnSpc>
                <a:spcBef>
                  <a:spcPts val="560"/>
                </a:spcBef>
                <a:spcAft>
                  <a:spcPts val="0"/>
                </a:spcAft>
                <a:buClr>
                  <a:schemeClr val="dk1"/>
                </a:buClr>
                <a:buSzPts val="2800"/>
                <a:buFont typeface="Arial"/>
                <a:buNone/>
              </a:pPr>
              <a:r>
                <a:t/>
              </a:r>
              <a:endParaRPr b="0" i="1" sz="2800" u="none">
                <a:solidFill>
                  <a:schemeClr val="lt2"/>
                </a:solidFill>
                <a:latin typeface="Arial"/>
                <a:ea typeface="Arial"/>
                <a:cs typeface="Arial"/>
                <a:sym typeface="Arial"/>
              </a:endParaRPr>
            </a:p>
            <a:p>
              <a:pPr indent="0" lvl="0" marL="0" marR="0" rtl="0" algn="l">
                <a:lnSpc>
                  <a:spcPct val="75000"/>
                </a:lnSpc>
                <a:spcBef>
                  <a:spcPts val="560"/>
                </a:spcBef>
                <a:spcAft>
                  <a:spcPts val="0"/>
                </a:spcAft>
                <a:buClr>
                  <a:schemeClr val="dk1"/>
                </a:buClr>
                <a:buSzPts val="2800"/>
                <a:buFont typeface="Arial"/>
                <a:buNone/>
              </a:pPr>
              <a:r>
                <a:t/>
              </a:r>
              <a:endParaRPr b="0" i="1" sz="2800" u="none">
                <a:solidFill>
                  <a:schemeClr val="lt2"/>
                </a:solidFill>
                <a:latin typeface="Arial"/>
                <a:ea typeface="Arial"/>
                <a:cs typeface="Arial"/>
                <a:sym typeface="Arial"/>
              </a:endParaRPr>
            </a:p>
            <a:p>
              <a:pPr indent="0" lvl="0" marL="0" marR="0" rtl="0" algn="l">
                <a:lnSpc>
                  <a:spcPct val="75000"/>
                </a:lnSpc>
                <a:spcBef>
                  <a:spcPts val="560"/>
                </a:spcBef>
                <a:spcAft>
                  <a:spcPts val="0"/>
                </a:spcAft>
                <a:buClr>
                  <a:schemeClr val="dk1"/>
                </a:buClr>
                <a:buSzPts val="2800"/>
                <a:buFont typeface="Arial"/>
                <a:buNone/>
              </a:pPr>
              <a:r>
                <a:t/>
              </a:r>
              <a:endParaRPr b="0" i="1" sz="2800" u="none">
                <a:solidFill>
                  <a:schemeClr val="lt2"/>
                </a:solidFill>
                <a:latin typeface="Arial"/>
                <a:ea typeface="Arial"/>
                <a:cs typeface="Arial"/>
                <a:sym typeface="Arial"/>
              </a:endParaRPr>
            </a:p>
            <a:p>
              <a:pPr indent="0" lvl="0" marL="0" marR="0" rtl="0" algn="l">
                <a:lnSpc>
                  <a:spcPct val="100000"/>
                </a:lnSpc>
                <a:spcBef>
                  <a:spcPts val="0"/>
                </a:spcBef>
                <a:spcAft>
                  <a:spcPts val="0"/>
                </a:spcAft>
                <a:buNone/>
              </a:pPr>
              <a:r>
                <a:t/>
              </a:r>
              <a:endParaRPr b="0" i="1" sz="2800" u="none">
                <a:solidFill>
                  <a:schemeClr val="lt2"/>
                </a:solidFill>
                <a:latin typeface="Arial"/>
                <a:ea typeface="Arial"/>
                <a:cs typeface="Arial"/>
                <a:sym typeface="Arial"/>
              </a:endParaRPr>
            </a:p>
          </p:txBody>
        </p:sp>
        <p:cxnSp>
          <p:nvCxnSpPr>
            <p:cNvPr id="586" name="Google Shape;586;p45"/>
            <p:cNvCxnSpPr/>
            <p:nvPr/>
          </p:nvCxnSpPr>
          <p:spPr>
            <a:xfrm>
              <a:off x="158" y="346"/>
              <a:ext cx="5444" cy="0"/>
            </a:xfrm>
            <a:prstGeom prst="straightConnector1">
              <a:avLst/>
            </a:prstGeom>
            <a:noFill/>
            <a:ln>
              <a:noFill/>
            </a:ln>
          </p:spPr>
        </p:cxnSp>
        <p:cxnSp>
          <p:nvCxnSpPr>
            <p:cNvPr id="587" name="Google Shape;587;p45"/>
            <p:cNvCxnSpPr/>
            <p:nvPr/>
          </p:nvCxnSpPr>
          <p:spPr>
            <a:xfrm>
              <a:off x="158" y="5343"/>
              <a:ext cx="5444" cy="0"/>
            </a:xfrm>
            <a:prstGeom prst="straightConnector1">
              <a:avLst/>
            </a:prstGeom>
            <a:noFill/>
            <a:ln>
              <a:noFill/>
            </a:ln>
          </p:spPr>
        </p:cxnSp>
        <p:cxnSp>
          <p:nvCxnSpPr>
            <p:cNvPr id="588" name="Google Shape;588;p45"/>
            <p:cNvCxnSpPr/>
            <p:nvPr/>
          </p:nvCxnSpPr>
          <p:spPr>
            <a:xfrm>
              <a:off x="158" y="346"/>
              <a:ext cx="0" cy="4997"/>
            </a:xfrm>
            <a:prstGeom prst="straightConnector1">
              <a:avLst/>
            </a:prstGeom>
            <a:noFill/>
            <a:ln>
              <a:noFill/>
            </a:ln>
          </p:spPr>
        </p:cxnSp>
        <p:cxnSp>
          <p:nvCxnSpPr>
            <p:cNvPr id="589" name="Google Shape;589;p45"/>
            <p:cNvCxnSpPr/>
            <p:nvPr/>
          </p:nvCxnSpPr>
          <p:spPr>
            <a:xfrm>
              <a:off x="5602" y="346"/>
              <a:ext cx="0" cy="4997"/>
            </a:xfrm>
            <a:prstGeom prst="straightConnector1">
              <a:avLst/>
            </a:prstGeom>
            <a:noFill/>
            <a:ln>
              <a:noFill/>
            </a:ln>
          </p:spPr>
        </p:cxnSp>
      </p:grpSp>
      <p:sp>
        <p:nvSpPr>
          <p:cNvPr id="590" name="Google Shape;590;p45"/>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8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83">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94" name="Shape 594"/>
        <p:cNvGrpSpPr/>
        <p:nvPr/>
      </p:nvGrpSpPr>
      <p:grpSpPr>
        <a:xfrm>
          <a:off x="0" y="0"/>
          <a:ext cx="0" cy="0"/>
          <a:chOff x="0" y="0"/>
          <a:chExt cx="0" cy="0"/>
        </a:xfrm>
      </p:grpSpPr>
      <p:sp>
        <p:nvSpPr>
          <p:cNvPr id="595" name="Google Shape;595;p46"/>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596" name="Google Shape;596;p46"/>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597" name="Google Shape;597;p46"/>
          <p:cNvGrpSpPr/>
          <p:nvPr/>
        </p:nvGrpSpPr>
        <p:grpSpPr>
          <a:xfrm>
            <a:off x="179387" y="549275"/>
            <a:ext cx="8964612" cy="6154737"/>
            <a:chOff x="113" y="346"/>
            <a:chExt cx="5647" cy="3877"/>
          </a:xfrm>
        </p:grpSpPr>
        <p:sp>
          <p:nvSpPr>
            <p:cNvPr id="598" name="Google Shape;598;p46"/>
            <p:cNvSpPr txBox="1"/>
            <p:nvPr/>
          </p:nvSpPr>
          <p:spPr>
            <a:xfrm>
              <a:off x="113" y="346"/>
              <a:ext cx="5647" cy="3877"/>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среди множества доступных в продаже моющих и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чистящих средств оптимален выбор тех, которые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рекомендованы непосредственно производителем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специально для ухода за плиткой. К примеру, можно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воспользоваться специальными средствами для удаления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цемента и растворов после укладки плитки, мягкими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моющими средствами, особыми средствами тщательной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очистки керамической плитки, средствами по защите швов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от плесневых спор, водоотталкивающими средствами,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средствами по уходу за полированной поверхностью плитки и прочими;</a:t>
              </a:r>
              <a:endParaRPr/>
            </a:p>
            <a:p>
              <a:pPr indent="0" lvl="0" marL="0" marR="0" rtl="0" algn="l">
                <a:lnSpc>
                  <a:spcPct val="7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песок, пыль увеличивают абразивный эффект от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постоянного хождения по облицованной поверхности пола.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Поэтому очень важно поддерживать пол в чистом состоянии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 избегать попадания пыли, песка, мелкого гравия с улицы.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Для лучшего эффекта и защиты дома от уличной пыли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лучше положить</a:t>
              </a:r>
              <a:r>
                <a:rPr b="0"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у порога специальный коврик.</a:t>
              </a:r>
              <a:endParaRPr/>
            </a:p>
          </p:txBody>
        </p:sp>
        <p:cxnSp>
          <p:nvCxnSpPr>
            <p:cNvPr id="599" name="Google Shape;599;p46"/>
            <p:cNvCxnSpPr/>
            <p:nvPr/>
          </p:nvCxnSpPr>
          <p:spPr>
            <a:xfrm>
              <a:off x="113" y="346"/>
              <a:ext cx="5647" cy="0"/>
            </a:xfrm>
            <a:prstGeom prst="straightConnector1">
              <a:avLst/>
            </a:prstGeom>
            <a:noFill/>
            <a:ln>
              <a:noFill/>
            </a:ln>
          </p:spPr>
        </p:cxnSp>
        <p:cxnSp>
          <p:nvCxnSpPr>
            <p:cNvPr id="600" name="Google Shape;600;p46"/>
            <p:cNvCxnSpPr/>
            <p:nvPr/>
          </p:nvCxnSpPr>
          <p:spPr>
            <a:xfrm>
              <a:off x="113" y="4223"/>
              <a:ext cx="5647" cy="0"/>
            </a:xfrm>
            <a:prstGeom prst="straightConnector1">
              <a:avLst/>
            </a:prstGeom>
            <a:noFill/>
            <a:ln>
              <a:noFill/>
            </a:ln>
          </p:spPr>
        </p:cxnSp>
        <p:cxnSp>
          <p:nvCxnSpPr>
            <p:cNvPr id="601" name="Google Shape;601;p46"/>
            <p:cNvCxnSpPr/>
            <p:nvPr/>
          </p:nvCxnSpPr>
          <p:spPr>
            <a:xfrm>
              <a:off x="113" y="346"/>
              <a:ext cx="0" cy="3877"/>
            </a:xfrm>
            <a:prstGeom prst="straightConnector1">
              <a:avLst/>
            </a:prstGeom>
            <a:noFill/>
            <a:ln>
              <a:noFill/>
            </a:ln>
          </p:spPr>
        </p:cxnSp>
        <p:cxnSp>
          <p:nvCxnSpPr>
            <p:cNvPr id="602" name="Google Shape;602;p46"/>
            <p:cNvCxnSpPr/>
            <p:nvPr/>
          </p:nvCxnSpPr>
          <p:spPr>
            <a:xfrm>
              <a:off x="5760" y="346"/>
              <a:ext cx="0" cy="3877"/>
            </a:xfrm>
            <a:prstGeom prst="straightConnector1">
              <a:avLst/>
            </a:prstGeom>
            <a:noFill/>
            <a:ln>
              <a:noFill/>
            </a:ln>
          </p:spPr>
        </p:cxnSp>
      </p:grpSp>
      <p:sp>
        <p:nvSpPr>
          <p:cNvPr id="603" name="Google Shape;603;p46"/>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9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96">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607" name="Shape 607"/>
        <p:cNvGrpSpPr/>
        <p:nvPr/>
      </p:nvGrpSpPr>
      <p:grpSpPr>
        <a:xfrm>
          <a:off x="0" y="0"/>
          <a:ext cx="0" cy="0"/>
          <a:chOff x="0" y="0"/>
          <a:chExt cx="0" cy="0"/>
        </a:xfrm>
      </p:grpSpPr>
      <p:sp>
        <p:nvSpPr>
          <p:cNvPr id="608" name="Google Shape;608;p47"/>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609" name="Google Shape;609;p47"/>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610" name="Google Shape;610;p47"/>
          <p:cNvGrpSpPr/>
          <p:nvPr/>
        </p:nvGrpSpPr>
        <p:grpSpPr>
          <a:xfrm>
            <a:off x="250825" y="549275"/>
            <a:ext cx="8642350" cy="6119812"/>
            <a:chOff x="158" y="346"/>
            <a:chExt cx="5444" cy="3855"/>
          </a:xfrm>
        </p:grpSpPr>
        <p:sp>
          <p:nvSpPr>
            <p:cNvPr id="611" name="Google Shape;611;p47"/>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1" lang="en-US" sz="2800" u="none">
                  <a:solidFill>
                    <a:schemeClr val="dk1"/>
                  </a:solidFill>
                  <a:latin typeface="Arial"/>
                  <a:ea typeface="Arial"/>
                  <a:cs typeface="Arial"/>
                  <a:sym typeface="Arial"/>
                </a:rPr>
                <a:t>Уход за коврами</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Уход за ковром - такое же ответственное дело, как и его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выбор. Хотя ковры отличаются долговечностью и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простотой ухода, они не застрахованы от загрязнений.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Ковры могут пачкаться по нескольким причинам:</a:t>
              </a:r>
              <a:endParaRPr/>
            </a:p>
            <a:p>
              <a:pPr indent="0" lvl="0" marL="0" marR="0" rtl="0" algn="l">
                <a:lnSpc>
                  <a:spcPct val="8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пыль, песок, глина и другие твёрдые частицы проникая в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ворс ковра, могут повредить пряжу ворса, и вызвать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ускоренный износ ковра;</a:t>
              </a:r>
              <a:endParaRPr/>
            </a:p>
            <a:p>
              <a:pPr indent="0" lvl="0" marL="0" marR="0" rtl="0" algn="l">
                <a:lnSpc>
                  <a:spcPct val="8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частички жира, присутствующие в воздухе, могут оседать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на ворс ковра и вызывать прилипание пыли, от чего краски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ковра блекнут; </a:t>
              </a:r>
              <a:endParaRPr/>
            </a:p>
            <a:p>
              <a:pPr indent="0" lvl="0" marL="0" marR="0" rtl="0" algn="l">
                <a:lnSpc>
                  <a:spcPct val="8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некоторые типы химических загрязнителей проникая в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ковёр, могут вызвать длительное загрязнение и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окрашивание ковра. </a:t>
              </a:r>
              <a:endParaRPr/>
            </a:p>
          </p:txBody>
        </p:sp>
        <p:cxnSp>
          <p:nvCxnSpPr>
            <p:cNvPr id="612" name="Google Shape;612;p47"/>
            <p:cNvCxnSpPr/>
            <p:nvPr/>
          </p:nvCxnSpPr>
          <p:spPr>
            <a:xfrm>
              <a:off x="158" y="346"/>
              <a:ext cx="5444" cy="0"/>
            </a:xfrm>
            <a:prstGeom prst="straightConnector1">
              <a:avLst/>
            </a:prstGeom>
            <a:noFill/>
            <a:ln>
              <a:noFill/>
            </a:ln>
          </p:spPr>
        </p:cxnSp>
        <p:cxnSp>
          <p:nvCxnSpPr>
            <p:cNvPr id="613" name="Google Shape;613;p47"/>
            <p:cNvCxnSpPr/>
            <p:nvPr/>
          </p:nvCxnSpPr>
          <p:spPr>
            <a:xfrm>
              <a:off x="158" y="4201"/>
              <a:ext cx="5444" cy="0"/>
            </a:xfrm>
            <a:prstGeom prst="straightConnector1">
              <a:avLst/>
            </a:prstGeom>
            <a:noFill/>
            <a:ln>
              <a:noFill/>
            </a:ln>
          </p:spPr>
        </p:cxnSp>
        <p:cxnSp>
          <p:nvCxnSpPr>
            <p:cNvPr id="614" name="Google Shape;614;p47"/>
            <p:cNvCxnSpPr/>
            <p:nvPr/>
          </p:nvCxnSpPr>
          <p:spPr>
            <a:xfrm>
              <a:off x="158" y="346"/>
              <a:ext cx="0" cy="3855"/>
            </a:xfrm>
            <a:prstGeom prst="straightConnector1">
              <a:avLst/>
            </a:prstGeom>
            <a:noFill/>
            <a:ln>
              <a:noFill/>
            </a:ln>
          </p:spPr>
        </p:cxnSp>
        <p:cxnSp>
          <p:nvCxnSpPr>
            <p:cNvPr id="615" name="Google Shape;615;p47"/>
            <p:cNvCxnSpPr/>
            <p:nvPr/>
          </p:nvCxnSpPr>
          <p:spPr>
            <a:xfrm>
              <a:off x="5602" y="346"/>
              <a:ext cx="0" cy="3855"/>
            </a:xfrm>
            <a:prstGeom prst="straightConnector1">
              <a:avLst/>
            </a:prstGeom>
            <a:noFill/>
            <a:ln>
              <a:noFill/>
            </a:ln>
          </p:spPr>
        </p:cxnSp>
      </p:grpSp>
      <p:sp>
        <p:nvSpPr>
          <p:cNvPr id="616" name="Google Shape;616;p47"/>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0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09">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620" name="Shape 620"/>
        <p:cNvGrpSpPr/>
        <p:nvPr/>
      </p:nvGrpSpPr>
      <p:grpSpPr>
        <a:xfrm>
          <a:off x="0" y="0"/>
          <a:ext cx="0" cy="0"/>
          <a:chOff x="0" y="0"/>
          <a:chExt cx="0" cy="0"/>
        </a:xfrm>
      </p:grpSpPr>
      <p:sp>
        <p:nvSpPr>
          <p:cNvPr id="621" name="Google Shape;621;p48"/>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622" name="Google Shape;622;p48"/>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623" name="Google Shape;623;p48"/>
          <p:cNvGrpSpPr/>
          <p:nvPr/>
        </p:nvGrpSpPr>
        <p:grpSpPr>
          <a:xfrm>
            <a:off x="0" y="549275"/>
            <a:ext cx="9144000" cy="6218237"/>
            <a:chOff x="0" y="346"/>
            <a:chExt cx="5760" cy="3917"/>
          </a:xfrm>
        </p:grpSpPr>
        <p:sp>
          <p:nvSpPr>
            <p:cNvPr id="624" name="Google Shape;624;p48"/>
            <p:cNvSpPr txBox="1"/>
            <p:nvPr/>
          </p:nvSpPr>
          <p:spPr>
            <a:xfrm>
              <a:off x="0" y="346"/>
              <a:ext cx="5760" cy="3917"/>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Чтобы не бояться загрязнений и не хранить ковёр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свёрнутым в рулон, необходимо соблюдать несколько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простых правил по уходу:</a:t>
              </a:r>
              <a:endParaRPr/>
            </a:p>
            <a:p>
              <a:pPr indent="0" lvl="0" marL="0" marR="0" rtl="0" algn="l">
                <a:lnSpc>
                  <a:spcPct val="8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не хранить и не стелить ковёр в помещениях с повышенной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влажностью; </a:t>
              </a:r>
              <a:endParaRPr/>
            </a:p>
            <a:p>
              <a:pPr indent="0" lvl="0" marL="0" marR="0" rtl="0" algn="l">
                <a:lnSpc>
                  <a:spcPct val="8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не ставить на ковёр мебель с острыми ножками;</a:t>
              </a:r>
              <a:endParaRPr/>
            </a:p>
            <a:p>
              <a:pPr indent="0" lvl="0" marL="0" marR="0" rtl="0" algn="l">
                <a:lnSpc>
                  <a:spcPct val="8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иногда разворачивать ковёр на 90 или 180 °С, чтобы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избежать неравномерного износа в местах, где по нему ходят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особенно часто;</a:t>
              </a:r>
              <a:endParaRPr/>
            </a:p>
            <a:p>
              <a:pPr indent="0" lvl="0" marL="0" marR="0" rtl="0" algn="l">
                <a:lnSpc>
                  <a:spcPct val="8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сушить ковры естественным способом;</a:t>
              </a:r>
              <a:endParaRPr/>
            </a:p>
            <a:p>
              <a:pPr indent="0" lvl="0" marL="0" marR="0" rtl="0" algn="l">
                <a:lnSpc>
                  <a:spcPct val="8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чаще пылесосить ковер с изнанки</a:t>
              </a:r>
              <a:r>
                <a:rPr b="0" i="1" lang="en-US" sz="2800" u="none">
                  <a:solidFill>
                    <a:schemeClr val="dk1"/>
                  </a:solidFill>
                  <a:latin typeface="Arial"/>
                  <a:ea typeface="Arial"/>
                  <a:cs typeface="Arial"/>
                  <a:sym typeface="Arial"/>
                </a:rPr>
                <a:t>.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Любые пролитые жидкости необходимо удалять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немедленно - чем дольше остается жидкость на ковре, тем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меньше вероятность удаления пятна без следов. Поэтому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пятна, возникающие на ковре в процессе эксплуатации,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необходимо удалять своевременно.</a:t>
              </a:r>
              <a:endParaRPr/>
            </a:p>
          </p:txBody>
        </p:sp>
        <p:cxnSp>
          <p:nvCxnSpPr>
            <p:cNvPr id="625" name="Google Shape;625;p48"/>
            <p:cNvCxnSpPr/>
            <p:nvPr/>
          </p:nvCxnSpPr>
          <p:spPr>
            <a:xfrm>
              <a:off x="0" y="346"/>
              <a:ext cx="5760" cy="0"/>
            </a:xfrm>
            <a:prstGeom prst="straightConnector1">
              <a:avLst/>
            </a:prstGeom>
            <a:noFill/>
            <a:ln>
              <a:noFill/>
            </a:ln>
          </p:spPr>
        </p:cxnSp>
        <p:cxnSp>
          <p:nvCxnSpPr>
            <p:cNvPr id="626" name="Google Shape;626;p48"/>
            <p:cNvCxnSpPr/>
            <p:nvPr/>
          </p:nvCxnSpPr>
          <p:spPr>
            <a:xfrm>
              <a:off x="0" y="4263"/>
              <a:ext cx="5760" cy="0"/>
            </a:xfrm>
            <a:prstGeom prst="straightConnector1">
              <a:avLst/>
            </a:prstGeom>
            <a:noFill/>
            <a:ln>
              <a:noFill/>
            </a:ln>
          </p:spPr>
        </p:cxnSp>
        <p:cxnSp>
          <p:nvCxnSpPr>
            <p:cNvPr id="627" name="Google Shape;627;p48"/>
            <p:cNvCxnSpPr/>
            <p:nvPr/>
          </p:nvCxnSpPr>
          <p:spPr>
            <a:xfrm>
              <a:off x="0" y="346"/>
              <a:ext cx="0" cy="3917"/>
            </a:xfrm>
            <a:prstGeom prst="straightConnector1">
              <a:avLst/>
            </a:prstGeom>
            <a:noFill/>
            <a:ln>
              <a:noFill/>
            </a:ln>
          </p:spPr>
        </p:cxnSp>
        <p:cxnSp>
          <p:nvCxnSpPr>
            <p:cNvPr id="628" name="Google Shape;628;p48"/>
            <p:cNvCxnSpPr/>
            <p:nvPr/>
          </p:nvCxnSpPr>
          <p:spPr>
            <a:xfrm>
              <a:off x="5760" y="346"/>
              <a:ext cx="0" cy="3917"/>
            </a:xfrm>
            <a:prstGeom prst="straightConnector1">
              <a:avLst/>
            </a:prstGeom>
            <a:noFill/>
            <a:ln>
              <a:noFill/>
            </a:ln>
          </p:spPr>
        </p:cxnSp>
      </p:grpSp>
      <p:sp>
        <p:nvSpPr>
          <p:cNvPr id="629" name="Google Shape;629;p48"/>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2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22">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633" name="Shape 633"/>
        <p:cNvGrpSpPr/>
        <p:nvPr/>
      </p:nvGrpSpPr>
      <p:grpSpPr>
        <a:xfrm>
          <a:off x="0" y="0"/>
          <a:ext cx="0" cy="0"/>
          <a:chOff x="0" y="0"/>
          <a:chExt cx="0" cy="0"/>
        </a:xfrm>
      </p:grpSpPr>
      <p:sp>
        <p:nvSpPr>
          <p:cNvPr id="634" name="Google Shape;634;p49"/>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635" name="Google Shape;635;p49"/>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636" name="Google Shape;636;p49"/>
          <p:cNvGrpSpPr/>
          <p:nvPr/>
        </p:nvGrpSpPr>
        <p:grpSpPr>
          <a:xfrm>
            <a:off x="250825" y="549275"/>
            <a:ext cx="8642350" cy="6119812"/>
            <a:chOff x="158" y="346"/>
            <a:chExt cx="5444" cy="3855"/>
          </a:xfrm>
        </p:grpSpPr>
        <p:sp>
          <p:nvSpPr>
            <p:cNvPr id="637" name="Google Shape;637;p49"/>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1" lang="en-US" sz="2400" u="none">
                  <a:solidFill>
                    <a:schemeClr val="dk1"/>
                  </a:solidFill>
                  <a:latin typeface="Arial"/>
                  <a:ea typeface="Arial"/>
                  <a:cs typeface="Arial"/>
                  <a:sym typeface="Arial"/>
                </a:rPr>
                <a:t>Способы выведения пятен </a:t>
              </a:r>
              <a:endParaRPr/>
            </a:p>
            <a:p>
              <a:pPr indent="0" lvl="0" marL="0" marR="0" rtl="0" algn="l">
                <a:lnSpc>
                  <a:spcPct val="80000"/>
                </a:lnSpc>
                <a:spcBef>
                  <a:spcPts val="560"/>
                </a:spcBef>
                <a:spcAft>
                  <a:spcPts val="0"/>
                </a:spcAft>
                <a:buClr>
                  <a:schemeClr val="dk1"/>
                </a:buClr>
                <a:buSzPts val="2400"/>
                <a:buFont typeface="Arial"/>
                <a:buNone/>
              </a:pPr>
              <a:r>
                <a:rPr b="1" i="1" lang="en-US" sz="2400" u="none">
                  <a:solidFill>
                    <a:schemeClr val="dk1"/>
                  </a:solidFill>
                  <a:latin typeface="Arial"/>
                  <a:ea typeface="Arial"/>
                  <a:cs typeface="Arial"/>
                  <a:sym typeface="Arial"/>
                </a:rPr>
                <a:t>                      </a:t>
              </a:r>
              <a:r>
                <a:rPr b="1" i="1" lang="en-US" sz="2800" u="none">
                  <a:solidFill>
                    <a:schemeClr val="dk1"/>
                  </a:solidFill>
                  <a:latin typeface="Arial"/>
                  <a:ea typeface="Arial"/>
                  <a:cs typeface="Arial"/>
                  <a:sym typeface="Arial"/>
                </a:rPr>
                <a:t>                                </a:t>
              </a:r>
              <a:r>
                <a:rPr b="0" i="1" lang="en-US" sz="2800" u="none">
                  <a:solidFill>
                    <a:schemeClr val="dk1"/>
                  </a:solidFill>
                  <a:latin typeface="Arial"/>
                  <a:ea typeface="Arial"/>
                  <a:cs typeface="Arial"/>
                  <a:sym typeface="Arial"/>
                </a:rPr>
                <a:t> </a:t>
              </a:r>
              <a:endParaRPr/>
            </a:p>
          </p:txBody>
        </p:sp>
        <p:cxnSp>
          <p:nvCxnSpPr>
            <p:cNvPr id="638" name="Google Shape;638;p49"/>
            <p:cNvCxnSpPr/>
            <p:nvPr/>
          </p:nvCxnSpPr>
          <p:spPr>
            <a:xfrm>
              <a:off x="158" y="346"/>
              <a:ext cx="5444" cy="0"/>
            </a:xfrm>
            <a:prstGeom prst="straightConnector1">
              <a:avLst/>
            </a:prstGeom>
            <a:noFill/>
            <a:ln>
              <a:noFill/>
            </a:ln>
          </p:spPr>
        </p:cxnSp>
        <p:cxnSp>
          <p:nvCxnSpPr>
            <p:cNvPr id="639" name="Google Shape;639;p49"/>
            <p:cNvCxnSpPr/>
            <p:nvPr/>
          </p:nvCxnSpPr>
          <p:spPr>
            <a:xfrm>
              <a:off x="158" y="4201"/>
              <a:ext cx="5444" cy="0"/>
            </a:xfrm>
            <a:prstGeom prst="straightConnector1">
              <a:avLst/>
            </a:prstGeom>
            <a:noFill/>
            <a:ln>
              <a:noFill/>
            </a:ln>
          </p:spPr>
        </p:cxnSp>
        <p:cxnSp>
          <p:nvCxnSpPr>
            <p:cNvPr id="640" name="Google Shape;640;p49"/>
            <p:cNvCxnSpPr/>
            <p:nvPr/>
          </p:nvCxnSpPr>
          <p:spPr>
            <a:xfrm>
              <a:off x="158" y="346"/>
              <a:ext cx="0" cy="3855"/>
            </a:xfrm>
            <a:prstGeom prst="straightConnector1">
              <a:avLst/>
            </a:prstGeom>
            <a:noFill/>
            <a:ln>
              <a:noFill/>
            </a:ln>
          </p:spPr>
        </p:cxnSp>
        <p:cxnSp>
          <p:nvCxnSpPr>
            <p:cNvPr id="641" name="Google Shape;641;p49"/>
            <p:cNvCxnSpPr/>
            <p:nvPr/>
          </p:nvCxnSpPr>
          <p:spPr>
            <a:xfrm>
              <a:off x="5602" y="346"/>
              <a:ext cx="0" cy="3855"/>
            </a:xfrm>
            <a:prstGeom prst="straightConnector1">
              <a:avLst/>
            </a:prstGeom>
            <a:noFill/>
            <a:ln>
              <a:noFill/>
            </a:ln>
          </p:spPr>
        </p:cxnSp>
      </p:grpSp>
      <p:sp>
        <p:nvSpPr>
          <p:cNvPr id="642" name="Google Shape;642;p49"/>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graphicFrame>
        <p:nvGraphicFramePr>
          <p:cNvPr id="643" name="Google Shape;643;p49"/>
          <p:cNvGraphicFramePr/>
          <p:nvPr/>
        </p:nvGraphicFramePr>
        <p:xfrm>
          <a:off x="323850" y="1412875"/>
          <a:ext cx="3000000" cy="3000000"/>
        </p:xfrm>
        <a:graphic>
          <a:graphicData uri="http://schemas.openxmlformats.org/drawingml/2006/table">
            <a:tbl>
              <a:tblPr>
                <a:noFill/>
                <a:tableStyleId>{35E7F441-4DBA-422F-9488-51A350C52FBC}</a:tableStyleId>
              </a:tblPr>
              <a:tblGrid>
                <a:gridCol w="3095625"/>
                <a:gridCol w="5473700"/>
              </a:tblGrid>
              <a:tr h="608000">
                <a:tc>
                  <a:txBody>
                    <a:bodyPr/>
                    <a:lstStyle/>
                    <a:p>
                      <a:pPr indent="0" lvl="0" marL="0" marR="0" rtl="0" algn="l">
                        <a:lnSpc>
                          <a:spcPct val="10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Алкоголь </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85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Промыть шампунем, далее стирать губкой со спиртом </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866775">
                <a:tc>
                  <a:txBody>
                    <a:bodyPr/>
                    <a:lstStyle/>
                    <a:p>
                      <a:pPr indent="0" lvl="0" marL="0" marR="0" rtl="0" algn="l">
                        <a:lnSpc>
                          <a:spcPct val="10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Масло растительное,  соусы </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85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Стирать губкой со спиртом, далее промыть с шампунем. Если пятно осталось применить 5%раствор нашатырного спирта </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712775">
                <a:tc>
                  <a:txBody>
                    <a:bodyPr/>
                    <a:lstStyle/>
                    <a:p>
                      <a:pPr indent="0" lvl="0" marL="0" marR="0" rtl="0" algn="l">
                        <a:lnSpc>
                          <a:spcPct val="10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Пиво </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85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Стирать губкой с тёплой водой, разбавленной 3% спиртом</a:t>
                      </a:r>
                      <a:r>
                        <a:rPr b="0" i="0" lang="en-US" sz="2800" u="none" cap="none" strike="noStrike">
                          <a:solidFill>
                            <a:schemeClr val="dk1"/>
                          </a:solidFill>
                          <a:latin typeface="Arial"/>
                          <a:ea typeface="Arial"/>
                          <a:cs typeface="Arial"/>
                          <a:sym typeface="Arial"/>
                        </a:rPr>
                        <a:t> </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608000">
                <a:tc>
                  <a:txBody>
                    <a:bodyPr/>
                    <a:lstStyle/>
                    <a:p>
                      <a:pPr indent="0" lvl="0" marL="0" marR="0" rtl="0" algn="l">
                        <a:lnSpc>
                          <a:spcPct val="10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Вино, лимонад</a:t>
                      </a:r>
                      <a:r>
                        <a:rPr b="0" i="0" lang="en-US" sz="2800" u="none" cap="none" strike="noStrike">
                          <a:solidFill>
                            <a:schemeClr val="dk1"/>
                          </a:solidFill>
                          <a:latin typeface="Arial"/>
                          <a:ea typeface="Arial"/>
                          <a:cs typeface="Arial"/>
                          <a:sym typeface="Arial"/>
                        </a:rPr>
                        <a:t> </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85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Использовать воду с 50%раствором уксуса, далее промыть шампунем </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866775">
                <a:tc>
                  <a:txBody>
                    <a:bodyPr/>
                    <a:lstStyle/>
                    <a:p>
                      <a:pPr indent="0" lvl="0" marL="0" marR="0" rtl="0" algn="l">
                        <a:lnSpc>
                          <a:spcPct val="10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Кофе, чай</a:t>
                      </a:r>
                      <a:r>
                        <a:rPr b="0" i="0" lang="en-US" sz="2800" u="none" cap="none" strike="noStrike">
                          <a:solidFill>
                            <a:schemeClr val="dk1"/>
                          </a:solidFill>
                          <a:latin typeface="Arial"/>
                          <a:ea typeface="Arial"/>
                          <a:cs typeface="Arial"/>
                          <a:sym typeface="Arial"/>
                        </a:rPr>
                        <a:t> </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85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Промыть шампунем, если пятна остались, стирать губкой с 10% раствором нашатырного спирта </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712775">
                <a:tc>
                  <a:txBody>
                    <a:bodyPr/>
                    <a:lstStyle/>
                    <a:p>
                      <a:pPr indent="0" lvl="0" marL="0" marR="0" rtl="0" algn="l">
                        <a:lnSpc>
                          <a:spcPct val="85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Воск, крем для обуви, мастика</a:t>
                      </a:r>
                      <a:r>
                        <a:rPr b="0" i="0" lang="en-US" sz="2800" u="none" cap="none" strike="noStrike">
                          <a:solidFill>
                            <a:schemeClr val="dk1"/>
                          </a:solidFill>
                          <a:latin typeface="Arial"/>
                          <a:ea typeface="Arial"/>
                          <a:cs typeface="Arial"/>
                          <a:sym typeface="Arial"/>
                        </a:rPr>
                        <a:t> </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85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Стирать спиртом, затем промыть шампунем</a:t>
                      </a:r>
                      <a:r>
                        <a:rPr b="0" i="0" lang="en-US" sz="2800" u="none" cap="none" strike="noStrike">
                          <a:solidFill>
                            <a:schemeClr val="dk1"/>
                          </a:solidFill>
                          <a:latin typeface="Arial"/>
                          <a:ea typeface="Arial"/>
                          <a:cs typeface="Arial"/>
                          <a:sym typeface="Arial"/>
                        </a:rPr>
                        <a:t> </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5">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647" name="Shape 647"/>
        <p:cNvGrpSpPr/>
        <p:nvPr/>
      </p:nvGrpSpPr>
      <p:grpSpPr>
        <a:xfrm>
          <a:off x="0" y="0"/>
          <a:ext cx="0" cy="0"/>
          <a:chOff x="0" y="0"/>
          <a:chExt cx="0" cy="0"/>
        </a:xfrm>
      </p:grpSpPr>
      <p:sp>
        <p:nvSpPr>
          <p:cNvPr id="648" name="Google Shape;648;p50"/>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649" name="Google Shape;649;p50"/>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650" name="Google Shape;650;p50"/>
          <p:cNvGrpSpPr/>
          <p:nvPr/>
        </p:nvGrpSpPr>
        <p:grpSpPr>
          <a:xfrm>
            <a:off x="4648200" y="1981200"/>
            <a:ext cx="4038600" cy="1866900"/>
            <a:chOff x="158" y="346"/>
            <a:chExt cx="5444" cy="3855"/>
          </a:xfrm>
        </p:grpSpPr>
        <p:sp>
          <p:nvSpPr>
            <p:cNvPr id="651" name="Google Shape;651;p50"/>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652" name="Google Shape;652;p50"/>
            <p:cNvCxnSpPr/>
            <p:nvPr/>
          </p:nvCxnSpPr>
          <p:spPr>
            <a:xfrm>
              <a:off x="158" y="346"/>
              <a:ext cx="5444" cy="0"/>
            </a:xfrm>
            <a:prstGeom prst="straightConnector1">
              <a:avLst/>
            </a:prstGeom>
            <a:noFill/>
            <a:ln>
              <a:noFill/>
            </a:ln>
          </p:spPr>
        </p:cxnSp>
        <p:cxnSp>
          <p:nvCxnSpPr>
            <p:cNvPr id="653" name="Google Shape;653;p50"/>
            <p:cNvCxnSpPr/>
            <p:nvPr/>
          </p:nvCxnSpPr>
          <p:spPr>
            <a:xfrm>
              <a:off x="158" y="4201"/>
              <a:ext cx="5444" cy="0"/>
            </a:xfrm>
            <a:prstGeom prst="straightConnector1">
              <a:avLst/>
            </a:prstGeom>
            <a:noFill/>
            <a:ln>
              <a:noFill/>
            </a:ln>
          </p:spPr>
        </p:cxnSp>
        <p:cxnSp>
          <p:nvCxnSpPr>
            <p:cNvPr id="654" name="Google Shape;654;p50"/>
            <p:cNvCxnSpPr/>
            <p:nvPr/>
          </p:nvCxnSpPr>
          <p:spPr>
            <a:xfrm>
              <a:off x="158" y="346"/>
              <a:ext cx="0" cy="3855"/>
            </a:xfrm>
            <a:prstGeom prst="straightConnector1">
              <a:avLst/>
            </a:prstGeom>
            <a:noFill/>
            <a:ln>
              <a:noFill/>
            </a:ln>
          </p:spPr>
        </p:cxnSp>
        <p:cxnSp>
          <p:nvCxnSpPr>
            <p:cNvPr id="655" name="Google Shape;655;p50"/>
            <p:cNvCxnSpPr/>
            <p:nvPr/>
          </p:nvCxnSpPr>
          <p:spPr>
            <a:xfrm>
              <a:off x="5602" y="346"/>
              <a:ext cx="0" cy="3855"/>
            </a:xfrm>
            <a:prstGeom prst="straightConnector1">
              <a:avLst/>
            </a:prstGeom>
            <a:noFill/>
            <a:ln>
              <a:noFill/>
            </a:ln>
          </p:spPr>
        </p:cxnSp>
      </p:grpSp>
      <p:sp>
        <p:nvSpPr>
          <p:cNvPr id="656" name="Google Shape;656;p50"/>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grpSp>
        <p:nvGrpSpPr>
          <p:cNvPr id="657" name="Google Shape;657;p50"/>
          <p:cNvGrpSpPr/>
          <p:nvPr/>
        </p:nvGrpSpPr>
        <p:grpSpPr>
          <a:xfrm>
            <a:off x="250825" y="620712"/>
            <a:ext cx="8642350" cy="5913437"/>
            <a:chOff x="158" y="391"/>
            <a:chExt cx="5444" cy="3725"/>
          </a:xfrm>
        </p:grpSpPr>
        <p:sp>
          <p:nvSpPr>
            <p:cNvPr id="658" name="Google Shape;658;p50"/>
            <p:cNvSpPr txBox="1"/>
            <p:nvPr/>
          </p:nvSpPr>
          <p:spPr>
            <a:xfrm>
              <a:off x="2165" y="3597"/>
              <a:ext cx="3437" cy="519"/>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Отфильтровать промокательной бумагой, потом стирать губкой с 30%-м раствором спирта и промыть шампунем </a:t>
              </a:r>
              <a:endParaRPr/>
            </a:p>
          </p:txBody>
        </p:sp>
        <p:sp>
          <p:nvSpPr>
            <p:cNvPr id="659" name="Google Shape;659;p50"/>
            <p:cNvSpPr txBox="1"/>
            <p:nvPr/>
          </p:nvSpPr>
          <p:spPr>
            <a:xfrm>
              <a:off x="158" y="3597"/>
              <a:ext cx="2007" cy="51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Чернила, тушь </a:t>
              </a:r>
              <a:endParaRPr/>
            </a:p>
          </p:txBody>
        </p:sp>
        <p:sp>
          <p:nvSpPr>
            <p:cNvPr id="660" name="Google Shape;660;p50"/>
            <p:cNvSpPr txBox="1"/>
            <p:nvPr/>
          </p:nvSpPr>
          <p:spPr>
            <a:xfrm>
              <a:off x="2165" y="3017"/>
              <a:ext cx="3437" cy="580"/>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Промыть холодной водой, потом шампунем, затем 5% раствором нашатырного спирта</a:t>
              </a:r>
              <a:r>
                <a:rPr b="0" i="0" lang="en-US" sz="2800" u="none">
                  <a:solidFill>
                    <a:schemeClr val="dk1"/>
                  </a:solidFill>
                  <a:latin typeface="Arial"/>
                  <a:ea typeface="Arial"/>
                  <a:cs typeface="Arial"/>
                  <a:sym typeface="Arial"/>
                </a:rPr>
                <a:t> </a:t>
              </a:r>
              <a:endParaRPr/>
            </a:p>
          </p:txBody>
        </p:sp>
        <p:sp>
          <p:nvSpPr>
            <p:cNvPr id="661" name="Google Shape;661;p50"/>
            <p:cNvSpPr txBox="1"/>
            <p:nvPr/>
          </p:nvSpPr>
          <p:spPr>
            <a:xfrm>
              <a:off x="158" y="3017"/>
              <a:ext cx="2007" cy="5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Кровь </a:t>
              </a:r>
              <a:endParaRPr/>
            </a:p>
          </p:txBody>
        </p:sp>
        <p:sp>
          <p:nvSpPr>
            <p:cNvPr id="662" name="Google Shape;662;p50"/>
            <p:cNvSpPr txBox="1"/>
            <p:nvPr/>
          </p:nvSpPr>
          <p:spPr>
            <a:xfrm>
              <a:off x="2165" y="2591"/>
              <a:ext cx="3437" cy="426"/>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Стирать 3% раствором оксалата калия или средством для удаления ржавчины</a:t>
              </a:r>
              <a:r>
                <a:rPr b="0" i="0" lang="en-US" sz="2800" u="none">
                  <a:solidFill>
                    <a:schemeClr val="dk1"/>
                  </a:solidFill>
                  <a:latin typeface="Arial"/>
                  <a:ea typeface="Arial"/>
                  <a:cs typeface="Arial"/>
                  <a:sym typeface="Arial"/>
                </a:rPr>
                <a:t> </a:t>
              </a:r>
              <a:endParaRPr/>
            </a:p>
          </p:txBody>
        </p:sp>
        <p:sp>
          <p:nvSpPr>
            <p:cNvPr id="663" name="Google Shape;663;p50"/>
            <p:cNvSpPr txBox="1"/>
            <p:nvPr/>
          </p:nvSpPr>
          <p:spPr>
            <a:xfrm>
              <a:off x="158" y="2591"/>
              <a:ext cx="2007" cy="42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Ржавчина </a:t>
              </a:r>
              <a:endParaRPr/>
            </a:p>
          </p:txBody>
        </p:sp>
        <p:sp>
          <p:nvSpPr>
            <p:cNvPr id="664" name="Google Shape;664;p50"/>
            <p:cNvSpPr txBox="1"/>
            <p:nvPr/>
          </p:nvSpPr>
          <p:spPr>
            <a:xfrm>
              <a:off x="2165" y="2165"/>
              <a:ext cx="3437" cy="426"/>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Промыть водой, если пятно осталось стирать спиртом</a:t>
              </a:r>
              <a:r>
                <a:rPr b="0" i="0" lang="en-US" sz="2800" u="none">
                  <a:solidFill>
                    <a:schemeClr val="dk1"/>
                  </a:solidFill>
                  <a:latin typeface="Arial"/>
                  <a:ea typeface="Arial"/>
                  <a:cs typeface="Arial"/>
                  <a:sym typeface="Arial"/>
                </a:rPr>
                <a:t> </a:t>
              </a:r>
              <a:endParaRPr/>
            </a:p>
          </p:txBody>
        </p:sp>
        <p:sp>
          <p:nvSpPr>
            <p:cNvPr id="665" name="Google Shape;665;p50"/>
            <p:cNvSpPr txBox="1"/>
            <p:nvPr/>
          </p:nvSpPr>
          <p:spPr>
            <a:xfrm>
              <a:off x="158" y="2165"/>
              <a:ext cx="2007" cy="42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Фрукты, овощи</a:t>
              </a:r>
              <a:r>
                <a:rPr b="0" i="0" lang="en-US" sz="2800" u="none">
                  <a:solidFill>
                    <a:schemeClr val="dk1"/>
                  </a:solidFill>
                  <a:latin typeface="Arial"/>
                  <a:ea typeface="Arial"/>
                  <a:cs typeface="Arial"/>
                  <a:sym typeface="Arial"/>
                </a:rPr>
                <a:t> </a:t>
              </a:r>
              <a:endParaRPr/>
            </a:p>
          </p:txBody>
        </p:sp>
        <p:sp>
          <p:nvSpPr>
            <p:cNvPr id="666" name="Google Shape;666;p50"/>
            <p:cNvSpPr txBox="1"/>
            <p:nvPr/>
          </p:nvSpPr>
          <p:spPr>
            <a:xfrm>
              <a:off x="2165" y="1646"/>
              <a:ext cx="3437" cy="519"/>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Стирать спиртом, потом шампунем, если пятно осталось, удалить 5% раствором нашатырного спирта </a:t>
              </a:r>
              <a:endParaRPr/>
            </a:p>
          </p:txBody>
        </p:sp>
        <p:sp>
          <p:nvSpPr>
            <p:cNvPr id="667" name="Google Shape;667;p50"/>
            <p:cNvSpPr txBox="1"/>
            <p:nvPr/>
          </p:nvSpPr>
          <p:spPr>
            <a:xfrm>
              <a:off x="158" y="1646"/>
              <a:ext cx="2007" cy="519"/>
            </a:xfrm>
            <a:prstGeom prst="rect">
              <a:avLst/>
            </a:prstGeom>
            <a:noFill/>
            <a:ln>
              <a:noFill/>
            </a:ln>
          </p:spPr>
          <p:txBody>
            <a:bodyPr anchorCtr="0" anchor="t" bIns="45700" lIns="91425" spcFirstLastPara="1" rIns="91425" wrap="square" tIns="45700">
              <a:noAutofit/>
            </a:bodyPr>
            <a:lstStyle/>
            <a:p>
              <a:pPr indent="0" lvl="0" marL="0" marR="0" rtl="0" algn="l">
                <a:lnSpc>
                  <a:spcPct val="85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Косметические средства, лекарства </a:t>
              </a:r>
              <a:endParaRPr/>
            </a:p>
          </p:txBody>
        </p:sp>
        <p:sp>
          <p:nvSpPr>
            <p:cNvPr id="668" name="Google Shape;668;p50"/>
            <p:cNvSpPr txBox="1"/>
            <p:nvPr/>
          </p:nvSpPr>
          <p:spPr>
            <a:xfrm>
              <a:off x="2165" y="1197"/>
              <a:ext cx="3437" cy="449"/>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Стирать водой при t 50 º С, потом со спиртом </a:t>
              </a:r>
              <a:endParaRPr/>
            </a:p>
          </p:txBody>
        </p:sp>
        <p:sp>
          <p:nvSpPr>
            <p:cNvPr id="669" name="Google Shape;669;p50"/>
            <p:cNvSpPr txBox="1"/>
            <p:nvPr/>
          </p:nvSpPr>
          <p:spPr>
            <a:xfrm>
              <a:off x="158" y="1197"/>
              <a:ext cx="2007" cy="449"/>
            </a:xfrm>
            <a:prstGeom prst="rect">
              <a:avLst/>
            </a:prstGeom>
            <a:noFill/>
            <a:ln>
              <a:noFill/>
            </a:ln>
          </p:spPr>
          <p:txBody>
            <a:bodyPr anchorCtr="0" anchor="t" bIns="45700" lIns="91425" spcFirstLastPara="1" rIns="91425" wrap="square" tIns="45700">
              <a:noAutofit/>
            </a:bodyPr>
            <a:lstStyle/>
            <a:p>
              <a:pPr indent="0" lvl="0" marL="0" marR="0" rtl="0" algn="l">
                <a:lnSpc>
                  <a:spcPct val="85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Джем, сироп, фруктовый сок</a:t>
              </a:r>
              <a:r>
                <a:rPr b="0" i="0" lang="en-US" sz="2800" u="none">
                  <a:solidFill>
                    <a:schemeClr val="dk1"/>
                  </a:solidFill>
                  <a:latin typeface="Arial"/>
                  <a:ea typeface="Arial"/>
                  <a:cs typeface="Arial"/>
                  <a:sym typeface="Arial"/>
                </a:rPr>
                <a:t> </a:t>
              </a:r>
              <a:endParaRPr/>
            </a:p>
          </p:txBody>
        </p:sp>
        <p:sp>
          <p:nvSpPr>
            <p:cNvPr id="670" name="Google Shape;670;p50"/>
            <p:cNvSpPr txBox="1"/>
            <p:nvPr/>
          </p:nvSpPr>
          <p:spPr>
            <a:xfrm>
              <a:off x="2165" y="756"/>
              <a:ext cx="3437" cy="441"/>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Стирать спиртом или шампунем, далее стирать губкой с тёплой водой</a:t>
              </a:r>
              <a:r>
                <a:rPr b="0" i="0" lang="en-US" sz="2800" u="none">
                  <a:solidFill>
                    <a:schemeClr val="dk1"/>
                  </a:solidFill>
                  <a:latin typeface="Arial"/>
                  <a:ea typeface="Arial"/>
                  <a:cs typeface="Arial"/>
                  <a:sym typeface="Arial"/>
                </a:rPr>
                <a:t> </a:t>
              </a:r>
              <a:endParaRPr/>
            </a:p>
          </p:txBody>
        </p:sp>
        <p:sp>
          <p:nvSpPr>
            <p:cNvPr id="671" name="Google Shape;671;p50"/>
            <p:cNvSpPr txBox="1"/>
            <p:nvPr/>
          </p:nvSpPr>
          <p:spPr>
            <a:xfrm>
              <a:off x="158" y="756"/>
              <a:ext cx="2007" cy="441"/>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Шоколад, конфеты, карамель </a:t>
              </a:r>
              <a:endParaRPr/>
            </a:p>
          </p:txBody>
        </p:sp>
        <p:sp>
          <p:nvSpPr>
            <p:cNvPr id="672" name="Google Shape;672;p50"/>
            <p:cNvSpPr txBox="1"/>
            <p:nvPr/>
          </p:nvSpPr>
          <p:spPr>
            <a:xfrm>
              <a:off x="2165" y="391"/>
              <a:ext cx="3437" cy="365"/>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Стирать водой с max t 50ºС или 5% раствором нашатырного спирта </a:t>
              </a:r>
              <a:endParaRPr/>
            </a:p>
          </p:txBody>
        </p:sp>
        <p:sp>
          <p:nvSpPr>
            <p:cNvPr id="673" name="Google Shape;673;p50"/>
            <p:cNvSpPr txBox="1"/>
            <p:nvPr/>
          </p:nvSpPr>
          <p:spPr>
            <a:xfrm>
              <a:off x="158" y="391"/>
              <a:ext cx="2007"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Клей, краска</a:t>
              </a:r>
              <a:r>
                <a:rPr b="0" i="0" lang="en-US" sz="2800" u="none">
                  <a:solidFill>
                    <a:schemeClr val="dk1"/>
                  </a:solidFill>
                  <a:latin typeface="Arial"/>
                  <a:ea typeface="Arial"/>
                  <a:cs typeface="Arial"/>
                  <a:sym typeface="Arial"/>
                </a:rPr>
                <a:t> </a:t>
              </a:r>
              <a:endParaRPr/>
            </a:p>
          </p:txBody>
        </p:sp>
        <p:cxnSp>
          <p:nvCxnSpPr>
            <p:cNvPr id="674" name="Google Shape;674;p50"/>
            <p:cNvCxnSpPr/>
            <p:nvPr/>
          </p:nvCxnSpPr>
          <p:spPr>
            <a:xfrm>
              <a:off x="158" y="391"/>
              <a:ext cx="5444" cy="0"/>
            </a:xfrm>
            <a:prstGeom prst="straightConnector1">
              <a:avLst/>
            </a:prstGeom>
            <a:noFill/>
            <a:ln cap="sq" cmpd="sng" w="28575">
              <a:solidFill>
                <a:schemeClr val="dk1"/>
              </a:solidFill>
              <a:prstDash val="solid"/>
              <a:miter lim="800000"/>
              <a:headEnd len="med" w="med" type="none"/>
              <a:tailEnd len="med" w="med" type="none"/>
            </a:ln>
          </p:spPr>
        </p:cxnSp>
        <p:cxnSp>
          <p:nvCxnSpPr>
            <p:cNvPr id="675" name="Google Shape;675;p50"/>
            <p:cNvCxnSpPr/>
            <p:nvPr/>
          </p:nvCxnSpPr>
          <p:spPr>
            <a:xfrm>
              <a:off x="158" y="756"/>
              <a:ext cx="5444" cy="0"/>
            </a:xfrm>
            <a:prstGeom prst="straightConnector1">
              <a:avLst/>
            </a:prstGeom>
            <a:noFill/>
            <a:ln cap="flat" cmpd="sng" w="12700">
              <a:solidFill>
                <a:schemeClr val="dk1"/>
              </a:solidFill>
              <a:prstDash val="solid"/>
              <a:miter lim="800000"/>
              <a:headEnd len="med" w="med" type="none"/>
              <a:tailEnd len="med" w="med" type="none"/>
            </a:ln>
          </p:spPr>
        </p:cxnSp>
        <p:cxnSp>
          <p:nvCxnSpPr>
            <p:cNvPr id="676" name="Google Shape;676;p50"/>
            <p:cNvCxnSpPr/>
            <p:nvPr/>
          </p:nvCxnSpPr>
          <p:spPr>
            <a:xfrm>
              <a:off x="158" y="1197"/>
              <a:ext cx="5444" cy="0"/>
            </a:xfrm>
            <a:prstGeom prst="straightConnector1">
              <a:avLst/>
            </a:prstGeom>
            <a:noFill/>
            <a:ln cap="flat" cmpd="sng" w="12700">
              <a:solidFill>
                <a:schemeClr val="dk1"/>
              </a:solidFill>
              <a:prstDash val="solid"/>
              <a:miter lim="800000"/>
              <a:headEnd len="med" w="med" type="none"/>
              <a:tailEnd len="med" w="med" type="none"/>
            </a:ln>
          </p:spPr>
        </p:cxnSp>
        <p:cxnSp>
          <p:nvCxnSpPr>
            <p:cNvPr id="677" name="Google Shape;677;p50"/>
            <p:cNvCxnSpPr/>
            <p:nvPr/>
          </p:nvCxnSpPr>
          <p:spPr>
            <a:xfrm>
              <a:off x="158" y="1646"/>
              <a:ext cx="5444" cy="0"/>
            </a:xfrm>
            <a:prstGeom prst="straightConnector1">
              <a:avLst/>
            </a:prstGeom>
            <a:noFill/>
            <a:ln cap="flat" cmpd="sng" w="12700">
              <a:solidFill>
                <a:schemeClr val="dk1"/>
              </a:solidFill>
              <a:prstDash val="solid"/>
              <a:miter lim="800000"/>
              <a:headEnd len="med" w="med" type="none"/>
              <a:tailEnd len="med" w="med" type="none"/>
            </a:ln>
          </p:spPr>
        </p:cxnSp>
        <p:cxnSp>
          <p:nvCxnSpPr>
            <p:cNvPr id="678" name="Google Shape;678;p50"/>
            <p:cNvCxnSpPr/>
            <p:nvPr/>
          </p:nvCxnSpPr>
          <p:spPr>
            <a:xfrm>
              <a:off x="158" y="2165"/>
              <a:ext cx="5444" cy="0"/>
            </a:xfrm>
            <a:prstGeom prst="straightConnector1">
              <a:avLst/>
            </a:prstGeom>
            <a:noFill/>
            <a:ln cap="flat" cmpd="sng" w="12700">
              <a:solidFill>
                <a:schemeClr val="dk1"/>
              </a:solidFill>
              <a:prstDash val="solid"/>
              <a:miter lim="800000"/>
              <a:headEnd len="med" w="med" type="none"/>
              <a:tailEnd len="med" w="med" type="none"/>
            </a:ln>
          </p:spPr>
        </p:cxnSp>
        <p:cxnSp>
          <p:nvCxnSpPr>
            <p:cNvPr id="679" name="Google Shape;679;p50"/>
            <p:cNvCxnSpPr/>
            <p:nvPr/>
          </p:nvCxnSpPr>
          <p:spPr>
            <a:xfrm>
              <a:off x="158" y="2591"/>
              <a:ext cx="5444" cy="0"/>
            </a:xfrm>
            <a:prstGeom prst="straightConnector1">
              <a:avLst/>
            </a:prstGeom>
            <a:noFill/>
            <a:ln cap="flat" cmpd="sng" w="12700">
              <a:solidFill>
                <a:schemeClr val="dk1"/>
              </a:solidFill>
              <a:prstDash val="solid"/>
              <a:miter lim="800000"/>
              <a:headEnd len="med" w="med" type="none"/>
              <a:tailEnd len="med" w="med" type="none"/>
            </a:ln>
          </p:spPr>
        </p:cxnSp>
        <p:cxnSp>
          <p:nvCxnSpPr>
            <p:cNvPr id="680" name="Google Shape;680;p50"/>
            <p:cNvCxnSpPr/>
            <p:nvPr/>
          </p:nvCxnSpPr>
          <p:spPr>
            <a:xfrm>
              <a:off x="158" y="3017"/>
              <a:ext cx="5444" cy="0"/>
            </a:xfrm>
            <a:prstGeom prst="straightConnector1">
              <a:avLst/>
            </a:prstGeom>
            <a:noFill/>
            <a:ln cap="flat" cmpd="sng" w="12700">
              <a:solidFill>
                <a:schemeClr val="dk1"/>
              </a:solidFill>
              <a:prstDash val="solid"/>
              <a:miter lim="800000"/>
              <a:headEnd len="med" w="med" type="none"/>
              <a:tailEnd len="med" w="med" type="none"/>
            </a:ln>
          </p:spPr>
        </p:cxnSp>
        <p:cxnSp>
          <p:nvCxnSpPr>
            <p:cNvPr id="681" name="Google Shape;681;p50"/>
            <p:cNvCxnSpPr/>
            <p:nvPr/>
          </p:nvCxnSpPr>
          <p:spPr>
            <a:xfrm>
              <a:off x="158" y="3597"/>
              <a:ext cx="5444" cy="0"/>
            </a:xfrm>
            <a:prstGeom prst="straightConnector1">
              <a:avLst/>
            </a:prstGeom>
            <a:noFill/>
            <a:ln cap="flat" cmpd="sng" w="12700">
              <a:solidFill>
                <a:schemeClr val="dk1"/>
              </a:solidFill>
              <a:prstDash val="solid"/>
              <a:miter lim="800000"/>
              <a:headEnd len="med" w="med" type="none"/>
              <a:tailEnd len="med" w="med" type="none"/>
            </a:ln>
          </p:spPr>
        </p:cxnSp>
        <p:cxnSp>
          <p:nvCxnSpPr>
            <p:cNvPr id="682" name="Google Shape;682;p50"/>
            <p:cNvCxnSpPr/>
            <p:nvPr/>
          </p:nvCxnSpPr>
          <p:spPr>
            <a:xfrm>
              <a:off x="158" y="4116"/>
              <a:ext cx="5444" cy="0"/>
            </a:xfrm>
            <a:prstGeom prst="straightConnector1">
              <a:avLst/>
            </a:prstGeom>
            <a:noFill/>
            <a:ln cap="sq" cmpd="sng" w="28575">
              <a:solidFill>
                <a:schemeClr val="dk1"/>
              </a:solidFill>
              <a:prstDash val="solid"/>
              <a:miter lim="800000"/>
              <a:headEnd len="med" w="med" type="none"/>
              <a:tailEnd len="med" w="med" type="none"/>
            </a:ln>
          </p:spPr>
        </p:cxnSp>
        <p:cxnSp>
          <p:nvCxnSpPr>
            <p:cNvPr id="683" name="Google Shape;683;p50"/>
            <p:cNvCxnSpPr/>
            <p:nvPr/>
          </p:nvCxnSpPr>
          <p:spPr>
            <a:xfrm>
              <a:off x="158" y="391"/>
              <a:ext cx="0" cy="3725"/>
            </a:xfrm>
            <a:prstGeom prst="straightConnector1">
              <a:avLst/>
            </a:prstGeom>
            <a:noFill/>
            <a:ln cap="sq" cmpd="sng" w="28575">
              <a:solidFill>
                <a:schemeClr val="dk1"/>
              </a:solidFill>
              <a:prstDash val="solid"/>
              <a:miter lim="800000"/>
              <a:headEnd len="med" w="med" type="none"/>
              <a:tailEnd len="med" w="med" type="none"/>
            </a:ln>
          </p:spPr>
        </p:cxnSp>
        <p:cxnSp>
          <p:nvCxnSpPr>
            <p:cNvPr id="684" name="Google Shape;684;p50"/>
            <p:cNvCxnSpPr/>
            <p:nvPr/>
          </p:nvCxnSpPr>
          <p:spPr>
            <a:xfrm>
              <a:off x="2165" y="391"/>
              <a:ext cx="0" cy="3725"/>
            </a:xfrm>
            <a:prstGeom prst="straightConnector1">
              <a:avLst/>
            </a:prstGeom>
            <a:noFill/>
            <a:ln cap="flat" cmpd="sng" w="12700">
              <a:solidFill>
                <a:schemeClr val="dk1"/>
              </a:solidFill>
              <a:prstDash val="solid"/>
              <a:miter lim="800000"/>
              <a:headEnd len="med" w="med" type="none"/>
              <a:tailEnd len="med" w="med" type="none"/>
            </a:ln>
          </p:spPr>
        </p:cxnSp>
        <p:cxnSp>
          <p:nvCxnSpPr>
            <p:cNvPr id="685" name="Google Shape;685;p50"/>
            <p:cNvCxnSpPr/>
            <p:nvPr/>
          </p:nvCxnSpPr>
          <p:spPr>
            <a:xfrm>
              <a:off x="5602" y="391"/>
              <a:ext cx="0" cy="3725"/>
            </a:xfrm>
            <a:prstGeom prst="straightConnector1">
              <a:avLst/>
            </a:prstGeom>
            <a:noFill/>
            <a:ln cap="sq" cmpd="sng" w="28575">
              <a:solidFill>
                <a:schemeClr val="dk1"/>
              </a:solidFill>
              <a:prstDash val="solid"/>
              <a:miter lim="800000"/>
              <a:headEnd len="med" w="med" type="none"/>
              <a:tailEnd len="med" w="med" type="none"/>
            </a:ln>
          </p:spPr>
        </p:cxn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4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49">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689" name="Shape 689"/>
        <p:cNvGrpSpPr/>
        <p:nvPr/>
      </p:nvGrpSpPr>
      <p:grpSpPr>
        <a:xfrm>
          <a:off x="0" y="0"/>
          <a:ext cx="0" cy="0"/>
          <a:chOff x="0" y="0"/>
          <a:chExt cx="0" cy="0"/>
        </a:xfrm>
      </p:grpSpPr>
      <p:sp>
        <p:nvSpPr>
          <p:cNvPr id="690" name="Google Shape;690;p51"/>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691" name="Google Shape;691;p51"/>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692" name="Google Shape;692;p51"/>
          <p:cNvGrpSpPr/>
          <p:nvPr/>
        </p:nvGrpSpPr>
        <p:grpSpPr>
          <a:xfrm>
            <a:off x="0" y="549275"/>
            <a:ext cx="8893175" cy="6119812"/>
            <a:chOff x="0" y="346"/>
            <a:chExt cx="5602" cy="3855"/>
          </a:xfrm>
        </p:grpSpPr>
        <p:sp>
          <p:nvSpPr>
            <p:cNvPr id="693" name="Google Shape;693;p51"/>
            <p:cNvSpPr txBox="1"/>
            <p:nvPr/>
          </p:nvSpPr>
          <p:spPr>
            <a:xfrm>
              <a:off x="0" y="346"/>
              <a:ext cx="5602" cy="3855"/>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800"/>
                <a:buFont typeface="Arial"/>
                <a:buNone/>
              </a:pPr>
              <a:r>
                <a:rPr b="1" i="1" lang="en-US" sz="2800" u="none">
                  <a:solidFill>
                    <a:schemeClr val="dk1"/>
                  </a:solidFill>
                  <a:latin typeface="Arial"/>
                  <a:ea typeface="Arial"/>
                  <a:cs typeface="Arial"/>
                  <a:sym typeface="Arial"/>
                </a:rPr>
                <a:t>    </a:t>
              </a:r>
              <a:r>
                <a:rPr b="1" i="1" lang="en-US" sz="2400" u="none">
                  <a:solidFill>
                    <a:schemeClr val="dk1"/>
                  </a:solidFill>
                  <a:latin typeface="Arial"/>
                  <a:ea typeface="Arial"/>
                  <a:cs typeface="Arial"/>
                  <a:sym typeface="Arial"/>
                </a:rPr>
                <a:t>Сухая чистка   </a:t>
              </a:r>
              <a:r>
                <a:rPr b="1" i="1" lang="en-US" sz="2800" u="none">
                  <a:solidFill>
                    <a:schemeClr val="dk1"/>
                  </a:solidFill>
                  <a:latin typeface="Arial"/>
                  <a:ea typeface="Arial"/>
                  <a:cs typeface="Arial"/>
                  <a:sym typeface="Arial"/>
                </a:rPr>
                <a:t>                   </a:t>
              </a:r>
              <a:br>
                <a:rPr b="0" i="1" lang="en-US" sz="2800" u="none">
                  <a:solidFill>
                    <a:schemeClr val="dk1"/>
                  </a:solidFill>
                  <a:latin typeface="Arial"/>
                  <a:ea typeface="Arial"/>
                  <a:cs typeface="Arial"/>
                  <a:sym typeface="Arial"/>
                </a:rPr>
              </a:b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Ковёр можно почистить самостоятельно. Лучшее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время для чистки ковров - зима. Зимой это лучше всего сделать при помощи снега. Расстелите ковёр на свежем снегу, присыпьте им поверхность. Затем прометите щёткой в разных направлениях, сбрасывая загрязнившийся снег и заменяя его свежим. Однако после чистки снегом или моющим пылесосом ковёр необходимо хорошенько высушить.</a:t>
              </a:r>
              <a:endParaRPr/>
            </a:p>
            <a:p>
              <a:pPr indent="0" lvl="0" marL="0" marR="0" rtl="0" algn="just">
                <a:lnSpc>
                  <a:spcPct val="75000"/>
                </a:lnSpc>
                <a:spcBef>
                  <a:spcPts val="48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Чтобы уберечь ворс или шерсть ковра от моли, полезно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каждые несколько месяцев выбивать ковер. Переверните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его ворсом вниз и постучите слегка по всей поверхности.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После этого встряхните ковёр, чтобы удалить пыль и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оставьте на некоторое время на открытом воздухе. Ковры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необходимо регулярно пылесосить: грязь, задержавшаяся в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ворсе</a:t>
              </a:r>
              <a:r>
                <a:rPr b="0"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ковра, абразивна и может стать причиной </a:t>
              </a:r>
              <a:endParaRPr/>
            </a:p>
            <a:p>
              <a:pPr indent="0" lvl="0" marL="0"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преждевременного износа. </a:t>
              </a:r>
              <a:endParaRPr/>
            </a:p>
          </p:txBody>
        </p:sp>
        <p:cxnSp>
          <p:nvCxnSpPr>
            <p:cNvPr id="694" name="Google Shape;694;p51"/>
            <p:cNvCxnSpPr/>
            <p:nvPr/>
          </p:nvCxnSpPr>
          <p:spPr>
            <a:xfrm>
              <a:off x="0" y="346"/>
              <a:ext cx="5602" cy="0"/>
            </a:xfrm>
            <a:prstGeom prst="straightConnector1">
              <a:avLst/>
            </a:prstGeom>
            <a:noFill/>
            <a:ln>
              <a:noFill/>
            </a:ln>
          </p:spPr>
        </p:cxnSp>
        <p:cxnSp>
          <p:nvCxnSpPr>
            <p:cNvPr id="695" name="Google Shape;695;p51"/>
            <p:cNvCxnSpPr/>
            <p:nvPr/>
          </p:nvCxnSpPr>
          <p:spPr>
            <a:xfrm>
              <a:off x="0" y="4201"/>
              <a:ext cx="5602" cy="0"/>
            </a:xfrm>
            <a:prstGeom prst="straightConnector1">
              <a:avLst/>
            </a:prstGeom>
            <a:noFill/>
            <a:ln>
              <a:noFill/>
            </a:ln>
          </p:spPr>
        </p:cxnSp>
        <p:cxnSp>
          <p:nvCxnSpPr>
            <p:cNvPr id="696" name="Google Shape;696;p51"/>
            <p:cNvCxnSpPr/>
            <p:nvPr/>
          </p:nvCxnSpPr>
          <p:spPr>
            <a:xfrm>
              <a:off x="0" y="346"/>
              <a:ext cx="0" cy="3855"/>
            </a:xfrm>
            <a:prstGeom prst="straightConnector1">
              <a:avLst/>
            </a:prstGeom>
            <a:noFill/>
            <a:ln>
              <a:noFill/>
            </a:ln>
          </p:spPr>
        </p:cxnSp>
        <p:cxnSp>
          <p:nvCxnSpPr>
            <p:cNvPr id="697" name="Google Shape;697;p51"/>
            <p:cNvCxnSpPr/>
            <p:nvPr/>
          </p:nvCxnSpPr>
          <p:spPr>
            <a:xfrm>
              <a:off x="5602" y="346"/>
              <a:ext cx="0" cy="3855"/>
            </a:xfrm>
            <a:prstGeom prst="straightConnector1">
              <a:avLst/>
            </a:prstGeom>
            <a:noFill/>
            <a:ln>
              <a:noFill/>
            </a:ln>
          </p:spPr>
        </p:cxnSp>
      </p:grpSp>
      <p:sp>
        <p:nvSpPr>
          <p:cNvPr id="698" name="Google Shape;698;p51"/>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9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91">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702" name="Shape 702"/>
        <p:cNvGrpSpPr/>
        <p:nvPr/>
      </p:nvGrpSpPr>
      <p:grpSpPr>
        <a:xfrm>
          <a:off x="0" y="0"/>
          <a:ext cx="0" cy="0"/>
          <a:chOff x="0" y="0"/>
          <a:chExt cx="0" cy="0"/>
        </a:xfrm>
      </p:grpSpPr>
      <p:sp>
        <p:nvSpPr>
          <p:cNvPr id="703" name="Google Shape;703;p52"/>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704" name="Google Shape;704;p52"/>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705" name="Google Shape;705;p52"/>
          <p:cNvGrpSpPr/>
          <p:nvPr/>
        </p:nvGrpSpPr>
        <p:grpSpPr>
          <a:xfrm>
            <a:off x="0" y="549275"/>
            <a:ext cx="8893175" cy="6119812"/>
            <a:chOff x="158" y="346"/>
            <a:chExt cx="5444" cy="3855"/>
          </a:xfrm>
        </p:grpSpPr>
        <p:sp>
          <p:nvSpPr>
            <p:cNvPr id="706" name="Google Shape;706;p52"/>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just">
                <a:lnSpc>
                  <a:spcPct val="85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Чистить ковёр нужно с обеих сторон, а 1-2 раза в год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выбивать поверхность на открытом воздухе.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Пушистые ковры нельзя чистить против ворса. Не следует выбивать ковёр, повесив на верёвку. Так вытягиваются нити основы.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Сухая чистка может производиться и с помощью сухого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порошка, который наносится на ковёр. Затем порошок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некоторое время (0,5-2 часа) воздействует на ковёр,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впитывает в себя грязь, и собирается пылесосом. Ковёр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остается сухим - и по нему можно ходить и во время, и </a:t>
              </a:r>
              <a:endParaRPr/>
            </a:p>
            <a:p>
              <a:pPr indent="0" lvl="0" marL="0" marR="0" rtl="0" algn="l">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сразу после уборки.</a:t>
              </a:r>
              <a:endParaRPr/>
            </a:p>
          </p:txBody>
        </p:sp>
        <p:cxnSp>
          <p:nvCxnSpPr>
            <p:cNvPr id="707" name="Google Shape;707;p52"/>
            <p:cNvCxnSpPr/>
            <p:nvPr/>
          </p:nvCxnSpPr>
          <p:spPr>
            <a:xfrm>
              <a:off x="158" y="346"/>
              <a:ext cx="5444" cy="0"/>
            </a:xfrm>
            <a:prstGeom prst="straightConnector1">
              <a:avLst/>
            </a:prstGeom>
            <a:noFill/>
            <a:ln>
              <a:noFill/>
            </a:ln>
          </p:spPr>
        </p:cxnSp>
        <p:cxnSp>
          <p:nvCxnSpPr>
            <p:cNvPr id="708" name="Google Shape;708;p52"/>
            <p:cNvCxnSpPr/>
            <p:nvPr/>
          </p:nvCxnSpPr>
          <p:spPr>
            <a:xfrm>
              <a:off x="158" y="4201"/>
              <a:ext cx="5444" cy="0"/>
            </a:xfrm>
            <a:prstGeom prst="straightConnector1">
              <a:avLst/>
            </a:prstGeom>
            <a:noFill/>
            <a:ln>
              <a:noFill/>
            </a:ln>
          </p:spPr>
        </p:cxnSp>
        <p:cxnSp>
          <p:nvCxnSpPr>
            <p:cNvPr id="709" name="Google Shape;709;p52"/>
            <p:cNvCxnSpPr/>
            <p:nvPr/>
          </p:nvCxnSpPr>
          <p:spPr>
            <a:xfrm>
              <a:off x="158" y="346"/>
              <a:ext cx="0" cy="3855"/>
            </a:xfrm>
            <a:prstGeom prst="straightConnector1">
              <a:avLst/>
            </a:prstGeom>
            <a:noFill/>
            <a:ln>
              <a:noFill/>
            </a:ln>
          </p:spPr>
        </p:cxnSp>
        <p:cxnSp>
          <p:nvCxnSpPr>
            <p:cNvPr id="710" name="Google Shape;710;p52"/>
            <p:cNvCxnSpPr/>
            <p:nvPr/>
          </p:nvCxnSpPr>
          <p:spPr>
            <a:xfrm>
              <a:off x="5602" y="346"/>
              <a:ext cx="0" cy="3855"/>
            </a:xfrm>
            <a:prstGeom prst="straightConnector1">
              <a:avLst/>
            </a:prstGeom>
            <a:noFill/>
            <a:ln>
              <a:noFill/>
            </a:ln>
          </p:spPr>
        </p:cxnSp>
      </p:grpSp>
      <p:sp>
        <p:nvSpPr>
          <p:cNvPr id="711" name="Google Shape;711;p52"/>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0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04">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715" name="Shape 715"/>
        <p:cNvGrpSpPr/>
        <p:nvPr/>
      </p:nvGrpSpPr>
      <p:grpSpPr>
        <a:xfrm>
          <a:off x="0" y="0"/>
          <a:ext cx="0" cy="0"/>
          <a:chOff x="0" y="0"/>
          <a:chExt cx="0" cy="0"/>
        </a:xfrm>
      </p:grpSpPr>
      <p:sp>
        <p:nvSpPr>
          <p:cNvPr id="716" name="Google Shape;716;p53"/>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717" name="Google Shape;717;p53"/>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718" name="Google Shape;718;p53"/>
          <p:cNvGrpSpPr/>
          <p:nvPr/>
        </p:nvGrpSpPr>
        <p:grpSpPr>
          <a:xfrm>
            <a:off x="250825" y="549275"/>
            <a:ext cx="8642350" cy="6119812"/>
            <a:chOff x="158" y="346"/>
            <a:chExt cx="5444" cy="3855"/>
          </a:xfrm>
        </p:grpSpPr>
        <p:sp>
          <p:nvSpPr>
            <p:cNvPr id="719" name="Google Shape;719;p53"/>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1" lang="en-US" sz="2400" u="none">
                  <a:solidFill>
                    <a:schemeClr val="dk1"/>
                  </a:solidFill>
                  <a:latin typeface="Arial"/>
                  <a:ea typeface="Arial"/>
                  <a:cs typeface="Arial"/>
                  <a:sym typeface="Arial"/>
                </a:rPr>
                <a:t>Влажная чистка</a:t>
              </a:r>
              <a:r>
                <a:rPr b="1" i="0" lang="en-US" sz="2400" u="none">
                  <a:solidFill>
                    <a:schemeClr val="dk1"/>
                  </a:solidFill>
                  <a:latin typeface="Arial"/>
                  <a:ea typeface="Arial"/>
                  <a:cs typeface="Arial"/>
                  <a:sym typeface="Arial"/>
                </a:rPr>
                <a:t>                                                  </a:t>
              </a:r>
              <a:br>
                <a:rPr b="0" i="0" lang="en-US" sz="2400" u="none">
                  <a:solidFill>
                    <a:schemeClr val="dk1"/>
                  </a:solidFill>
                  <a:latin typeface="Arial"/>
                  <a:ea typeface="Arial"/>
                  <a:cs typeface="Arial"/>
                  <a:sym typeface="Arial"/>
                </a:rPr>
              </a:b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Чистить ковёр нужно регулярно, даже если кажется, что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этого не требуется. Дело в том, что пыль и грязь,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набивающиеся в основание ворса, обладают свойством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впитывать в себя из воздуха влагу. Особенно это заметно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при перепадах ночных и дневных температур. А влага –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благоприятная среда для появления плесени. Конечно,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ковры имеют настолько прочную структуру, что плесень на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них практически не действует. Чего не скажешь об их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хлопковой основе. Она постепенно сгнивает, хотя внешне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это может быть почти незаметно. Поэтому чистить ковёр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нужно не только регулярно, но ещё и в мастерской,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способной его промыть и тщательно просушить.</a:t>
              </a:r>
              <a:endParaRPr/>
            </a:p>
          </p:txBody>
        </p:sp>
        <p:cxnSp>
          <p:nvCxnSpPr>
            <p:cNvPr id="720" name="Google Shape;720;p53"/>
            <p:cNvCxnSpPr/>
            <p:nvPr/>
          </p:nvCxnSpPr>
          <p:spPr>
            <a:xfrm>
              <a:off x="158" y="346"/>
              <a:ext cx="5444" cy="0"/>
            </a:xfrm>
            <a:prstGeom prst="straightConnector1">
              <a:avLst/>
            </a:prstGeom>
            <a:noFill/>
            <a:ln>
              <a:noFill/>
            </a:ln>
          </p:spPr>
        </p:cxnSp>
        <p:cxnSp>
          <p:nvCxnSpPr>
            <p:cNvPr id="721" name="Google Shape;721;p53"/>
            <p:cNvCxnSpPr/>
            <p:nvPr/>
          </p:nvCxnSpPr>
          <p:spPr>
            <a:xfrm>
              <a:off x="158" y="4201"/>
              <a:ext cx="5444" cy="0"/>
            </a:xfrm>
            <a:prstGeom prst="straightConnector1">
              <a:avLst/>
            </a:prstGeom>
            <a:noFill/>
            <a:ln>
              <a:noFill/>
            </a:ln>
          </p:spPr>
        </p:cxnSp>
        <p:cxnSp>
          <p:nvCxnSpPr>
            <p:cNvPr id="722" name="Google Shape;722;p53"/>
            <p:cNvCxnSpPr/>
            <p:nvPr/>
          </p:nvCxnSpPr>
          <p:spPr>
            <a:xfrm>
              <a:off x="158" y="346"/>
              <a:ext cx="0" cy="3855"/>
            </a:xfrm>
            <a:prstGeom prst="straightConnector1">
              <a:avLst/>
            </a:prstGeom>
            <a:noFill/>
            <a:ln>
              <a:noFill/>
            </a:ln>
          </p:spPr>
        </p:cxnSp>
        <p:cxnSp>
          <p:nvCxnSpPr>
            <p:cNvPr id="723" name="Google Shape;723;p53"/>
            <p:cNvCxnSpPr/>
            <p:nvPr/>
          </p:nvCxnSpPr>
          <p:spPr>
            <a:xfrm>
              <a:off x="5602" y="346"/>
              <a:ext cx="0" cy="3855"/>
            </a:xfrm>
            <a:prstGeom prst="straightConnector1">
              <a:avLst/>
            </a:prstGeom>
            <a:noFill/>
            <a:ln>
              <a:noFill/>
            </a:ln>
          </p:spPr>
        </p:cxnSp>
      </p:grpSp>
      <p:sp>
        <p:nvSpPr>
          <p:cNvPr id="724" name="Google Shape;724;p53"/>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1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17">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728" name="Shape 728"/>
        <p:cNvGrpSpPr/>
        <p:nvPr/>
      </p:nvGrpSpPr>
      <p:grpSpPr>
        <a:xfrm>
          <a:off x="0" y="0"/>
          <a:ext cx="0" cy="0"/>
          <a:chOff x="0" y="0"/>
          <a:chExt cx="0" cy="0"/>
        </a:xfrm>
      </p:grpSpPr>
      <p:sp>
        <p:nvSpPr>
          <p:cNvPr id="729" name="Google Shape;729;p54"/>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730" name="Google Shape;730;p54"/>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731" name="Google Shape;731;p54"/>
          <p:cNvGrpSpPr/>
          <p:nvPr/>
        </p:nvGrpSpPr>
        <p:grpSpPr>
          <a:xfrm>
            <a:off x="179387" y="404812"/>
            <a:ext cx="8964612" cy="6704012"/>
            <a:chOff x="113" y="346"/>
            <a:chExt cx="5647" cy="4132"/>
          </a:xfrm>
        </p:grpSpPr>
        <p:sp>
          <p:nvSpPr>
            <p:cNvPr id="732" name="Google Shape;732;p54"/>
            <p:cNvSpPr txBox="1"/>
            <p:nvPr/>
          </p:nvSpPr>
          <p:spPr>
            <a:xfrm>
              <a:off x="113" y="346"/>
              <a:ext cx="5647" cy="4132"/>
            </a:xfrm>
            <a:prstGeom prst="rect">
              <a:avLst/>
            </a:prstGeom>
            <a:noFill/>
            <a:ln>
              <a:noFill/>
            </a:ln>
          </p:spPr>
          <p:txBody>
            <a:bodyPr anchorCtr="0" anchor="t" bIns="45700" lIns="91425" spcFirstLastPara="1" rIns="91425" wrap="square" tIns="45700">
              <a:noAutofit/>
            </a:bodyPr>
            <a:lstStyle/>
            <a:p>
              <a:pPr indent="0" lvl="0" marL="0" marR="0" rtl="0" algn="l">
                <a:lnSpc>
                  <a:spcPct val="65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Чистите ковры специальными моющими средствами, не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используйте жёстких щеток и не трите против ворса. Прежде чем мыть ковёр, нужно тщательно удалить с него грязь, пыль и крошки пылесосом.</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Для влажной чистки лучше взять специальный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пенообразующий шампунь, который защитит ковёр от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промокания. Используйте только рекомендованное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моющее средством или шампунь для ковров, так как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другие бытовые моющие средства требуют полоскания и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могут оставлять липкую плёнку, которая притягивает грязь.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Пользуйтесь только качественным продуктом, который не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повредит цвету и структуре ковра. Если на ковре появились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«трудные» пятна, лучше не экспериментировать с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поваренной солью и нашатырём. Ни в коем случае не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используйте активные моющие средства, тем</a:t>
              </a:r>
              <a:r>
                <a:rPr b="0"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более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содержащие отбеливающие или подкрашивающие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вещества. Обязательно дайте ковру хорошо просохнуть,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поэтому выберите день, когда можно будет открыть окна для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его сушки.</a:t>
              </a:r>
              <a:r>
                <a:rPr b="0"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Сушить ковры нужно естественным способом, </a:t>
              </a:r>
              <a:endParaRPr/>
            </a:p>
            <a:p>
              <a:pPr indent="0" lvl="0" marL="0" marR="0" rtl="0" algn="l">
                <a:lnSpc>
                  <a:spcPct val="6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избегая попадания прямых солнечных лучей.</a:t>
              </a:r>
              <a:endParaRPr/>
            </a:p>
          </p:txBody>
        </p:sp>
        <p:cxnSp>
          <p:nvCxnSpPr>
            <p:cNvPr id="733" name="Google Shape;733;p54"/>
            <p:cNvCxnSpPr/>
            <p:nvPr/>
          </p:nvCxnSpPr>
          <p:spPr>
            <a:xfrm>
              <a:off x="113" y="346"/>
              <a:ext cx="5647" cy="0"/>
            </a:xfrm>
            <a:prstGeom prst="straightConnector1">
              <a:avLst/>
            </a:prstGeom>
            <a:noFill/>
            <a:ln>
              <a:noFill/>
            </a:ln>
          </p:spPr>
        </p:cxnSp>
        <p:cxnSp>
          <p:nvCxnSpPr>
            <p:cNvPr id="734" name="Google Shape;734;p54"/>
            <p:cNvCxnSpPr/>
            <p:nvPr/>
          </p:nvCxnSpPr>
          <p:spPr>
            <a:xfrm>
              <a:off x="113" y="4478"/>
              <a:ext cx="5647" cy="0"/>
            </a:xfrm>
            <a:prstGeom prst="straightConnector1">
              <a:avLst/>
            </a:prstGeom>
            <a:noFill/>
            <a:ln>
              <a:noFill/>
            </a:ln>
          </p:spPr>
        </p:cxnSp>
        <p:cxnSp>
          <p:nvCxnSpPr>
            <p:cNvPr id="735" name="Google Shape;735;p54"/>
            <p:cNvCxnSpPr/>
            <p:nvPr/>
          </p:nvCxnSpPr>
          <p:spPr>
            <a:xfrm>
              <a:off x="113" y="346"/>
              <a:ext cx="0" cy="4132"/>
            </a:xfrm>
            <a:prstGeom prst="straightConnector1">
              <a:avLst/>
            </a:prstGeom>
            <a:noFill/>
            <a:ln>
              <a:noFill/>
            </a:ln>
          </p:spPr>
        </p:cxnSp>
        <p:cxnSp>
          <p:nvCxnSpPr>
            <p:cNvPr id="736" name="Google Shape;736;p54"/>
            <p:cNvCxnSpPr/>
            <p:nvPr/>
          </p:nvCxnSpPr>
          <p:spPr>
            <a:xfrm>
              <a:off x="5760" y="346"/>
              <a:ext cx="0" cy="4132"/>
            </a:xfrm>
            <a:prstGeom prst="straightConnector1">
              <a:avLst/>
            </a:prstGeom>
            <a:noFill/>
            <a:ln>
              <a:noFill/>
            </a:ln>
          </p:spPr>
        </p:cxnSp>
      </p:grpSp>
      <p:sp>
        <p:nvSpPr>
          <p:cNvPr id="737" name="Google Shape;737;p54"/>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3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30">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28" name="Shape 128"/>
        <p:cNvGrpSpPr/>
        <p:nvPr/>
      </p:nvGrpSpPr>
      <p:grpSpPr>
        <a:xfrm>
          <a:off x="0" y="0"/>
          <a:ext cx="0" cy="0"/>
          <a:chOff x="0" y="0"/>
          <a:chExt cx="0" cy="0"/>
        </a:xfrm>
      </p:grpSpPr>
      <p:sp>
        <p:nvSpPr>
          <p:cNvPr id="129" name="Google Shape;129;p10"/>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30" name="Google Shape;130;p10"/>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31" name="Google Shape;131;p10"/>
          <p:cNvGrpSpPr/>
          <p:nvPr/>
        </p:nvGrpSpPr>
        <p:grpSpPr>
          <a:xfrm>
            <a:off x="4648200" y="1981200"/>
            <a:ext cx="4038600" cy="1866900"/>
            <a:chOff x="158" y="346"/>
            <a:chExt cx="5444" cy="3855"/>
          </a:xfrm>
        </p:grpSpPr>
        <p:sp>
          <p:nvSpPr>
            <p:cNvPr id="132" name="Google Shape;132;p10"/>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133" name="Google Shape;133;p10"/>
            <p:cNvCxnSpPr/>
            <p:nvPr/>
          </p:nvCxnSpPr>
          <p:spPr>
            <a:xfrm>
              <a:off x="158" y="346"/>
              <a:ext cx="5444" cy="0"/>
            </a:xfrm>
            <a:prstGeom prst="straightConnector1">
              <a:avLst/>
            </a:prstGeom>
            <a:noFill/>
            <a:ln>
              <a:noFill/>
            </a:ln>
          </p:spPr>
        </p:cxnSp>
        <p:cxnSp>
          <p:nvCxnSpPr>
            <p:cNvPr id="134" name="Google Shape;134;p10"/>
            <p:cNvCxnSpPr/>
            <p:nvPr/>
          </p:nvCxnSpPr>
          <p:spPr>
            <a:xfrm>
              <a:off x="158" y="4201"/>
              <a:ext cx="5444" cy="0"/>
            </a:xfrm>
            <a:prstGeom prst="straightConnector1">
              <a:avLst/>
            </a:prstGeom>
            <a:noFill/>
            <a:ln>
              <a:noFill/>
            </a:ln>
          </p:spPr>
        </p:cxnSp>
        <p:cxnSp>
          <p:nvCxnSpPr>
            <p:cNvPr id="135" name="Google Shape;135;p10"/>
            <p:cNvCxnSpPr/>
            <p:nvPr/>
          </p:nvCxnSpPr>
          <p:spPr>
            <a:xfrm>
              <a:off x="158" y="346"/>
              <a:ext cx="0" cy="3855"/>
            </a:xfrm>
            <a:prstGeom prst="straightConnector1">
              <a:avLst/>
            </a:prstGeom>
            <a:noFill/>
            <a:ln>
              <a:noFill/>
            </a:ln>
          </p:spPr>
        </p:cxnSp>
        <p:cxnSp>
          <p:nvCxnSpPr>
            <p:cNvPr id="136" name="Google Shape;136;p10"/>
            <p:cNvCxnSpPr/>
            <p:nvPr/>
          </p:nvCxnSpPr>
          <p:spPr>
            <a:xfrm>
              <a:off x="5602" y="346"/>
              <a:ext cx="0" cy="3855"/>
            </a:xfrm>
            <a:prstGeom prst="straightConnector1">
              <a:avLst/>
            </a:prstGeom>
            <a:noFill/>
            <a:ln>
              <a:noFill/>
            </a:ln>
          </p:spPr>
        </p:cxnSp>
      </p:grpSp>
      <p:sp>
        <p:nvSpPr>
          <p:cNvPr id="137" name="Google Shape;137;p10"/>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grpSp>
        <p:nvGrpSpPr>
          <p:cNvPr id="138" name="Google Shape;138;p10"/>
          <p:cNvGrpSpPr/>
          <p:nvPr/>
        </p:nvGrpSpPr>
        <p:grpSpPr>
          <a:xfrm>
            <a:off x="179387" y="1052512"/>
            <a:ext cx="2232025" cy="944562"/>
            <a:chOff x="113" y="663"/>
            <a:chExt cx="1406" cy="595"/>
          </a:xfrm>
        </p:grpSpPr>
        <p:sp>
          <p:nvSpPr>
            <p:cNvPr id="139" name="Google Shape;139;p10"/>
            <p:cNvSpPr txBox="1"/>
            <p:nvPr/>
          </p:nvSpPr>
          <p:spPr>
            <a:xfrm>
              <a:off x="113" y="663"/>
              <a:ext cx="1406" cy="595"/>
            </a:xfrm>
            <a:prstGeom prst="rect">
              <a:avLst/>
            </a:prstGeom>
            <a:solidFill>
              <a:schemeClr val="folHlink"/>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1" i="0" lang="en-US" sz="2800" u="none">
                  <a:solidFill>
                    <a:schemeClr val="dk1"/>
                  </a:solidFill>
                  <a:latin typeface="Arial"/>
                  <a:ea typeface="Arial"/>
                  <a:cs typeface="Arial"/>
                  <a:sym typeface="Arial"/>
                </a:rPr>
                <a:t>Сезонная</a:t>
              </a:r>
              <a:endParaRPr/>
            </a:p>
            <a:p>
              <a:pPr indent="0" lvl="0" marL="0" marR="0" rtl="0" algn="ctr">
                <a:lnSpc>
                  <a:spcPct val="100000"/>
                </a:lnSpc>
                <a:spcBef>
                  <a:spcPts val="0"/>
                </a:spcBef>
                <a:spcAft>
                  <a:spcPts val="0"/>
                </a:spcAft>
                <a:buClr>
                  <a:schemeClr val="dk1"/>
                </a:buClr>
                <a:buSzPts val="2800"/>
                <a:buFont typeface="Arial"/>
                <a:buNone/>
              </a:pPr>
              <a:r>
                <a:rPr b="1" i="0" lang="en-US" sz="2800" u="none">
                  <a:solidFill>
                    <a:schemeClr val="dk1"/>
                  </a:solidFill>
                  <a:latin typeface="Arial"/>
                  <a:ea typeface="Arial"/>
                  <a:cs typeface="Arial"/>
                  <a:sym typeface="Arial"/>
                </a:rPr>
                <a:t>уборка</a:t>
              </a:r>
              <a:endParaRPr/>
            </a:p>
          </p:txBody>
        </p:sp>
        <p:cxnSp>
          <p:nvCxnSpPr>
            <p:cNvPr id="140" name="Google Shape;140;p10"/>
            <p:cNvCxnSpPr/>
            <p:nvPr/>
          </p:nvCxnSpPr>
          <p:spPr>
            <a:xfrm>
              <a:off x="113" y="663"/>
              <a:ext cx="1406" cy="0"/>
            </a:xfrm>
            <a:prstGeom prst="straightConnector1">
              <a:avLst/>
            </a:prstGeom>
            <a:noFill/>
            <a:ln cap="sq" cmpd="sng" w="28575">
              <a:solidFill>
                <a:schemeClr val="dk1"/>
              </a:solidFill>
              <a:prstDash val="solid"/>
              <a:miter lim="800000"/>
              <a:headEnd len="med" w="med" type="none"/>
              <a:tailEnd len="med" w="med" type="none"/>
            </a:ln>
          </p:spPr>
        </p:cxnSp>
        <p:cxnSp>
          <p:nvCxnSpPr>
            <p:cNvPr id="141" name="Google Shape;141;p10"/>
            <p:cNvCxnSpPr/>
            <p:nvPr/>
          </p:nvCxnSpPr>
          <p:spPr>
            <a:xfrm>
              <a:off x="113" y="1258"/>
              <a:ext cx="1406" cy="0"/>
            </a:xfrm>
            <a:prstGeom prst="straightConnector1">
              <a:avLst/>
            </a:prstGeom>
            <a:noFill/>
            <a:ln cap="sq" cmpd="sng" w="28575">
              <a:solidFill>
                <a:schemeClr val="dk1"/>
              </a:solidFill>
              <a:prstDash val="solid"/>
              <a:miter lim="800000"/>
              <a:headEnd len="med" w="med" type="none"/>
              <a:tailEnd len="med" w="med" type="none"/>
            </a:ln>
          </p:spPr>
        </p:cxnSp>
        <p:cxnSp>
          <p:nvCxnSpPr>
            <p:cNvPr id="142" name="Google Shape;142;p10"/>
            <p:cNvCxnSpPr/>
            <p:nvPr/>
          </p:nvCxnSpPr>
          <p:spPr>
            <a:xfrm>
              <a:off x="113" y="663"/>
              <a:ext cx="0" cy="595"/>
            </a:xfrm>
            <a:prstGeom prst="straightConnector1">
              <a:avLst/>
            </a:prstGeom>
            <a:noFill/>
            <a:ln cap="sq" cmpd="sng" w="28575">
              <a:solidFill>
                <a:schemeClr val="dk1"/>
              </a:solidFill>
              <a:prstDash val="solid"/>
              <a:miter lim="800000"/>
              <a:headEnd len="med" w="med" type="none"/>
              <a:tailEnd len="med" w="med" type="none"/>
            </a:ln>
          </p:spPr>
        </p:cxnSp>
        <p:cxnSp>
          <p:nvCxnSpPr>
            <p:cNvPr id="143" name="Google Shape;143;p10"/>
            <p:cNvCxnSpPr/>
            <p:nvPr/>
          </p:nvCxnSpPr>
          <p:spPr>
            <a:xfrm>
              <a:off x="1519" y="663"/>
              <a:ext cx="0" cy="595"/>
            </a:xfrm>
            <a:prstGeom prst="straightConnector1">
              <a:avLst/>
            </a:prstGeom>
            <a:noFill/>
            <a:ln cap="sq" cmpd="sng" w="28575">
              <a:solidFill>
                <a:schemeClr val="dk1"/>
              </a:solidFill>
              <a:prstDash val="solid"/>
              <a:miter lim="800000"/>
              <a:headEnd len="med" w="med" type="none"/>
              <a:tailEnd len="med" w="med" type="none"/>
            </a:ln>
          </p:spPr>
        </p:cxnSp>
      </p:grpSp>
      <p:cxnSp>
        <p:nvCxnSpPr>
          <p:cNvPr id="144" name="Google Shape;144;p10"/>
          <p:cNvCxnSpPr/>
          <p:nvPr/>
        </p:nvCxnSpPr>
        <p:spPr>
          <a:xfrm>
            <a:off x="2411412" y="1484312"/>
            <a:ext cx="360362" cy="0"/>
          </a:xfrm>
          <a:prstGeom prst="straightConnector1">
            <a:avLst/>
          </a:prstGeom>
          <a:noFill/>
          <a:ln cap="flat" cmpd="sng" w="9525">
            <a:solidFill>
              <a:schemeClr val="dk1"/>
            </a:solidFill>
            <a:prstDash val="solid"/>
            <a:miter lim="800000"/>
            <a:headEnd len="med" w="med" type="none"/>
            <a:tailEnd len="med" w="med" type="triangle"/>
          </a:ln>
        </p:spPr>
      </p:cxnSp>
      <p:graphicFrame>
        <p:nvGraphicFramePr>
          <p:cNvPr id="145" name="Google Shape;145;p10"/>
          <p:cNvGraphicFramePr/>
          <p:nvPr/>
        </p:nvGraphicFramePr>
        <p:xfrm>
          <a:off x="2771775" y="401637"/>
          <a:ext cx="3000000" cy="3000000"/>
        </p:xfrm>
        <a:graphic>
          <a:graphicData uri="http://schemas.openxmlformats.org/drawingml/2006/table">
            <a:tbl>
              <a:tblPr>
                <a:noFill/>
                <a:tableStyleId>{35E7F441-4DBA-422F-9488-51A350C52FBC}</a:tableStyleId>
              </a:tblPr>
              <a:tblGrid>
                <a:gridCol w="6192825"/>
              </a:tblGrid>
              <a:tr h="6381750">
                <a:tc>
                  <a:txBody>
                    <a:bodyPr/>
                    <a:lstStyle/>
                    <a:p>
                      <a:pPr indent="0" lvl="0" marL="0" marR="0" rtl="0" algn="l">
                        <a:lnSpc>
                          <a:spcPct val="75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Сезонная уборка весной и осенью.</a:t>
                      </a:r>
                      <a:endParaRPr/>
                    </a:p>
                    <a:p>
                      <a:pPr indent="0" lvl="0" marL="0" marR="0" rtl="0" algn="l">
                        <a:lnSpc>
                          <a:spcPct val="75000"/>
                        </a:lnSpc>
                        <a:spcBef>
                          <a:spcPts val="40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При уборке весной необходимо проветрить и вычистить все ёмкости (чемоданы, коробки), куда будет складываться одежда, обувь.</a:t>
                      </a:r>
                      <a:endParaRPr/>
                    </a:p>
                    <a:p>
                      <a:pPr indent="0" lvl="0" marL="0" marR="0" rtl="0" algn="l">
                        <a:lnSpc>
                          <a:spcPct val="75000"/>
                        </a:lnSpc>
                        <a:spcBef>
                          <a:spcPts val="40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Все зимние вещи чистят, аккуратно складывают.</a:t>
                      </a:r>
                      <a:endParaRPr/>
                    </a:p>
                    <a:p>
                      <a:pPr indent="0" lvl="0" marL="0" marR="0" rtl="0" algn="l">
                        <a:lnSpc>
                          <a:spcPct val="75000"/>
                        </a:lnSpc>
                        <a:spcBef>
                          <a:spcPts val="40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Трикотажные шерстяные вещи лучше хранить на полках сложенными в мешочки из полиэтилена или х/б ткани. По необходимости кладут антимольные препараты. Места для хранения вещей должны быть строго определены и доступны для проветривания и влажной уборки.</a:t>
                      </a:r>
                      <a:endParaRPr/>
                    </a:p>
                    <a:p>
                      <a:pPr indent="0" lvl="0" marL="0" marR="0" rtl="0" algn="l">
                        <a:lnSpc>
                          <a:spcPct val="75000"/>
                        </a:lnSpc>
                        <a:spcBef>
                          <a:spcPts val="40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Складывая вещи на хранение, составьте их список с указанием места их хранения (прикрепить его можно на дверцу шкафа или крышку ёмкости для хранения). </a:t>
                      </a:r>
                      <a:endParaRPr/>
                    </a:p>
                    <a:p>
                      <a:pPr indent="0" lvl="0" marL="0" marR="0" rtl="0" algn="l">
                        <a:lnSpc>
                          <a:spcPct val="75000"/>
                        </a:lnSpc>
                        <a:spcBef>
                          <a:spcPts val="40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Осенью летние вещи (платья, блузки, рубашки) также аккуратно складывают и убирают на полки, чемоданы (лучше в полиэтиленовых пакетах).</a:t>
                      </a:r>
                      <a:endParaRPr/>
                    </a:p>
                    <a:p>
                      <a:pPr indent="0" lvl="0" marL="0" marR="0" rtl="0" algn="l">
                        <a:lnSpc>
                          <a:spcPct val="75000"/>
                        </a:lnSpc>
                        <a:spcBef>
                          <a:spcPts val="40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Перед тем, как уложить сезонную обувь на хранение, её нужно вычистить, отремонтировать, набить газетной бумагой, вставить выпрямительные колодки, смазать обувным кремом (растительным маслом). Цветную обувь следует завернуть в белую мягкую бумагу или поместить в специально сшитый мешочек. </a:t>
                      </a:r>
                      <a:endParaRPr/>
                    </a:p>
                  </a:txBody>
                  <a:tcPr marT="45725" marB="45725" marR="91450" marL="91450">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741" name="Shape 741"/>
        <p:cNvGrpSpPr/>
        <p:nvPr/>
      </p:nvGrpSpPr>
      <p:grpSpPr>
        <a:xfrm>
          <a:off x="0" y="0"/>
          <a:ext cx="0" cy="0"/>
          <a:chOff x="0" y="0"/>
          <a:chExt cx="0" cy="0"/>
        </a:xfrm>
      </p:grpSpPr>
      <p:sp>
        <p:nvSpPr>
          <p:cNvPr id="742" name="Google Shape;742;p55"/>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743" name="Google Shape;743;p55"/>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744" name="Google Shape;744;p55"/>
          <p:cNvGrpSpPr/>
          <p:nvPr/>
        </p:nvGrpSpPr>
        <p:grpSpPr>
          <a:xfrm>
            <a:off x="0" y="404812"/>
            <a:ext cx="9144000" cy="10012362"/>
            <a:chOff x="0" y="346"/>
            <a:chExt cx="5760" cy="6216"/>
          </a:xfrm>
        </p:grpSpPr>
        <p:sp>
          <p:nvSpPr>
            <p:cNvPr id="745" name="Google Shape;745;p55"/>
            <p:cNvSpPr txBox="1"/>
            <p:nvPr/>
          </p:nvSpPr>
          <p:spPr>
            <a:xfrm>
              <a:off x="0" y="346"/>
              <a:ext cx="5760" cy="6216"/>
            </a:xfrm>
            <a:prstGeom prst="rect">
              <a:avLst/>
            </a:prstGeom>
            <a:noFill/>
            <a:ln>
              <a:noFill/>
            </a:ln>
          </p:spPr>
          <p:txBody>
            <a:bodyPr anchorCtr="0" anchor="t" bIns="45700" lIns="91425" spcFirstLastPara="1" rIns="91425" wrap="square" tIns="45700">
              <a:noAutofit/>
            </a:bodyPr>
            <a:lstStyle/>
            <a:p>
              <a:pPr indent="-261936" lvl="0" marL="261936" marR="0" rtl="0" algn="l">
                <a:lnSpc>
                  <a:spcPct val="70000"/>
                </a:lnSpc>
                <a:spcBef>
                  <a:spcPts val="0"/>
                </a:spcBef>
                <a:spcAft>
                  <a:spcPts val="0"/>
                </a:spcAft>
                <a:buClr>
                  <a:schemeClr val="dk1"/>
                </a:buClr>
                <a:buSzPts val="2400"/>
                <a:buFont typeface="Arial"/>
                <a:buNone/>
              </a:pPr>
              <a:r>
                <a:rPr b="1" i="1" lang="en-US" sz="2400" u="none">
                  <a:solidFill>
                    <a:schemeClr val="dk1"/>
                  </a:solidFill>
                  <a:latin typeface="Arial"/>
                  <a:ea typeface="Arial"/>
                  <a:cs typeface="Arial"/>
                  <a:sym typeface="Arial"/>
                </a:rPr>
                <a:t>    Химчистка</a:t>
              </a:r>
              <a:r>
                <a:rPr b="1" i="0" lang="en-US" sz="2400" u="none">
                  <a:solidFill>
                    <a:schemeClr val="dk1"/>
                  </a:solidFill>
                  <a:latin typeface="Arial"/>
                  <a:ea typeface="Arial"/>
                  <a:cs typeface="Arial"/>
                  <a:sym typeface="Arial"/>
                </a:rPr>
                <a:t>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Периодически ковры необходимо подвергать глубокой </a:t>
              </a:r>
              <a:endParaRPr/>
            </a:p>
            <a:p>
              <a:pPr indent="-261936" lvl="0" marL="261936"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чистке: со временем некоторое количество жирной грязи </a:t>
              </a:r>
              <a:endParaRPr/>
            </a:p>
            <a:p>
              <a:pPr indent="-261936" lvl="0" marL="261936"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неизбежно накопится в ворсе и внешний вид изделия </a:t>
              </a:r>
              <a:endParaRPr/>
            </a:p>
            <a:p>
              <a:pPr indent="-261936" lvl="0" marL="261936"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ухудшится. При невозможности почистить ковер своими </a:t>
              </a:r>
              <a:endParaRPr/>
            </a:p>
            <a:p>
              <a:pPr indent="-261936" lvl="0" marL="261936"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силами - обратитесь к профессионалам. Они вернут ковру его </a:t>
              </a:r>
              <a:endParaRPr/>
            </a:p>
            <a:p>
              <a:pPr indent="-261936" lvl="0" marL="261936"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первозданный вид, и он прослужит еще долгие годы. </a:t>
              </a:r>
              <a:endParaRPr/>
            </a:p>
            <a:p>
              <a:pPr indent="-261936" lvl="0" marL="261936"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Если хотите отдать ковер в химчистку, старайтесь </a:t>
              </a:r>
              <a:endParaRPr/>
            </a:p>
            <a:p>
              <a:pPr indent="-261936" lvl="0" marL="261936"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выбрать такую, где специализируются на коврах ручной </a:t>
              </a:r>
              <a:endParaRPr/>
            </a:p>
            <a:p>
              <a:pPr indent="-261936" lvl="0" marL="261936"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работы. Вообще же лучше избегать химической чистки, за </a:t>
              </a:r>
              <a:endParaRPr/>
            </a:p>
            <a:p>
              <a:pPr indent="-261936" lvl="0" marL="261936"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исключением случаев, когда это абсолютно необходимо. </a:t>
              </a:r>
              <a:endParaRPr/>
            </a:p>
            <a:p>
              <a:pPr indent="-261936" lvl="0" marL="261936"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Чтобы не испортить ковер, сдавая его в чистку, нелишне </a:t>
              </a:r>
              <a:endParaRPr/>
            </a:p>
            <a:p>
              <a:pPr indent="-261936" lvl="0" marL="261936"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поинтересоваться, какой метод там будут использовать. В </a:t>
              </a:r>
              <a:endParaRPr/>
            </a:p>
            <a:p>
              <a:pPr indent="-261936" lvl="0" marL="261936" marR="0" rtl="0" algn="l">
                <a:lnSpc>
                  <a:spcPct val="70000"/>
                </a:lnSpc>
                <a:spcBef>
                  <a:spcPts val="56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правильной химчистке ковры</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сначала пылесосят специальной </a:t>
              </a:r>
              <a:endParaRPr/>
            </a:p>
            <a:p>
              <a:pPr indent="-261936" lvl="0" marL="261936"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турбо-щёткой, а прежде чем применять химикаты, проверяют </a:t>
              </a:r>
              <a:endParaRPr/>
            </a:p>
            <a:p>
              <a:pPr indent="-261936" lvl="0" marL="261936"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их взаимодействие со структурой ковра, чтобы он не потерял </a:t>
              </a:r>
              <a:endParaRPr/>
            </a:p>
            <a:p>
              <a:pPr indent="-261936" lvl="0" marL="261936"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цвет. Предпочтение следует отдать влажному методу чистки: </a:t>
              </a:r>
              <a:endParaRPr/>
            </a:p>
            <a:p>
              <a:pPr indent="-261936" lvl="0" marL="261936"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при сухом методе ковёр сильно насыщается хлоркой, что </a:t>
              </a:r>
              <a:endParaRPr/>
            </a:p>
            <a:p>
              <a:pPr indent="-261936" lvl="0" marL="261936" marR="0" rtl="0" algn="l">
                <a:lnSpc>
                  <a:spcPct val="7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обезжиривает и пересушивает шерсть.</a:t>
              </a:r>
              <a:endParaRPr/>
            </a:p>
          </p:txBody>
        </p:sp>
        <p:cxnSp>
          <p:nvCxnSpPr>
            <p:cNvPr id="746" name="Google Shape;746;p55"/>
            <p:cNvCxnSpPr/>
            <p:nvPr/>
          </p:nvCxnSpPr>
          <p:spPr>
            <a:xfrm>
              <a:off x="0" y="346"/>
              <a:ext cx="5760" cy="0"/>
            </a:xfrm>
            <a:prstGeom prst="straightConnector1">
              <a:avLst/>
            </a:prstGeom>
            <a:noFill/>
            <a:ln>
              <a:noFill/>
            </a:ln>
          </p:spPr>
        </p:cxnSp>
        <p:cxnSp>
          <p:nvCxnSpPr>
            <p:cNvPr id="747" name="Google Shape;747;p55"/>
            <p:cNvCxnSpPr/>
            <p:nvPr/>
          </p:nvCxnSpPr>
          <p:spPr>
            <a:xfrm>
              <a:off x="0" y="6562"/>
              <a:ext cx="5760" cy="0"/>
            </a:xfrm>
            <a:prstGeom prst="straightConnector1">
              <a:avLst/>
            </a:prstGeom>
            <a:noFill/>
            <a:ln>
              <a:noFill/>
            </a:ln>
          </p:spPr>
        </p:cxnSp>
        <p:cxnSp>
          <p:nvCxnSpPr>
            <p:cNvPr id="748" name="Google Shape;748;p55"/>
            <p:cNvCxnSpPr/>
            <p:nvPr/>
          </p:nvCxnSpPr>
          <p:spPr>
            <a:xfrm>
              <a:off x="0" y="346"/>
              <a:ext cx="0" cy="6216"/>
            </a:xfrm>
            <a:prstGeom prst="straightConnector1">
              <a:avLst/>
            </a:prstGeom>
            <a:noFill/>
            <a:ln>
              <a:noFill/>
            </a:ln>
          </p:spPr>
        </p:cxnSp>
        <p:cxnSp>
          <p:nvCxnSpPr>
            <p:cNvPr id="749" name="Google Shape;749;p55"/>
            <p:cNvCxnSpPr/>
            <p:nvPr/>
          </p:nvCxnSpPr>
          <p:spPr>
            <a:xfrm>
              <a:off x="5760" y="346"/>
              <a:ext cx="0" cy="6216"/>
            </a:xfrm>
            <a:prstGeom prst="straightConnector1">
              <a:avLst/>
            </a:prstGeom>
            <a:noFill/>
            <a:ln>
              <a:noFill/>
            </a:ln>
          </p:spPr>
        </p:cxnSp>
      </p:grpSp>
      <p:sp>
        <p:nvSpPr>
          <p:cNvPr id="750" name="Google Shape;750;p55"/>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3">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754" name="Shape 754"/>
        <p:cNvGrpSpPr/>
        <p:nvPr/>
      </p:nvGrpSpPr>
      <p:grpSpPr>
        <a:xfrm>
          <a:off x="0" y="0"/>
          <a:ext cx="0" cy="0"/>
          <a:chOff x="0" y="0"/>
          <a:chExt cx="0" cy="0"/>
        </a:xfrm>
      </p:grpSpPr>
      <p:sp>
        <p:nvSpPr>
          <p:cNvPr id="755" name="Google Shape;755;p56"/>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756" name="Google Shape;756;p56"/>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757" name="Google Shape;757;p56"/>
          <p:cNvGrpSpPr/>
          <p:nvPr/>
        </p:nvGrpSpPr>
        <p:grpSpPr>
          <a:xfrm>
            <a:off x="0" y="549275"/>
            <a:ext cx="8893175" cy="6119812"/>
            <a:chOff x="158" y="346"/>
            <a:chExt cx="5444" cy="3855"/>
          </a:xfrm>
        </p:grpSpPr>
        <p:sp>
          <p:nvSpPr>
            <p:cNvPr id="758" name="Google Shape;758;p56"/>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1" lang="en-US" sz="2400" u="none">
                  <a:solidFill>
                    <a:schemeClr val="dk1"/>
                  </a:solidFill>
                  <a:latin typeface="Arial"/>
                  <a:ea typeface="Arial"/>
                  <a:cs typeface="Arial"/>
                  <a:sym typeface="Arial"/>
                </a:rPr>
                <a:t>Хранение ковра    </a:t>
              </a:r>
              <a:r>
                <a:rPr b="1" i="0" lang="en-US" sz="2400" u="none">
                  <a:solidFill>
                    <a:schemeClr val="dk1"/>
                  </a:solidFill>
                  <a:latin typeface="Arial"/>
                  <a:ea typeface="Arial"/>
                  <a:cs typeface="Arial"/>
                  <a:sym typeface="Arial"/>
                </a:rPr>
                <a:t>                                                                </a:t>
              </a:r>
              <a:br>
                <a:rPr b="0" i="0" lang="en-US" sz="2400" u="none">
                  <a:solidFill>
                    <a:schemeClr val="dk1"/>
                  </a:solidFill>
                  <a:latin typeface="Arial"/>
                  <a:ea typeface="Arial"/>
                  <a:cs typeface="Arial"/>
                  <a:sym typeface="Arial"/>
                </a:rPr>
              </a:b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Если убираете ковёр на лето, сверните его в рулон, но ни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 коем случае не складывайте вчетверо, иначе ворс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безнадежно замнётся. Сворачивая ковёр для долгого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хранения, не забудьте о средстве от моли. Помните: моль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чаще заводится в коврах, повешенных на стену или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скатанных в рулоны. Ковёр, который используют по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назначению - кладут на пол и ходят по нему - страдает от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моли куда реже. В любом случае, пару раз в год ковёр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следует обрабатывать, применяя современные средства защиты от моли. </a:t>
              </a:r>
              <a:endParaRPr/>
            </a:p>
          </p:txBody>
        </p:sp>
        <p:cxnSp>
          <p:nvCxnSpPr>
            <p:cNvPr id="759" name="Google Shape;759;p56"/>
            <p:cNvCxnSpPr/>
            <p:nvPr/>
          </p:nvCxnSpPr>
          <p:spPr>
            <a:xfrm>
              <a:off x="158" y="346"/>
              <a:ext cx="5444" cy="0"/>
            </a:xfrm>
            <a:prstGeom prst="straightConnector1">
              <a:avLst/>
            </a:prstGeom>
            <a:noFill/>
            <a:ln>
              <a:noFill/>
            </a:ln>
          </p:spPr>
        </p:cxnSp>
        <p:cxnSp>
          <p:nvCxnSpPr>
            <p:cNvPr id="760" name="Google Shape;760;p56"/>
            <p:cNvCxnSpPr/>
            <p:nvPr/>
          </p:nvCxnSpPr>
          <p:spPr>
            <a:xfrm>
              <a:off x="158" y="4201"/>
              <a:ext cx="5444" cy="0"/>
            </a:xfrm>
            <a:prstGeom prst="straightConnector1">
              <a:avLst/>
            </a:prstGeom>
            <a:noFill/>
            <a:ln>
              <a:noFill/>
            </a:ln>
          </p:spPr>
        </p:cxnSp>
        <p:cxnSp>
          <p:nvCxnSpPr>
            <p:cNvPr id="761" name="Google Shape;761;p56"/>
            <p:cNvCxnSpPr/>
            <p:nvPr/>
          </p:nvCxnSpPr>
          <p:spPr>
            <a:xfrm>
              <a:off x="158" y="346"/>
              <a:ext cx="0" cy="3855"/>
            </a:xfrm>
            <a:prstGeom prst="straightConnector1">
              <a:avLst/>
            </a:prstGeom>
            <a:noFill/>
            <a:ln>
              <a:noFill/>
            </a:ln>
          </p:spPr>
        </p:cxnSp>
        <p:cxnSp>
          <p:nvCxnSpPr>
            <p:cNvPr id="762" name="Google Shape;762;p56"/>
            <p:cNvCxnSpPr/>
            <p:nvPr/>
          </p:nvCxnSpPr>
          <p:spPr>
            <a:xfrm>
              <a:off x="5602" y="346"/>
              <a:ext cx="0" cy="3855"/>
            </a:xfrm>
            <a:prstGeom prst="straightConnector1">
              <a:avLst/>
            </a:prstGeom>
            <a:noFill/>
            <a:ln>
              <a:noFill/>
            </a:ln>
          </p:spPr>
        </p:cxnSp>
      </p:grpSp>
      <p:sp>
        <p:nvSpPr>
          <p:cNvPr id="763" name="Google Shape;763;p56"/>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5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56">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767" name="Shape 767"/>
        <p:cNvGrpSpPr/>
        <p:nvPr/>
      </p:nvGrpSpPr>
      <p:grpSpPr>
        <a:xfrm>
          <a:off x="0" y="0"/>
          <a:ext cx="0" cy="0"/>
          <a:chOff x="0" y="0"/>
          <a:chExt cx="0" cy="0"/>
        </a:xfrm>
      </p:grpSpPr>
      <p:sp>
        <p:nvSpPr>
          <p:cNvPr id="768" name="Google Shape;768;p57"/>
          <p:cNvSpPr txBox="1"/>
          <p:nvPr>
            <p:ph idx="4294967295" type="title"/>
          </p:nvPr>
        </p:nvSpPr>
        <p:spPr>
          <a:xfrm>
            <a:off x="250825" y="549275"/>
            <a:ext cx="8447087" cy="576262"/>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r>
              <a:rPr b="1" i="0" lang="en-US" sz="2800" u="none">
                <a:solidFill>
                  <a:schemeClr val="dk1"/>
                </a:solidFill>
                <a:latin typeface="Arial"/>
                <a:ea typeface="Arial"/>
                <a:cs typeface="Arial"/>
                <a:sym typeface="Arial"/>
              </a:rPr>
              <a:t>Мойка окон</a:t>
            </a:r>
            <a:endParaRPr/>
          </a:p>
        </p:txBody>
      </p:sp>
      <p:sp>
        <p:nvSpPr>
          <p:cNvPr id="769" name="Google Shape;769;p57"/>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770" name="Google Shape;770;p57"/>
          <p:cNvGrpSpPr/>
          <p:nvPr/>
        </p:nvGrpSpPr>
        <p:grpSpPr>
          <a:xfrm>
            <a:off x="3419475" y="981075"/>
            <a:ext cx="5262562" cy="5111750"/>
            <a:chOff x="2154" y="618"/>
            <a:chExt cx="3315" cy="3220"/>
          </a:xfrm>
        </p:grpSpPr>
        <p:sp>
          <p:nvSpPr>
            <p:cNvPr id="771" name="Google Shape;771;p57"/>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772" name="Google Shape;772;p57"/>
            <p:cNvCxnSpPr/>
            <p:nvPr/>
          </p:nvCxnSpPr>
          <p:spPr>
            <a:xfrm>
              <a:off x="2154" y="618"/>
              <a:ext cx="3315" cy="0"/>
            </a:xfrm>
            <a:prstGeom prst="straightConnector1">
              <a:avLst/>
            </a:prstGeom>
            <a:noFill/>
            <a:ln>
              <a:noFill/>
            </a:ln>
          </p:spPr>
        </p:cxnSp>
        <p:cxnSp>
          <p:nvCxnSpPr>
            <p:cNvPr id="773" name="Google Shape;773;p57"/>
            <p:cNvCxnSpPr/>
            <p:nvPr/>
          </p:nvCxnSpPr>
          <p:spPr>
            <a:xfrm>
              <a:off x="2154" y="3838"/>
              <a:ext cx="3315" cy="0"/>
            </a:xfrm>
            <a:prstGeom prst="straightConnector1">
              <a:avLst/>
            </a:prstGeom>
            <a:noFill/>
            <a:ln>
              <a:noFill/>
            </a:ln>
          </p:spPr>
        </p:cxnSp>
        <p:cxnSp>
          <p:nvCxnSpPr>
            <p:cNvPr id="774" name="Google Shape;774;p57"/>
            <p:cNvCxnSpPr/>
            <p:nvPr/>
          </p:nvCxnSpPr>
          <p:spPr>
            <a:xfrm>
              <a:off x="2154" y="618"/>
              <a:ext cx="0" cy="3220"/>
            </a:xfrm>
            <a:prstGeom prst="straightConnector1">
              <a:avLst/>
            </a:prstGeom>
            <a:noFill/>
            <a:ln>
              <a:noFill/>
            </a:ln>
          </p:spPr>
        </p:cxnSp>
        <p:cxnSp>
          <p:nvCxnSpPr>
            <p:cNvPr id="775" name="Google Shape;775;p57"/>
            <p:cNvCxnSpPr/>
            <p:nvPr/>
          </p:nvCxnSpPr>
          <p:spPr>
            <a:xfrm>
              <a:off x="5469" y="618"/>
              <a:ext cx="0" cy="3220"/>
            </a:xfrm>
            <a:prstGeom prst="straightConnector1">
              <a:avLst/>
            </a:prstGeom>
            <a:noFill/>
            <a:ln>
              <a:noFill/>
            </a:ln>
          </p:spPr>
        </p:cxnSp>
      </p:grpSp>
      <p:sp>
        <p:nvSpPr>
          <p:cNvPr id="776" name="Google Shape;776;p57"/>
          <p:cNvSpPr txBox="1"/>
          <p:nvPr/>
        </p:nvSpPr>
        <p:spPr>
          <a:xfrm>
            <a:off x="3708400" y="1001712"/>
            <a:ext cx="5111750" cy="5641975"/>
          </a:xfrm>
          <a:prstGeom prst="rect">
            <a:avLst/>
          </a:prstGeom>
          <a:noFill/>
          <a:ln>
            <a:noFill/>
          </a:ln>
        </p:spPr>
        <p:txBody>
          <a:bodyPr anchorCtr="0" anchor="ctr" bIns="45700" lIns="91425" spcFirstLastPara="1" rIns="91425" wrap="square" tIns="45700">
            <a:noAutofit/>
          </a:bodyPr>
          <a:lstStyle/>
          <a:p>
            <a:pPr indent="0" lvl="0" marL="0" marR="0" rtl="0" algn="l">
              <a:lnSpc>
                <a:spcPct val="8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Минимальный набор инструментов для мытья окон:          </a:t>
            </a:r>
            <a:br>
              <a:rPr b="0" i="0"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1" i="0" lang="en-US" sz="20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Особый инструмент сквидж (стяжка). Оптимальный размер сквиджа для стандартных окон - 25-30 см. Очень удобно, если на его обратной стороне будет расположена губка или специальная насадка для мойки окон.</a:t>
            </a:r>
            <a:br>
              <a:rPr b="0" i="0"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Губка или кусок поролона.</a:t>
            </a:r>
            <a:br>
              <a:rPr b="0" i="0"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Для сильных загрязнений может понадобиться жёсткая губка.</a:t>
            </a:r>
            <a:br>
              <a:rPr b="0" i="0"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Кусок сухой хлопчатобумажной ткани, салфетки из микроволокна, льна, натуральной замши или салфетки из нетканого материала</a:t>
            </a:r>
            <a:br>
              <a:rPr b="0" i="0"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Ёмкость для воды (ведро, таз).</a:t>
            </a:r>
            <a:endParaRPr/>
          </a:p>
        </p:txBody>
      </p:sp>
      <p:pic>
        <p:nvPicPr>
          <p:cNvPr descr="Как правильно мыть окна" id="777" name="Google Shape;777;p57"/>
          <p:cNvPicPr preferRelativeResize="0"/>
          <p:nvPr/>
        </p:nvPicPr>
        <p:blipFill rotWithShape="1">
          <a:blip r:embed="rId3">
            <a:alphaModFix/>
          </a:blip>
          <a:srcRect b="0" l="0" r="0" t="0"/>
          <a:stretch/>
        </p:blipFill>
        <p:spPr>
          <a:xfrm>
            <a:off x="250825" y="1557337"/>
            <a:ext cx="3313112" cy="38163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9">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781" name="Shape 781"/>
        <p:cNvGrpSpPr/>
        <p:nvPr/>
      </p:nvGrpSpPr>
      <p:grpSpPr>
        <a:xfrm>
          <a:off x="0" y="0"/>
          <a:ext cx="0" cy="0"/>
          <a:chOff x="0" y="0"/>
          <a:chExt cx="0" cy="0"/>
        </a:xfrm>
      </p:grpSpPr>
      <p:sp>
        <p:nvSpPr>
          <p:cNvPr id="782" name="Google Shape;782;p58"/>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783" name="Google Shape;783;p58"/>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784" name="Google Shape;784;p58"/>
          <p:cNvGrpSpPr/>
          <p:nvPr/>
        </p:nvGrpSpPr>
        <p:grpSpPr>
          <a:xfrm>
            <a:off x="250825" y="549275"/>
            <a:ext cx="8642350" cy="5903912"/>
            <a:chOff x="158" y="346"/>
            <a:chExt cx="5444" cy="3719"/>
          </a:xfrm>
        </p:grpSpPr>
        <p:sp>
          <p:nvSpPr>
            <p:cNvPr id="785" name="Google Shape;785;p58"/>
            <p:cNvSpPr txBox="1"/>
            <p:nvPr/>
          </p:nvSpPr>
          <p:spPr>
            <a:xfrm>
              <a:off x="158" y="346"/>
              <a:ext cx="5444" cy="3719"/>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0" i="0" lang="en-US" sz="2600" u="none">
                  <a:solidFill>
                    <a:schemeClr val="dk1"/>
                  </a:solidFill>
                  <a:latin typeface="Arial"/>
                  <a:ea typeface="Arial"/>
                  <a:cs typeface="Arial"/>
                  <a:sym typeface="Arial"/>
                </a:rPr>
                <a:t>Деревянные крашеные рамы и металлические рамы из алюминия хорошо отмываются раствором стирального порошка с водой. Если необходимо привести в порядок рамы из лакированного дерева, можно воспользоваться одним из двух рецептов - холодный чай или жидкое чистящее средство. </a:t>
              </a:r>
              <a:endParaRPr/>
            </a:p>
            <a:p>
              <a:pPr indent="0" lvl="0" marL="0" marR="0" rtl="0" algn="just">
                <a:lnSpc>
                  <a:spcPct val="100000"/>
                </a:lnSpc>
                <a:spcBef>
                  <a:spcPts val="520"/>
                </a:spcBef>
                <a:spcAft>
                  <a:spcPts val="0"/>
                </a:spcAft>
                <a:buClr>
                  <a:schemeClr val="dk1"/>
                </a:buClr>
                <a:buSzPts val="2600"/>
                <a:buFont typeface="Arial"/>
                <a:buNone/>
              </a:pPr>
              <a:r>
                <a:rPr b="0" i="0" lang="en-US" sz="2600" u="none">
                  <a:solidFill>
                    <a:schemeClr val="dk1"/>
                  </a:solidFill>
                  <a:latin typeface="Arial"/>
                  <a:ea typeface="Arial"/>
                  <a:cs typeface="Arial"/>
                  <a:sym typeface="Arial"/>
                </a:rPr>
                <a:t>   Жирные пятна со стекла хорошо смываются водой с нашатырным спиртом. Не очень загрязнённые стёкла можно мыть раствором крахмала в холодной воде (1 ст. л. на 1 л воды). Очень грязные окна хорошо отмываются раствором хлорной извести (50 г на 1 л воды). Мутный налёт на стёклах можно удалить тряпкой, смоченной столовым уксусом.</a:t>
              </a:r>
              <a:endParaRPr/>
            </a:p>
          </p:txBody>
        </p:sp>
        <p:cxnSp>
          <p:nvCxnSpPr>
            <p:cNvPr id="786" name="Google Shape;786;p58"/>
            <p:cNvCxnSpPr/>
            <p:nvPr/>
          </p:nvCxnSpPr>
          <p:spPr>
            <a:xfrm>
              <a:off x="158" y="346"/>
              <a:ext cx="5444" cy="0"/>
            </a:xfrm>
            <a:prstGeom prst="straightConnector1">
              <a:avLst/>
            </a:prstGeom>
            <a:noFill/>
            <a:ln>
              <a:noFill/>
            </a:ln>
          </p:spPr>
        </p:cxnSp>
        <p:cxnSp>
          <p:nvCxnSpPr>
            <p:cNvPr id="787" name="Google Shape;787;p58"/>
            <p:cNvCxnSpPr/>
            <p:nvPr/>
          </p:nvCxnSpPr>
          <p:spPr>
            <a:xfrm>
              <a:off x="158" y="4065"/>
              <a:ext cx="5444" cy="0"/>
            </a:xfrm>
            <a:prstGeom prst="straightConnector1">
              <a:avLst/>
            </a:prstGeom>
            <a:noFill/>
            <a:ln>
              <a:noFill/>
            </a:ln>
          </p:spPr>
        </p:cxnSp>
        <p:cxnSp>
          <p:nvCxnSpPr>
            <p:cNvPr id="788" name="Google Shape;788;p58"/>
            <p:cNvCxnSpPr/>
            <p:nvPr/>
          </p:nvCxnSpPr>
          <p:spPr>
            <a:xfrm>
              <a:off x="158" y="346"/>
              <a:ext cx="0" cy="3719"/>
            </a:xfrm>
            <a:prstGeom prst="straightConnector1">
              <a:avLst/>
            </a:prstGeom>
            <a:noFill/>
            <a:ln>
              <a:noFill/>
            </a:ln>
          </p:spPr>
        </p:cxnSp>
        <p:cxnSp>
          <p:nvCxnSpPr>
            <p:cNvPr id="789" name="Google Shape;789;p58"/>
            <p:cNvCxnSpPr/>
            <p:nvPr/>
          </p:nvCxnSpPr>
          <p:spPr>
            <a:xfrm>
              <a:off x="5602" y="346"/>
              <a:ext cx="0" cy="3719"/>
            </a:xfrm>
            <a:prstGeom prst="straightConnector1">
              <a:avLst/>
            </a:prstGeom>
            <a:noFill/>
            <a:ln>
              <a:noFill/>
            </a:ln>
          </p:spPr>
        </p:cxnSp>
      </p:grpSp>
      <p:sp>
        <p:nvSpPr>
          <p:cNvPr id="790" name="Google Shape;790;p58"/>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8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83">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794" name="Shape 794"/>
        <p:cNvGrpSpPr/>
        <p:nvPr/>
      </p:nvGrpSpPr>
      <p:grpSpPr>
        <a:xfrm>
          <a:off x="0" y="0"/>
          <a:ext cx="0" cy="0"/>
          <a:chOff x="0" y="0"/>
          <a:chExt cx="0" cy="0"/>
        </a:xfrm>
      </p:grpSpPr>
      <p:sp>
        <p:nvSpPr>
          <p:cNvPr id="795" name="Google Shape;795;p59"/>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796" name="Google Shape;796;p59"/>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797" name="Google Shape;797;p59"/>
          <p:cNvGrpSpPr/>
          <p:nvPr/>
        </p:nvGrpSpPr>
        <p:grpSpPr>
          <a:xfrm>
            <a:off x="250825" y="549275"/>
            <a:ext cx="8642350" cy="5888037"/>
            <a:chOff x="158" y="346"/>
            <a:chExt cx="5444" cy="3709"/>
          </a:xfrm>
        </p:grpSpPr>
        <p:sp>
          <p:nvSpPr>
            <p:cNvPr id="798" name="Google Shape;798;p59"/>
            <p:cNvSpPr txBox="1"/>
            <p:nvPr/>
          </p:nvSpPr>
          <p:spPr>
            <a:xfrm>
              <a:off x="158" y="346"/>
              <a:ext cx="5444" cy="3709"/>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Средства для мытья окон</a:t>
              </a:r>
              <a:endParaRPr/>
            </a:p>
            <a:p>
              <a:pPr indent="0" lvl="0" marL="0" marR="0" rtl="0" algn="l">
                <a:lnSpc>
                  <a:spcPct val="100000"/>
                </a:lnSpc>
                <a:spcBef>
                  <a:spcPts val="56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r>
                <a:rPr b="0" i="0" lang="en-US" sz="24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Основа всех таких средств – это ПАВ (поверхностно-активные вещества). Именно они отделяют загрязнения от поверхности, расщепляют их и способствуют лёгкому удалению.</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0" i="0" lang="en-US" sz="2400" u="none">
                  <a:solidFill>
                    <a:schemeClr val="lt2"/>
                  </a:solidFill>
                  <a:latin typeface="Arial"/>
                  <a:ea typeface="Arial"/>
                  <a:cs typeface="Arial"/>
                  <a:sym typeface="Arial"/>
                </a:rPr>
                <a:t>■</a:t>
              </a:r>
              <a:r>
                <a:rPr b="0" i="0"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Вспомогательные вещества – спирты и кислоты, которые также способствуют растворению грязи.</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0" i="0" lang="en-US" sz="2400" u="none">
                  <a:solidFill>
                    <a:schemeClr val="lt2"/>
                  </a:solidFill>
                  <a:latin typeface="Arial"/>
                  <a:ea typeface="Arial"/>
                  <a:cs typeface="Arial"/>
                  <a:sym typeface="Arial"/>
                </a:rPr>
                <a:t>■</a:t>
              </a:r>
              <a:r>
                <a:rPr b="0" i="0"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Некоторые средства содержат антистатики и силиконы, которые создают на стекле плёнку, отталкивающую пыль и влагу. В этом случае стекло дольше останется чистым.</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0" i="0" lang="en-US" sz="24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Добавки, которые придают окну блеск – это аммиак, метилен голубой.</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0" i="0" lang="en-US" sz="24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Все производители добавляют красители и отдушки, чтобы перебить запах «химии».</a:t>
              </a:r>
              <a:br>
                <a:rPr b="0" i="0" lang="en-US" sz="2800" u="none">
                  <a:solidFill>
                    <a:schemeClr val="dk1"/>
                  </a:solidFill>
                  <a:latin typeface="Arial"/>
                  <a:ea typeface="Arial"/>
                  <a:cs typeface="Arial"/>
                  <a:sym typeface="Arial"/>
                </a:rPr>
              </a:br>
              <a:r>
                <a:rPr b="0" i="0" lang="en-US" sz="2800" u="none">
                  <a:solidFill>
                    <a:schemeClr val="dk1"/>
                  </a:solidFill>
                  <a:latin typeface="Arial"/>
                  <a:ea typeface="Arial"/>
                  <a:cs typeface="Arial"/>
                  <a:sym typeface="Arial"/>
                </a:rPr>
                <a:t> </a:t>
              </a:r>
              <a:endParaRPr/>
            </a:p>
          </p:txBody>
        </p:sp>
        <p:cxnSp>
          <p:nvCxnSpPr>
            <p:cNvPr id="799" name="Google Shape;799;p59"/>
            <p:cNvCxnSpPr/>
            <p:nvPr/>
          </p:nvCxnSpPr>
          <p:spPr>
            <a:xfrm>
              <a:off x="158" y="346"/>
              <a:ext cx="5444" cy="0"/>
            </a:xfrm>
            <a:prstGeom prst="straightConnector1">
              <a:avLst/>
            </a:prstGeom>
            <a:noFill/>
            <a:ln>
              <a:noFill/>
            </a:ln>
          </p:spPr>
        </p:cxnSp>
        <p:cxnSp>
          <p:nvCxnSpPr>
            <p:cNvPr id="800" name="Google Shape;800;p59"/>
            <p:cNvCxnSpPr/>
            <p:nvPr/>
          </p:nvCxnSpPr>
          <p:spPr>
            <a:xfrm>
              <a:off x="158" y="4055"/>
              <a:ext cx="5444" cy="0"/>
            </a:xfrm>
            <a:prstGeom prst="straightConnector1">
              <a:avLst/>
            </a:prstGeom>
            <a:noFill/>
            <a:ln>
              <a:noFill/>
            </a:ln>
          </p:spPr>
        </p:cxnSp>
        <p:cxnSp>
          <p:nvCxnSpPr>
            <p:cNvPr id="801" name="Google Shape;801;p59"/>
            <p:cNvCxnSpPr/>
            <p:nvPr/>
          </p:nvCxnSpPr>
          <p:spPr>
            <a:xfrm>
              <a:off x="158" y="346"/>
              <a:ext cx="0" cy="3709"/>
            </a:xfrm>
            <a:prstGeom prst="straightConnector1">
              <a:avLst/>
            </a:prstGeom>
            <a:noFill/>
            <a:ln>
              <a:noFill/>
            </a:ln>
          </p:spPr>
        </p:cxnSp>
        <p:cxnSp>
          <p:nvCxnSpPr>
            <p:cNvPr id="802" name="Google Shape;802;p59"/>
            <p:cNvCxnSpPr/>
            <p:nvPr/>
          </p:nvCxnSpPr>
          <p:spPr>
            <a:xfrm>
              <a:off x="5602" y="346"/>
              <a:ext cx="0" cy="3709"/>
            </a:xfrm>
            <a:prstGeom prst="straightConnector1">
              <a:avLst/>
            </a:prstGeom>
            <a:noFill/>
            <a:ln>
              <a:noFill/>
            </a:ln>
          </p:spPr>
        </p:cxnSp>
      </p:grpSp>
      <p:sp>
        <p:nvSpPr>
          <p:cNvPr id="803" name="Google Shape;803;p59"/>
          <p:cNvSpPr txBox="1"/>
          <p:nvPr/>
        </p:nvSpPr>
        <p:spPr>
          <a:xfrm>
            <a:off x="358775" y="6165850"/>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9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96">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807" name="Shape 807"/>
        <p:cNvGrpSpPr/>
        <p:nvPr/>
      </p:nvGrpSpPr>
      <p:grpSpPr>
        <a:xfrm>
          <a:off x="0" y="0"/>
          <a:ext cx="0" cy="0"/>
          <a:chOff x="0" y="0"/>
          <a:chExt cx="0" cy="0"/>
        </a:xfrm>
      </p:grpSpPr>
      <p:sp>
        <p:nvSpPr>
          <p:cNvPr id="808" name="Google Shape;808;p60"/>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809" name="Google Shape;809;p60"/>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810" name="Google Shape;810;p60"/>
          <p:cNvGrpSpPr/>
          <p:nvPr/>
        </p:nvGrpSpPr>
        <p:grpSpPr>
          <a:xfrm>
            <a:off x="250825" y="549275"/>
            <a:ext cx="8893175" cy="6119812"/>
            <a:chOff x="158" y="346"/>
            <a:chExt cx="5444" cy="3855"/>
          </a:xfrm>
        </p:grpSpPr>
        <p:sp>
          <p:nvSpPr>
            <p:cNvPr id="811" name="Google Shape;811;p60"/>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Шаг 1. Подготовка к мойке окон                               </a:t>
              </a:r>
              <a:br>
                <a:rPr b="0" i="0" lang="en-US" sz="2400" u="none">
                  <a:solidFill>
                    <a:schemeClr val="dk1"/>
                  </a:solidFill>
                  <a:latin typeface="Arial"/>
                  <a:ea typeface="Arial"/>
                  <a:cs typeface="Arial"/>
                  <a:sym typeface="Arial"/>
                </a:rPr>
              </a:br>
              <a:endParaRPr/>
            </a:p>
            <a:p>
              <a:pPr indent="0" lvl="0" marL="0" marR="0" rtl="0" algn="just">
                <a:lnSpc>
                  <a:spcPct val="10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Уберите с подоконника и с прилегающей территории всё, что может помешать работе, - вазы, электрические приборы, технику, бумагу, маленьких детей... Наберите в подготовленную ёмкость воду – не больше половины, для того чтобы вода не выплёскивалась. Используйте для мытья окон слегка тёплую, но не горячую воду. Добавьте в воду моющее средство согласно инструкции, которая к нему прилагается. Но при мытье окна средства лучше не доложить, чем переложить, так как благодаря губке пены получается обычно очень много.</a:t>
              </a:r>
              <a:endParaRPr/>
            </a:p>
          </p:txBody>
        </p:sp>
        <p:cxnSp>
          <p:nvCxnSpPr>
            <p:cNvPr id="812" name="Google Shape;812;p60"/>
            <p:cNvCxnSpPr/>
            <p:nvPr/>
          </p:nvCxnSpPr>
          <p:spPr>
            <a:xfrm>
              <a:off x="158" y="346"/>
              <a:ext cx="5444" cy="0"/>
            </a:xfrm>
            <a:prstGeom prst="straightConnector1">
              <a:avLst/>
            </a:prstGeom>
            <a:noFill/>
            <a:ln>
              <a:noFill/>
            </a:ln>
          </p:spPr>
        </p:cxnSp>
        <p:cxnSp>
          <p:nvCxnSpPr>
            <p:cNvPr id="813" name="Google Shape;813;p60"/>
            <p:cNvCxnSpPr/>
            <p:nvPr/>
          </p:nvCxnSpPr>
          <p:spPr>
            <a:xfrm>
              <a:off x="158" y="4201"/>
              <a:ext cx="5444" cy="0"/>
            </a:xfrm>
            <a:prstGeom prst="straightConnector1">
              <a:avLst/>
            </a:prstGeom>
            <a:noFill/>
            <a:ln>
              <a:noFill/>
            </a:ln>
          </p:spPr>
        </p:cxnSp>
        <p:cxnSp>
          <p:nvCxnSpPr>
            <p:cNvPr id="814" name="Google Shape;814;p60"/>
            <p:cNvCxnSpPr/>
            <p:nvPr/>
          </p:nvCxnSpPr>
          <p:spPr>
            <a:xfrm>
              <a:off x="158" y="346"/>
              <a:ext cx="0" cy="3855"/>
            </a:xfrm>
            <a:prstGeom prst="straightConnector1">
              <a:avLst/>
            </a:prstGeom>
            <a:noFill/>
            <a:ln>
              <a:noFill/>
            </a:ln>
          </p:spPr>
        </p:cxnSp>
        <p:cxnSp>
          <p:nvCxnSpPr>
            <p:cNvPr id="815" name="Google Shape;815;p60"/>
            <p:cNvCxnSpPr/>
            <p:nvPr/>
          </p:nvCxnSpPr>
          <p:spPr>
            <a:xfrm>
              <a:off x="5602" y="346"/>
              <a:ext cx="0" cy="3855"/>
            </a:xfrm>
            <a:prstGeom prst="straightConnector1">
              <a:avLst/>
            </a:prstGeom>
            <a:noFill/>
            <a:ln>
              <a:noFill/>
            </a:ln>
          </p:spPr>
        </p:cxnSp>
      </p:grpSp>
      <p:sp>
        <p:nvSpPr>
          <p:cNvPr id="816" name="Google Shape;816;p60"/>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9">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820" name="Shape 820"/>
        <p:cNvGrpSpPr/>
        <p:nvPr/>
      </p:nvGrpSpPr>
      <p:grpSpPr>
        <a:xfrm>
          <a:off x="0" y="0"/>
          <a:ext cx="0" cy="0"/>
          <a:chOff x="0" y="0"/>
          <a:chExt cx="0" cy="0"/>
        </a:xfrm>
      </p:grpSpPr>
      <p:sp>
        <p:nvSpPr>
          <p:cNvPr id="821" name="Google Shape;821;p61"/>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822" name="Google Shape;822;p61"/>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823" name="Google Shape;823;p61"/>
          <p:cNvGrpSpPr/>
          <p:nvPr/>
        </p:nvGrpSpPr>
        <p:grpSpPr>
          <a:xfrm>
            <a:off x="0" y="549275"/>
            <a:ext cx="9144000" cy="6308725"/>
            <a:chOff x="-68" y="346"/>
            <a:chExt cx="5828" cy="3855"/>
          </a:xfrm>
        </p:grpSpPr>
        <p:sp>
          <p:nvSpPr>
            <p:cNvPr id="824" name="Google Shape;824;p61"/>
            <p:cNvSpPr txBox="1"/>
            <p:nvPr/>
          </p:nvSpPr>
          <p:spPr>
            <a:xfrm>
              <a:off x="-68" y="346"/>
              <a:ext cx="5828" cy="3855"/>
            </a:xfrm>
            <a:prstGeom prst="rect">
              <a:avLst/>
            </a:prstGeom>
            <a:noFill/>
            <a:ln>
              <a:noFill/>
            </a:ln>
          </p:spPr>
          <p:txBody>
            <a:bodyPr anchorCtr="0" anchor="t" bIns="45700" lIns="91425" spcFirstLastPara="1" rIns="91425" wrap="square" tIns="45700">
              <a:noAutofit/>
            </a:bodyPr>
            <a:lstStyle/>
            <a:p>
              <a:pPr indent="0" lvl="0" marL="87312" marR="0" rtl="0" algn="l">
                <a:lnSpc>
                  <a:spcPct val="75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Шаг 2. Отмываем губкой основную  грязь </a:t>
              </a:r>
              <a:endParaRPr/>
            </a:p>
            <a:p>
              <a:pPr indent="0" lvl="0" marL="87312" marR="0" rtl="0" algn="just">
                <a:lnSpc>
                  <a:spcPct val="75000"/>
                </a:lnSpc>
                <a:spcBef>
                  <a:spcPts val="48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Намочите губку, отожмите её. Она должна быть влажной, но вода не должна стекать с неё. Для растворения грязи сначала просто намочите всю поверхность стекла, не оставляя ни единого участка сухим. Промойте губку ещё раз и энергичным движением обведите стекло по краю, надавливая пальцем в стык стекла и рамы (основная грязь обычно скапливается здесь).</a:t>
              </a:r>
              <a:endParaRPr/>
            </a:p>
            <a:p>
              <a:pPr indent="0" lvl="0" marL="87312" marR="0" rtl="0" algn="just">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Теперь, если окно сильно грязное, не обращая внимания на остающиеся полосы, сгоните губкой грязь вниз: это сильно облегчит наведение окончательной чистоты. После ещё раз намочите окно губкой и приступайте к чистовому этапу. При мойке рам ПВХ запрещается применять бензин, нитросоставы, растворители или кислоты. Они могут повредить пластик и растворить вещества, стабилизирующие поверхность и предохраняющие её от изменения цвета. Не стоит применять и порошковые чистящие средства или составы в гранулах – они царапают пластик, создают неровности, в которые со временем может забиться грязь.</a:t>
              </a:r>
              <a:endParaRPr/>
            </a:p>
          </p:txBody>
        </p:sp>
        <p:cxnSp>
          <p:nvCxnSpPr>
            <p:cNvPr id="825" name="Google Shape;825;p61"/>
            <p:cNvCxnSpPr/>
            <p:nvPr/>
          </p:nvCxnSpPr>
          <p:spPr>
            <a:xfrm>
              <a:off x="-68" y="346"/>
              <a:ext cx="5828" cy="0"/>
            </a:xfrm>
            <a:prstGeom prst="straightConnector1">
              <a:avLst/>
            </a:prstGeom>
            <a:noFill/>
            <a:ln>
              <a:noFill/>
            </a:ln>
          </p:spPr>
        </p:cxnSp>
        <p:cxnSp>
          <p:nvCxnSpPr>
            <p:cNvPr id="826" name="Google Shape;826;p61"/>
            <p:cNvCxnSpPr/>
            <p:nvPr/>
          </p:nvCxnSpPr>
          <p:spPr>
            <a:xfrm>
              <a:off x="-68" y="4201"/>
              <a:ext cx="5828" cy="0"/>
            </a:xfrm>
            <a:prstGeom prst="straightConnector1">
              <a:avLst/>
            </a:prstGeom>
            <a:noFill/>
            <a:ln>
              <a:noFill/>
            </a:ln>
          </p:spPr>
        </p:cxnSp>
        <p:cxnSp>
          <p:nvCxnSpPr>
            <p:cNvPr id="827" name="Google Shape;827;p61"/>
            <p:cNvCxnSpPr/>
            <p:nvPr/>
          </p:nvCxnSpPr>
          <p:spPr>
            <a:xfrm>
              <a:off x="-68" y="346"/>
              <a:ext cx="0" cy="3855"/>
            </a:xfrm>
            <a:prstGeom prst="straightConnector1">
              <a:avLst/>
            </a:prstGeom>
            <a:noFill/>
            <a:ln>
              <a:noFill/>
            </a:ln>
          </p:spPr>
        </p:cxnSp>
        <p:cxnSp>
          <p:nvCxnSpPr>
            <p:cNvPr id="828" name="Google Shape;828;p61"/>
            <p:cNvCxnSpPr/>
            <p:nvPr/>
          </p:nvCxnSpPr>
          <p:spPr>
            <a:xfrm>
              <a:off x="5760" y="346"/>
              <a:ext cx="0" cy="3855"/>
            </a:xfrm>
            <a:prstGeom prst="straightConnector1">
              <a:avLst/>
            </a:prstGeom>
            <a:noFill/>
            <a:ln>
              <a:noFill/>
            </a:ln>
          </p:spPr>
        </p:cxnSp>
      </p:grpSp>
      <p:sp>
        <p:nvSpPr>
          <p:cNvPr id="829" name="Google Shape;829;p61"/>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2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22">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833" name="Shape 833"/>
        <p:cNvGrpSpPr/>
        <p:nvPr/>
      </p:nvGrpSpPr>
      <p:grpSpPr>
        <a:xfrm>
          <a:off x="0" y="0"/>
          <a:ext cx="0" cy="0"/>
          <a:chOff x="0" y="0"/>
          <a:chExt cx="0" cy="0"/>
        </a:xfrm>
      </p:grpSpPr>
      <p:sp>
        <p:nvSpPr>
          <p:cNvPr id="834" name="Google Shape;834;p62"/>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835" name="Google Shape;835;p62"/>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836" name="Google Shape;836;p62"/>
          <p:cNvGrpSpPr/>
          <p:nvPr/>
        </p:nvGrpSpPr>
        <p:grpSpPr>
          <a:xfrm>
            <a:off x="0" y="476250"/>
            <a:ext cx="8893175" cy="6192837"/>
            <a:chOff x="158" y="346"/>
            <a:chExt cx="5444" cy="3855"/>
          </a:xfrm>
        </p:grpSpPr>
        <p:sp>
          <p:nvSpPr>
            <p:cNvPr id="837" name="Google Shape;837;p62"/>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l">
                <a:lnSpc>
                  <a:spcPct val="75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Шаг 3. Чистовой этап мойки окон</a:t>
              </a:r>
              <a:endParaRPr/>
            </a:p>
            <a:p>
              <a:pPr indent="0" lvl="0" marL="0" marR="0" rtl="0" algn="l">
                <a:lnSpc>
                  <a:spcPct val="75000"/>
                </a:lnSpc>
                <a:spcBef>
                  <a:spcPts val="48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Начинайте протирку стекла стяжкой сверху. Примерный угол, при котором стяжка легко и непринужденно двигается по стеклу, не оставляя за собой полос, - 20-30°.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При этом движения только горизонтальные, при каждом проходе нужно немного перекрывать участок вымытого предыдущим проходом стекла. После каждого прохода нужно вытирать стяжку насухо, так она не будет оставлять полосок. Правильно вытирать стяжку так: руки движутся в противоположных направлениях. После очистки окна от большой грязи можно воспользоваться стеклоочистителем. </a:t>
              </a:r>
              <a:endParaRPr/>
            </a:p>
            <a:p>
              <a:pPr indent="0"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Протирка стекла требует большого количества сухих тряпок. Не используйте намокшие тряпки, т. к. они будут оставлять на стекле разводы. Очень хорошо подойдут для этого этапа современные тряпки из микрофибры. Можно использовать и такие подручные средства, как  старые газеты.</a:t>
              </a:r>
              <a:endParaRPr/>
            </a:p>
          </p:txBody>
        </p:sp>
        <p:cxnSp>
          <p:nvCxnSpPr>
            <p:cNvPr id="838" name="Google Shape;838;p62"/>
            <p:cNvCxnSpPr/>
            <p:nvPr/>
          </p:nvCxnSpPr>
          <p:spPr>
            <a:xfrm>
              <a:off x="158" y="346"/>
              <a:ext cx="5444" cy="0"/>
            </a:xfrm>
            <a:prstGeom prst="straightConnector1">
              <a:avLst/>
            </a:prstGeom>
            <a:noFill/>
            <a:ln>
              <a:noFill/>
            </a:ln>
          </p:spPr>
        </p:cxnSp>
        <p:cxnSp>
          <p:nvCxnSpPr>
            <p:cNvPr id="839" name="Google Shape;839;p62"/>
            <p:cNvCxnSpPr/>
            <p:nvPr/>
          </p:nvCxnSpPr>
          <p:spPr>
            <a:xfrm>
              <a:off x="158" y="4201"/>
              <a:ext cx="5444" cy="0"/>
            </a:xfrm>
            <a:prstGeom prst="straightConnector1">
              <a:avLst/>
            </a:prstGeom>
            <a:noFill/>
            <a:ln>
              <a:noFill/>
            </a:ln>
          </p:spPr>
        </p:cxnSp>
        <p:cxnSp>
          <p:nvCxnSpPr>
            <p:cNvPr id="840" name="Google Shape;840;p62"/>
            <p:cNvCxnSpPr/>
            <p:nvPr/>
          </p:nvCxnSpPr>
          <p:spPr>
            <a:xfrm>
              <a:off x="158" y="346"/>
              <a:ext cx="0" cy="3855"/>
            </a:xfrm>
            <a:prstGeom prst="straightConnector1">
              <a:avLst/>
            </a:prstGeom>
            <a:noFill/>
            <a:ln>
              <a:noFill/>
            </a:ln>
          </p:spPr>
        </p:cxnSp>
        <p:cxnSp>
          <p:nvCxnSpPr>
            <p:cNvPr id="841" name="Google Shape;841;p62"/>
            <p:cNvCxnSpPr/>
            <p:nvPr/>
          </p:nvCxnSpPr>
          <p:spPr>
            <a:xfrm>
              <a:off x="5602" y="346"/>
              <a:ext cx="0" cy="3855"/>
            </a:xfrm>
            <a:prstGeom prst="straightConnector1">
              <a:avLst/>
            </a:prstGeom>
            <a:noFill/>
            <a:ln>
              <a:noFill/>
            </a:ln>
          </p:spPr>
        </p:cxnSp>
      </p:grpSp>
      <p:sp>
        <p:nvSpPr>
          <p:cNvPr id="842" name="Google Shape;842;p62"/>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5">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846" name="Shape 846"/>
        <p:cNvGrpSpPr/>
        <p:nvPr/>
      </p:nvGrpSpPr>
      <p:grpSpPr>
        <a:xfrm>
          <a:off x="0" y="0"/>
          <a:ext cx="0" cy="0"/>
          <a:chOff x="0" y="0"/>
          <a:chExt cx="0" cy="0"/>
        </a:xfrm>
      </p:grpSpPr>
      <p:sp>
        <p:nvSpPr>
          <p:cNvPr id="847" name="Google Shape;847;p63"/>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848" name="Google Shape;848;p63"/>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849" name="Google Shape;849;p63"/>
          <p:cNvGrpSpPr/>
          <p:nvPr/>
        </p:nvGrpSpPr>
        <p:grpSpPr>
          <a:xfrm>
            <a:off x="0" y="549275"/>
            <a:ext cx="9144000" cy="6119812"/>
            <a:chOff x="0" y="346"/>
            <a:chExt cx="5760" cy="3855"/>
          </a:xfrm>
        </p:grpSpPr>
        <p:sp>
          <p:nvSpPr>
            <p:cNvPr id="850" name="Google Shape;850;p63"/>
            <p:cNvSpPr txBox="1"/>
            <p:nvPr/>
          </p:nvSpPr>
          <p:spPr>
            <a:xfrm>
              <a:off x="0" y="346"/>
              <a:ext cx="5760" cy="3855"/>
            </a:xfrm>
            <a:prstGeom prst="rect">
              <a:avLst/>
            </a:prstGeom>
            <a:noFill/>
            <a:ln>
              <a:noFill/>
            </a:ln>
          </p:spPr>
          <p:txBody>
            <a:bodyPr anchorCtr="0" anchor="t" bIns="45700" lIns="91425" spcFirstLastPara="1" rIns="91425" wrap="square" tIns="45700">
              <a:noAutofit/>
            </a:bodyPr>
            <a:lstStyle/>
            <a:p>
              <a:pPr indent="0" lvl="0" marL="0" marR="0" rtl="0" algn="l">
                <a:lnSpc>
                  <a:spcPct val="75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800" u="none">
                  <a:solidFill>
                    <a:schemeClr val="dk1"/>
                  </a:solidFill>
                  <a:latin typeface="Arial"/>
                  <a:ea typeface="Arial"/>
                  <a:cs typeface="Arial"/>
                  <a:sym typeface="Arial"/>
                </a:rPr>
                <a:t>Маленькие хитрости по уходу за окнами </a:t>
              </a:r>
              <a:endParaRPr/>
            </a:p>
            <a:p>
              <a:pPr indent="0" lvl="0" marL="0" marR="0" rtl="0" algn="l">
                <a:lnSpc>
                  <a:spcPct val="75000"/>
                </a:lnSpc>
                <a:spcBef>
                  <a:spcPts val="560"/>
                </a:spcBef>
                <a:spcAft>
                  <a:spcPts val="0"/>
                </a:spcAft>
                <a:buClr>
                  <a:schemeClr val="dk1"/>
                </a:buClr>
                <a:buSzPts val="2800"/>
                <a:buFont typeface="Arial"/>
                <a:buNone/>
              </a:pPr>
              <a:r>
                <a:t/>
              </a:r>
              <a:endParaRPr b="1" i="0" sz="2800" u="none">
                <a:solidFill>
                  <a:schemeClr val="dk1"/>
                </a:solidFill>
                <a:latin typeface="Arial"/>
                <a:ea typeface="Arial"/>
                <a:cs typeface="Arial"/>
                <a:sym typeface="Arial"/>
              </a:endParaRPr>
            </a:p>
            <a:p>
              <a:pPr indent="-114300" lvl="0" marL="0" marR="0" rtl="0" algn="l">
                <a:lnSpc>
                  <a:spcPct val="75000"/>
                </a:lnSpc>
                <a:spcBef>
                  <a:spcPts val="480"/>
                </a:spcBef>
                <a:spcAft>
                  <a:spcPts val="0"/>
                </a:spcAft>
                <a:buClr>
                  <a:schemeClr val="lt2"/>
                </a:buClr>
                <a:buSzPts val="1800"/>
                <a:buFont typeface="Noto Sans Symbols"/>
                <a:buChar char="■"/>
              </a:pPr>
              <a:r>
                <a:rPr b="0" i="0" lang="en-US" sz="2400" u="none">
                  <a:solidFill>
                    <a:schemeClr val="dk1"/>
                  </a:solidFill>
                  <a:latin typeface="Arial"/>
                  <a:ea typeface="Arial"/>
                  <a:cs typeface="Arial"/>
                  <a:sym typeface="Arial"/>
                </a:rPr>
                <a:t> Оконные стёкла дольше будут оставаться чистыми, если после мытья протереть их смесью из 30 г воды, 70 г глицерина и нескольких капель нашатырного спирта, а затем дать им высохнуть.</a:t>
              </a:r>
              <a:endParaRPr/>
            </a:p>
            <a:p>
              <a:pPr indent="-114300" lvl="0" marL="0" marR="0" rtl="0" algn="l">
                <a:lnSpc>
                  <a:spcPct val="75000"/>
                </a:lnSpc>
                <a:spcBef>
                  <a:spcPts val="480"/>
                </a:spcBef>
                <a:spcAft>
                  <a:spcPts val="0"/>
                </a:spcAft>
                <a:buClr>
                  <a:schemeClr val="lt2"/>
                </a:buClr>
                <a:buSzPts val="1800"/>
                <a:buFont typeface="Noto Sans Symbols"/>
                <a:buChar char="■"/>
              </a:pPr>
              <a:r>
                <a:rPr b="0" i="0" lang="en-US" sz="2400" u="none">
                  <a:solidFill>
                    <a:schemeClr val="dk1"/>
                  </a:solidFill>
                  <a:latin typeface="Arial"/>
                  <a:ea typeface="Arial"/>
                  <a:cs typeface="Arial"/>
                  <a:sym typeface="Arial"/>
                </a:rPr>
                <a:t> Мытьё окон желательно проводить тогда, когда на них не попадает прямой солнечный свет. В противном случае моющее средство может быстро высохнуть на окне и оставить полосы и разводы.</a:t>
              </a:r>
              <a:endParaRPr/>
            </a:p>
            <a:p>
              <a:pPr indent="-114300" lvl="0" marL="0" marR="0" rtl="0" algn="l">
                <a:lnSpc>
                  <a:spcPct val="75000"/>
                </a:lnSpc>
                <a:spcBef>
                  <a:spcPts val="480"/>
                </a:spcBef>
                <a:spcAft>
                  <a:spcPts val="0"/>
                </a:spcAft>
                <a:buClr>
                  <a:schemeClr val="lt2"/>
                </a:buClr>
                <a:buSzPts val="1800"/>
                <a:buFont typeface="Noto Sans Symbols"/>
                <a:buChar char="■"/>
              </a:pPr>
              <a:r>
                <a:rPr b="0" i="0" lang="en-US" sz="2400" u="none">
                  <a:solidFill>
                    <a:schemeClr val="dk1"/>
                  </a:solidFill>
                  <a:latin typeface="Arial"/>
                  <a:ea typeface="Arial"/>
                  <a:cs typeface="Arial"/>
                  <a:sym typeface="Arial"/>
                </a:rPr>
                <a:t> Если чистые стёкла протереть раствором медного купороса (1 чайная ложка на 1 л воды), они приобретут зеленоватый оттенок. Сухая ультрамариновая синька придает стёклам голубоватый оттенок.</a:t>
              </a:r>
              <a:endParaRPr/>
            </a:p>
            <a:p>
              <a:pPr indent="-114300" lvl="0" marL="0" marR="0" rtl="0" algn="l">
                <a:lnSpc>
                  <a:spcPct val="75000"/>
                </a:lnSpc>
                <a:spcBef>
                  <a:spcPts val="480"/>
                </a:spcBef>
                <a:spcAft>
                  <a:spcPts val="0"/>
                </a:spcAft>
                <a:buClr>
                  <a:schemeClr val="lt2"/>
                </a:buClr>
                <a:buSzPts val="1800"/>
                <a:buFont typeface="Noto Sans Symbols"/>
                <a:buChar char="■"/>
              </a:pPr>
              <a:r>
                <a:rPr b="0" i="0" lang="en-US" sz="2400" u="none">
                  <a:solidFill>
                    <a:schemeClr val="dk1"/>
                  </a:solidFill>
                  <a:latin typeface="Arial"/>
                  <a:ea typeface="Arial"/>
                  <a:cs typeface="Arial"/>
                  <a:sym typeface="Arial"/>
                </a:rPr>
                <a:t> Трещину в оконном стекле можно покрыть тонким слоем бесцветного лака, нанесённого с наружной стороны. Прозрачная плёнка держится долго, не портит внешнего вида.</a:t>
              </a:r>
              <a:endParaRPr/>
            </a:p>
          </p:txBody>
        </p:sp>
        <p:cxnSp>
          <p:nvCxnSpPr>
            <p:cNvPr id="851" name="Google Shape;851;p63"/>
            <p:cNvCxnSpPr/>
            <p:nvPr/>
          </p:nvCxnSpPr>
          <p:spPr>
            <a:xfrm>
              <a:off x="0" y="346"/>
              <a:ext cx="5760" cy="0"/>
            </a:xfrm>
            <a:prstGeom prst="straightConnector1">
              <a:avLst/>
            </a:prstGeom>
            <a:noFill/>
            <a:ln>
              <a:noFill/>
            </a:ln>
          </p:spPr>
        </p:cxnSp>
        <p:cxnSp>
          <p:nvCxnSpPr>
            <p:cNvPr id="852" name="Google Shape;852;p63"/>
            <p:cNvCxnSpPr/>
            <p:nvPr/>
          </p:nvCxnSpPr>
          <p:spPr>
            <a:xfrm>
              <a:off x="0" y="4201"/>
              <a:ext cx="5760" cy="0"/>
            </a:xfrm>
            <a:prstGeom prst="straightConnector1">
              <a:avLst/>
            </a:prstGeom>
            <a:noFill/>
            <a:ln>
              <a:noFill/>
            </a:ln>
          </p:spPr>
        </p:cxnSp>
        <p:cxnSp>
          <p:nvCxnSpPr>
            <p:cNvPr id="853" name="Google Shape;853;p63"/>
            <p:cNvCxnSpPr/>
            <p:nvPr/>
          </p:nvCxnSpPr>
          <p:spPr>
            <a:xfrm>
              <a:off x="0" y="346"/>
              <a:ext cx="0" cy="3855"/>
            </a:xfrm>
            <a:prstGeom prst="straightConnector1">
              <a:avLst/>
            </a:prstGeom>
            <a:noFill/>
            <a:ln>
              <a:noFill/>
            </a:ln>
          </p:spPr>
        </p:cxnSp>
        <p:cxnSp>
          <p:nvCxnSpPr>
            <p:cNvPr id="854" name="Google Shape;854;p63"/>
            <p:cNvCxnSpPr/>
            <p:nvPr/>
          </p:nvCxnSpPr>
          <p:spPr>
            <a:xfrm>
              <a:off x="5760" y="346"/>
              <a:ext cx="0" cy="3855"/>
            </a:xfrm>
            <a:prstGeom prst="straightConnector1">
              <a:avLst/>
            </a:prstGeom>
            <a:noFill/>
            <a:ln>
              <a:noFill/>
            </a:ln>
          </p:spPr>
        </p:cxnSp>
      </p:grpSp>
      <p:sp>
        <p:nvSpPr>
          <p:cNvPr id="855" name="Google Shape;855;p63"/>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859" name="Shape 859"/>
        <p:cNvGrpSpPr/>
        <p:nvPr/>
      </p:nvGrpSpPr>
      <p:grpSpPr>
        <a:xfrm>
          <a:off x="0" y="0"/>
          <a:ext cx="0" cy="0"/>
          <a:chOff x="0" y="0"/>
          <a:chExt cx="0" cy="0"/>
        </a:xfrm>
      </p:grpSpPr>
      <p:sp>
        <p:nvSpPr>
          <p:cNvPr id="860" name="Google Shape;860;p64"/>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861" name="Google Shape;861;p64"/>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862" name="Google Shape;862;p64"/>
          <p:cNvGrpSpPr/>
          <p:nvPr/>
        </p:nvGrpSpPr>
        <p:grpSpPr>
          <a:xfrm>
            <a:off x="250825" y="549275"/>
            <a:ext cx="8642350" cy="6119812"/>
            <a:chOff x="2154" y="618"/>
            <a:chExt cx="3315" cy="3220"/>
          </a:xfrm>
        </p:grpSpPr>
        <p:sp>
          <p:nvSpPr>
            <p:cNvPr id="863" name="Google Shape;863;p64"/>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133350" lvl="0" marL="0" marR="0" rtl="0" algn="just">
                <a:lnSpc>
                  <a:spcPct val="85000"/>
                </a:lnSpc>
                <a:spcBef>
                  <a:spcPts val="0"/>
                </a:spcBef>
                <a:spcAft>
                  <a:spcPts val="0"/>
                </a:spcAft>
                <a:buClr>
                  <a:schemeClr val="lt2"/>
                </a:buClr>
                <a:buSzPts val="2100"/>
                <a:buFont typeface="Noto Sans Symbols"/>
                <a:buChar char="■"/>
              </a:pP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Если протереть окна раствором из двух столовых ложек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поваренной соли на 1 стакан воды, они дольше не </a:t>
              </a:r>
              <a:endParaRPr/>
            </a:p>
            <a:p>
              <a:pPr indent="0" lvl="0" marL="0" marR="0" rtl="0" algn="just">
                <a:lnSpc>
                  <a:spcPct val="8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замерзнут.</a:t>
              </a:r>
              <a:endParaRPr/>
            </a:p>
            <a:p>
              <a:pPr indent="-114300" lvl="0" marL="0" marR="0" rtl="0" algn="l">
                <a:lnSpc>
                  <a:spcPct val="85000"/>
                </a:lnSpc>
                <a:spcBef>
                  <a:spcPts val="480"/>
                </a:spcBef>
                <a:spcAft>
                  <a:spcPts val="0"/>
                </a:spcAft>
                <a:buClr>
                  <a:schemeClr val="lt2"/>
                </a:buClr>
                <a:buSzPts val="1800"/>
                <a:buFont typeface="Noto Sans Symbols"/>
                <a:buChar char="■"/>
              </a:pPr>
              <a:r>
                <a:rPr b="0" i="0" lang="en-US" sz="2400" u="none">
                  <a:solidFill>
                    <a:schemeClr val="dk1"/>
                  </a:solidFill>
                  <a:latin typeface="Arial"/>
                  <a:ea typeface="Arial"/>
                  <a:cs typeface="Arial"/>
                  <a:sym typeface="Arial"/>
                </a:rPr>
                <a:t> Чтобы окна не запотевали зимой, их протирают раствором очищенного глицерина и спирта (1 часть глицерина и 20 частей спирта).</a:t>
              </a:r>
              <a:endParaRPr/>
            </a:p>
            <a:p>
              <a:pPr indent="-114300" lvl="0" marL="0" marR="0" rtl="0" algn="l">
                <a:lnSpc>
                  <a:spcPct val="85000"/>
                </a:lnSpc>
                <a:spcBef>
                  <a:spcPts val="480"/>
                </a:spcBef>
                <a:spcAft>
                  <a:spcPts val="0"/>
                </a:spcAft>
                <a:buClr>
                  <a:schemeClr val="lt2"/>
                </a:buClr>
                <a:buSzPts val="1800"/>
                <a:buFont typeface="Noto Sans Symbols"/>
                <a:buChar char="■"/>
              </a:pPr>
              <a:r>
                <a:rPr b="0" i="0" lang="en-US" sz="2400" u="none">
                  <a:solidFill>
                    <a:schemeClr val="dk1"/>
                  </a:solidFill>
                  <a:latin typeface="Arial"/>
                  <a:ea typeface="Arial"/>
                  <a:cs typeface="Arial"/>
                  <a:sym typeface="Arial"/>
                </a:rPr>
                <a:t> Чтобы мухи не засиживали оконные стёкла, обработайте их уксусом.</a:t>
              </a:r>
              <a:endParaRPr/>
            </a:p>
            <a:p>
              <a:pPr indent="0" lvl="0" marL="0" marR="0" rtl="0" algn="l">
                <a:lnSpc>
                  <a:spcPct val="75000"/>
                </a:lnSpc>
                <a:spcBef>
                  <a:spcPts val="480"/>
                </a:spcBef>
                <a:spcAft>
                  <a:spcPts val="0"/>
                </a:spcAft>
                <a:buClr>
                  <a:schemeClr val="dk1"/>
                </a:buClr>
                <a:buSzPts val="2400"/>
                <a:buFont typeface="Arial"/>
                <a:buNone/>
              </a:pPr>
              <a:r>
                <a:rPr b="0" i="1" lang="en-US" sz="2400" u="none">
                  <a:solidFill>
                    <a:schemeClr val="dk1"/>
                  </a:solidFill>
                  <a:latin typeface="Arial"/>
                  <a:ea typeface="Arial"/>
                  <a:cs typeface="Arial"/>
                  <a:sym typeface="Arial"/>
                </a:rPr>
                <a:t> </a:t>
              </a:r>
              <a:endParaRPr/>
            </a:p>
          </p:txBody>
        </p:sp>
        <p:cxnSp>
          <p:nvCxnSpPr>
            <p:cNvPr id="864" name="Google Shape;864;p64"/>
            <p:cNvCxnSpPr/>
            <p:nvPr/>
          </p:nvCxnSpPr>
          <p:spPr>
            <a:xfrm>
              <a:off x="2154" y="618"/>
              <a:ext cx="3315" cy="0"/>
            </a:xfrm>
            <a:prstGeom prst="straightConnector1">
              <a:avLst/>
            </a:prstGeom>
            <a:noFill/>
            <a:ln>
              <a:noFill/>
            </a:ln>
          </p:spPr>
        </p:cxnSp>
        <p:cxnSp>
          <p:nvCxnSpPr>
            <p:cNvPr id="865" name="Google Shape;865;p64"/>
            <p:cNvCxnSpPr/>
            <p:nvPr/>
          </p:nvCxnSpPr>
          <p:spPr>
            <a:xfrm>
              <a:off x="2154" y="3838"/>
              <a:ext cx="3315" cy="0"/>
            </a:xfrm>
            <a:prstGeom prst="straightConnector1">
              <a:avLst/>
            </a:prstGeom>
            <a:noFill/>
            <a:ln>
              <a:noFill/>
            </a:ln>
          </p:spPr>
        </p:cxnSp>
        <p:cxnSp>
          <p:nvCxnSpPr>
            <p:cNvPr id="866" name="Google Shape;866;p64"/>
            <p:cNvCxnSpPr/>
            <p:nvPr/>
          </p:nvCxnSpPr>
          <p:spPr>
            <a:xfrm>
              <a:off x="2154" y="618"/>
              <a:ext cx="0" cy="3220"/>
            </a:xfrm>
            <a:prstGeom prst="straightConnector1">
              <a:avLst/>
            </a:prstGeom>
            <a:noFill/>
            <a:ln>
              <a:noFill/>
            </a:ln>
          </p:spPr>
        </p:cxnSp>
        <p:cxnSp>
          <p:nvCxnSpPr>
            <p:cNvPr id="867" name="Google Shape;867;p64"/>
            <p:cNvCxnSpPr/>
            <p:nvPr/>
          </p:nvCxnSpPr>
          <p:spPr>
            <a:xfrm>
              <a:off x="5469" y="618"/>
              <a:ext cx="0" cy="3220"/>
            </a:xfrm>
            <a:prstGeom prst="straightConnector1">
              <a:avLst/>
            </a:prstGeom>
            <a:noFill/>
            <a:ln>
              <a:noFill/>
            </a:ln>
          </p:spPr>
        </p:cxnSp>
      </p:grpSp>
      <p:sp>
        <p:nvSpPr>
          <p:cNvPr id="868" name="Google Shape;868;p64"/>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1">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49" name="Shape 149"/>
        <p:cNvGrpSpPr/>
        <p:nvPr/>
      </p:nvGrpSpPr>
      <p:grpSpPr>
        <a:xfrm>
          <a:off x="0" y="0"/>
          <a:ext cx="0" cy="0"/>
          <a:chOff x="0" y="0"/>
          <a:chExt cx="0" cy="0"/>
        </a:xfrm>
      </p:grpSpPr>
      <p:sp>
        <p:nvSpPr>
          <p:cNvPr id="150" name="Google Shape;150;p11"/>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51" name="Google Shape;151;p11"/>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52" name="Google Shape;152;p11"/>
          <p:cNvGrpSpPr/>
          <p:nvPr/>
        </p:nvGrpSpPr>
        <p:grpSpPr>
          <a:xfrm>
            <a:off x="3419475" y="981075"/>
            <a:ext cx="5262562" cy="5111750"/>
            <a:chOff x="2154" y="618"/>
            <a:chExt cx="3315" cy="3220"/>
          </a:xfrm>
        </p:grpSpPr>
        <p:sp>
          <p:nvSpPr>
            <p:cNvPr id="153" name="Google Shape;153;p11"/>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154" name="Google Shape;154;p11"/>
            <p:cNvCxnSpPr/>
            <p:nvPr/>
          </p:nvCxnSpPr>
          <p:spPr>
            <a:xfrm>
              <a:off x="2154" y="618"/>
              <a:ext cx="3315" cy="0"/>
            </a:xfrm>
            <a:prstGeom prst="straightConnector1">
              <a:avLst/>
            </a:prstGeom>
            <a:noFill/>
            <a:ln>
              <a:noFill/>
            </a:ln>
          </p:spPr>
        </p:cxnSp>
        <p:cxnSp>
          <p:nvCxnSpPr>
            <p:cNvPr id="155" name="Google Shape;155;p11"/>
            <p:cNvCxnSpPr/>
            <p:nvPr/>
          </p:nvCxnSpPr>
          <p:spPr>
            <a:xfrm>
              <a:off x="2154" y="3838"/>
              <a:ext cx="3315" cy="0"/>
            </a:xfrm>
            <a:prstGeom prst="straightConnector1">
              <a:avLst/>
            </a:prstGeom>
            <a:noFill/>
            <a:ln>
              <a:noFill/>
            </a:ln>
          </p:spPr>
        </p:cxnSp>
        <p:cxnSp>
          <p:nvCxnSpPr>
            <p:cNvPr id="156" name="Google Shape;156;p11"/>
            <p:cNvCxnSpPr/>
            <p:nvPr/>
          </p:nvCxnSpPr>
          <p:spPr>
            <a:xfrm>
              <a:off x="2154" y="618"/>
              <a:ext cx="0" cy="3220"/>
            </a:xfrm>
            <a:prstGeom prst="straightConnector1">
              <a:avLst/>
            </a:prstGeom>
            <a:noFill/>
            <a:ln>
              <a:noFill/>
            </a:ln>
          </p:spPr>
        </p:cxnSp>
        <p:cxnSp>
          <p:nvCxnSpPr>
            <p:cNvPr id="157" name="Google Shape;157;p11"/>
            <p:cNvCxnSpPr/>
            <p:nvPr/>
          </p:nvCxnSpPr>
          <p:spPr>
            <a:xfrm>
              <a:off x="5469" y="618"/>
              <a:ext cx="0" cy="3220"/>
            </a:xfrm>
            <a:prstGeom prst="straightConnector1">
              <a:avLst/>
            </a:prstGeom>
            <a:noFill/>
            <a:ln>
              <a:noFill/>
            </a:ln>
          </p:spPr>
        </p:cxnSp>
      </p:grpSp>
      <p:sp>
        <p:nvSpPr>
          <p:cNvPr id="158" name="Google Shape;158;p11"/>
          <p:cNvSpPr txBox="1"/>
          <p:nvPr/>
        </p:nvSpPr>
        <p:spPr>
          <a:xfrm>
            <a:off x="0" y="-112712"/>
            <a:ext cx="9144000" cy="6518275"/>
          </a:xfrm>
          <a:prstGeom prst="rect">
            <a:avLst/>
          </a:prstGeom>
          <a:noFill/>
          <a:ln>
            <a:noFill/>
          </a:ln>
        </p:spPr>
        <p:txBody>
          <a:bodyPr anchorCtr="0" anchor="ctr" bIns="45700" lIns="91425" spcFirstLastPara="1" rIns="91425" wrap="square" tIns="45700">
            <a:noAutofit/>
          </a:bodyPr>
          <a:lstStyle/>
          <a:p>
            <a:pPr indent="174625" lvl="0" marL="0" marR="0" rtl="0" algn="just">
              <a:lnSpc>
                <a:spcPct val="80000"/>
              </a:lnSpc>
              <a:spcBef>
                <a:spcPts val="0"/>
              </a:spcBef>
              <a:spcAft>
                <a:spcPts val="0"/>
              </a:spcAft>
              <a:buClr>
                <a:schemeClr val="dk1"/>
              </a:buClr>
              <a:buSzPts val="2400"/>
              <a:buFont typeface="Arial"/>
              <a:buNone/>
            </a:pPr>
            <a:r>
              <a:t/>
            </a:r>
            <a:endParaRPr b="1" i="0" sz="2400" u="none">
              <a:solidFill>
                <a:schemeClr val="dk1"/>
              </a:solidFill>
              <a:latin typeface="Arial"/>
              <a:ea typeface="Arial"/>
              <a:cs typeface="Arial"/>
              <a:sym typeface="Arial"/>
            </a:endParaRPr>
          </a:p>
          <a:p>
            <a:pPr indent="174625" lvl="0" marL="0" marR="0" rtl="0" algn="just">
              <a:lnSpc>
                <a:spcPct val="80000"/>
              </a:lnSpc>
              <a:spcBef>
                <a:spcPts val="0"/>
              </a:spcBef>
              <a:spcAft>
                <a:spcPts val="0"/>
              </a:spcAft>
              <a:buClr>
                <a:schemeClr val="dk1"/>
              </a:buClr>
              <a:buSzPts val="2400"/>
              <a:buFont typeface="Arial"/>
              <a:buNone/>
            </a:pPr>
            <a:r>
              <a:t/>
            </a:r>
            <a:endParaRPr b="1" i="0" sz="2400" u="none">
              <a:solidFill>
                <a:schemeClr val="dk1"/>
              </a:solidFill>
              <a:latin typeface="Arial"/>
              <a:ea typeface="Arial"/>
              <a:cs typeface="Arial"/>
              <a:sym typeface="Arial"/>
            </a:endParaRPr>
          </a:p>
          <a:p>
            <a:pPr indent="174625" lvl="0" marL="0" marR="0" rtl="0" algn="just">
              <a:lnSpc>
                <a:spcPct val="8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Система хранения                                                                       </a:t>
            </a:r>
            <a:br>
              <a:rPr b="1" i="0" lang="en-US" sz="2400" u="none">
                <a:solidFill>
                  <a:schemeClr val="dk1"/>
                </a:solidFill>
                <a:latin typeface="Arial"/>
                <a:ea typeface="Arial"/>
                <a:cs typeface="Arial"/>
                <a:sym typeface="Arial"/>
              </a:rPr>
            </a:br>
            <a:br>
              <a:rPr b="1" i="0" lang="en-US" sz="2400" u="none">
                <a:solidFill>
                  <a:schemeClr val="dk1"/>
                </a:solidFill>
                <a:latin typeface="Arial"/>
                <a:ea typeface="Arial"/>
                <a:cs typeface="Arial"/>
                <a:sym typeface="Arial"/>
              </a:rPr>
            </a:b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Чтобы летние вещи и обувь не занимали лишнее место в шкафу зимой, а зимние - летом, убирайте сезонную одежду на антресоли или туда, где она не будет вам мешаться. </a:t>
            </a:r>
            <a:br>
              <a:rPr b="0" i="0" lang="en-US" sz="2400" u="none">
                <a:solidFill>
                  <a:schemeClr val="dk1"/>
                </a:solidFill>
                <a:latin typeface="Arial"/>
                <a:ea typeface="Arial"/>
                <a:cs typeface="Arial"/>
                <a:sym typeface="Arial"/>
              </a:rPr>
            </a:br>
            <a:endParaRPr/>
          </a:p>
          <a:p>
            <a:pPr indent="174625" lvl="0" marL="0" marR="0" rtl="0" algn="just">
              <a:lnSpc>
                <a:spcPct val="80000"/>
              </a:lnSpc>
              <a:spcBef>
                <a:spcPts val="0"/>
              </a:spcBef>
              <a:spcAft>
                <a:spcPts val="0"/>
              </a:spcAft>
              <a:buClr>
                <a:schemeClr val="lt2"/>
              </a:buClr>
              <a:buSzPts val="2000"/>
              <a:buFont typeface="Arial"/>
              <a:buNone/>
            </a:pPr>
            <a:r>
              <a:rPr b="0" i="0" lang="en-US" sz="20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Сезонные вещи убирайте в пакеты после стирки или чистки. В пакеты с шерстяными и меховыми вещами заложите специальные средства от моли или пакетики с лавандой. </a:t>
            </a:r>
            <a:br>
              <a:rPr b="0" i="0" lang="en-US" sz="2400" u="none">
                <a:solidFill>
                  <a:schemeClr val="dk1"/>
                </a:solidFill>
                <a:latin typeface="Arial"/>
                <a:ea typeface="Arial"/>
                <a:cs typeface="Arial"/>
                <a:sym typeface="Arial"/>
              </a:rPr>
            </a:br>
            <a:endParaRPr/>
          </a:p>
          <a:p>
            <a:pPr indent="174625" lvl="0" marL="0" marR="0" rtl="0" algn="l">
              <a:lnSpc>
                <a:spcPct val="80000"/>
              </a:lnSpc>
              <a:spcBef>
                <a:spcPts val="0"/>
              </a:spcBef>
              <a:spcAft>
                <a:spcPts val="0"/>
              </a:spcAft>
              <a:buClr>
                <a:schemeClr val="lt2"/>
              </a:buClr>
              <a:buSzPts val="2000"/>
              <a:buFont typeface="Arial"/>
              <a:buNone/>
            </a:pPr>
            <a:r>
              <a:rPr b="0" i="0" lang="en-US" sz="20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Обувь,  которой  не    пользуетесь   в    данный   момент, протрите и заложите в коробки. Перед загрузкой на антресоли обувь желательно проветрить на балконе и просушить на солнце, по возможности вынув стельки. </a:t>
            </a:r>
            <a:br>
              <a:rPr b="0" i="0" lang="en-US" sz="2400" u="none">
                <a:solidFill>
                  <a:schemeClr val="dk1"/>
                </a:solidFill>
                <a:latin typeface="Arial"/>
                <a:ea typeface="Arial"/>
                <a:cs typeface="Arial"/>
                <a:sym typeface="Arial"/>
              </a:rPr>
            </a:br>
            <a:endParaRPr/>
          </a:p>
          <a:p>
            <a:pPr indent="174625" lvl="0" marL="0" marR="0" rtl="0" algn="just">
              <a:lnSpc>
                <a:spcPct val="80000"/>
              </a:lnSpc>
              <a:spcBef>
                <a:spcPts val="0"/>
              </a:spcBef>
              <a:spcAft>
                <a:spcPts val="0"/>
              </a:spcAft>
              <a:buClr>
                <a:schemeClr val="lt2"/>
              </a:buClr>
              <a:buSzPts val="2000"/>
              <a:buFont typeface="Arial"/>
              <a:buNone/>
            </a:pPr>
            <a:r>
              <a:rPr b="0" i="0" lang="en-US" sz="2000" u="none">
                <a:solidFill>
                  <a:schemeClr val="lt2"/>
                </a:solidFill>
                <a:latin typeface="Arial"/>
                <a:ea typeface="Arial"/>
                <a:cs typeface="Arial"/>
                <a:sym typeface="Arial"/>
              </a:rPr>
              <a:t>■</a:t>
            </a:r>
            <a:r>
              <a:rPr b="1" i="0" lang="en-US" sz="20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Необходимую пару обуви будет легче найти, если на коробку будет наклеен стикер с описанием. </a:t>
            </a:r>
            <a:br>
              <a:rPr b="0" i="0" lang="en-US" sz="2400" u="none">
                <a:solidFill>
                  <a:schemeClr val="dk1"/>
                </a:solidFill>
                <a:latin typeface="Arial"/>
                <a:ea typeface="Arial"/>
                <a:cs typeface="Arial"/>
                <a:sym typeface="Arial"/>
              </a:rPr>
            </a:br>
            <a:endParaRPr/>
          </a:p>
          <a:p>
            <a:pPr indent="174625" lvl="0" marL="0" marR="0" rtl="0" algn="just">
              <a:lnSpc>
                <a:spcPct val="80000"/>
              </a:lnSpc>
              <a:spcBef>
                <a:spcPts val="0"/>
              </a:spcBef>
              <a:spcAft>
                <a:spcPts val="0"/>
              </a:spcAft>
              <a:buClr>
                <a:schemeClr val="lt2"/>
              </a:buClr>
              <a:buSzPts val="2000"/>
              <a:buFont typeface="Arial"/>
              <a:buNone/>
            </a:pPr>
            <a:r>
              <a:rPr b="0" i="0" lang="en-US" sz="20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Сапоги на меху перед закладкой в коробку желательно положить в пакет.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1">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872" name="Shape 872"/>
        <p:cNvGrpSpPr/>
        <p:nvPr/>
      </p:nvGrpSpPr>
      <p:grpSpPr>
        <a:xfrm>
          <a:off x="0" y="0"/>
          <a:ext cx="0" cy="0"/>
          <a:chOff x="0" y="0"/>
          <a:chExt cx="0" cy="0"/>
        </a:xfrm>
      </p:grpSpPr>
      <p:sp>
        <p:nvSpPr>
          <p:cNvPr id="873" name="Google Shape;873;p65"/>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874" name="Google Shape;874;p65"/>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875" name="Google Shape;875;p65"/>
          <p:cNvGrpSpPr/>
          <p:nvPr/>
        </p:nvGrpSpPr>
        <p:grpSpPr>
          <a:xfrm>
            <a:off x="250825" y="549275"/>
            <a:ext cx="8893175" cy="6119812"/>
            <a:chOff x="158" y="346"/>
            <a:chExt cx="5444" cy="3855"/>
          </a:xfrm>
        </p:grpSpPr>
        <p:sp>
          <p:nvSpPr>
            <p:cNvPr id="876" name="Google Shape;876;p65"/>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800" u="none">
                  <a:solidFill>
                    <a:schemeClr val="dk1"/>
                  </a:solidFill>
                  <a:latin typeface="Arial"/>
                  <a:ea typeface="Arial"/>
                  <a:cs typeface="Arial"/>
                  <a:sym typeface="Arial"/>
                </a:rPr>
                <a:t>Правила ухода за зеркалами</a:t>
              </a:r>
              <a:endParaRPr/>
            </a:p>
            <a:p>
              <a:pPr indent="0" lvl="0" marL="0" marR="0" rtl="0" algn="l">
                <a:lnSpc>
                  <a:spcPct val="80000"/>
                </a:lnSpc>
                <a:spcBef>
                  <a:spcPts val="56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0" i="0" lang="en-US" sz="2800" u="none">
                  <a:solidFill>
                    <a:schemeClr val="dk1"/>
                  </a:solidFill>
                  <a:latin typeface="Arial"/>
                  <a:ea typeface="Arial"/>
                  <a:cs typeface="Arial"/>
                  <a:sym typeface="Arial"/>
                </a:rPr>
                <a:t>Зеркало есть в каждом доме.        </a:t>
              </a:r>
              <a:endParaRPr/>
            </a:p>
            <a:p>
              <a:pPr indent="0" lvl="0" marL="0" marR="0" rtl="0" algn="l">
                <a:lnSpc>
                  <a:spcPct val="8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Его  присутствие создает  </a:t>
              </a:r>
              <a:endParaRPr/>
            </a:p>
            <a:p>
              <a:pPr indent="0" lvl="0" marL="0" marR="0" rtl="0" algn="l">
                <a:lnSpc>
                  <a:spcPct val="8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неповторимую уютную  </a:t>
              </a:r>
              <a:endParaRPr/>
            </a:p>
            <a:p>
              <a:pPr indent="0" lvl="0" marL="0" marR="0" rtl="0" algn="l">
                <a:lnSpc>
                  <a:spcPct val="8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атмосферу и решает </a:t>
              </a:r>
              <a:endParaRPr/>
            </a:p>
            <a:p>
              <a:pPr indent="0" lvl="0" marL="0" marR="0" rtl="0" algn="l">
                <a:lnSpc>
                  <a:spcPct val="8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множество декоративных и </a:t>
              </a:r>
              <a:endParaRPr/>
            </a:p>
            <a:p>
              <a:pPr indent="0" lvl="0" marL="0" marR="0" rtl="0" algn="l">
                <a:lnSpc>
                  <a:spcPct val="8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пространственных задач в </a:t>
              </a:r>
              <a:endParaRPr/>
            </a:p>
            <a:p>
              <a:pPr indent="0" lvl="0" marL="0" marR="0" rtl="0" algn="l">
                <a:lnSpc>
                  <a:spcPct val="8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оформлении интерьера. Но </a:t>
              </a:r>
              <a:endParaRPr/>
            </a:p>
            <a:p>
              <a:pPr indent="0" lvl="0" marL="0" marR="0" rtl="0" algn="l">
                <a:lnSpc>
                  <a:spcPct val="8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без должного ухода даже </a:t>
              </a:r>
              <a:endParaRPr/>
            </a:p>
            <a:p>
              <a:pPr indent="0" lvl="0" marL="0" marR="0" rtl="0" algn="l">
                <a:lnSpc>
                  <a:spcPct val="8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самое дорогое зеркало в </a:t>
              </a:r>
              <a:endParaRPr/>
            </a:p>
            <a:p>
              <a:pPr indent="0" lvl="0" marL="0" marR="0" rtl="0" algn="l">
                <a:lnSpc>
                  <a:spcPct val="8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раме станет тусклым, будет выглядеть неопрятно</a:t>
              </a:r>
              <a:r>
                <a:rPr b="0" i="1" lang="en-US" sz="2800" u="none">
                  <a:solidFill>
                    <a:schemeClr val="dk1"/>
                  </a:solidFill>
                  <a:latin typeface="Arial"/>
                  <a:ea typeface="Arial"/>
                  <a:cs typeface="Arial"/>
                  <a:sym typeface="Arial"/>
                </a:rPr>
                <a:t>.</a:t>
              </a:r>
              <a:endParaRPr b="1" i="1" sz="2800" u="none">
                <a:solidFill>
                  <a:schemeClr val="dk1"/>
                </a:solidFill>
                <a:latin typeface="Arial"/>
                <a:ea typeface="Arial"/>
                <a:cs typeface="Arial"/>
                <a:sym typeface="Arial"/>
              </a:endParaRPr>
            </a:p>
            <a:p>
              <a:pPr indent="0" lvl="0" marL="0" marR="0" rtl="0" algn="l">
                <a:lnSpc>
                  <a:spcPct val="100000"/>
                </a:lnSpc>
                <a:spcBef>
                  <a:spcPts val="480"/>
                </a:spcBef>
                <a:spcAft>
                  <a:spcPts val="0"/>
                </a:spcAft>
                <a:buClr>
                  <a:schemeClr val="dk1"/>
                </a:buClr>
                <a:buSzPts val="2400"/>
                <a:buFont typeface="Arial"/>
                <a:buNone/>
              </a:pPr>
              <a:r>
                <a:t/>
              </a:r>
              <a:endParaRPr b="1" i="0" sz="2400" u="none">
                <a:solidFill>
                  <a:schemeClr val="dk1"/>
                </a:solidFill>
                <a:latin typeface="Arial"/>
                <a:ea typeface="Arial"/>
                <a:cs typeface="Arial"/>
                <a:sym typeface="Arial"/>
              </a:endParaRPr>
            </a:p>
            <a:p>
              <a:pPr indent="0" lvl="0" marL="0" marR="0" rtl="0" algn="l">
                <a:lnSpc>
                  <a:spcPct val="100000"/>
                </a:lnSpc>
                <a:spcBef>
                  <a:spcPts val="48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Как правильно ухаживать за зеркалами?</a:t>
              </a:r>
              <a:endParaRPr/>
            </a:p>
            <a:p>
              <a:pPr indent="0" lvl="0" marL="0" marR="0" rtl="0" algn="l">
                <a:lnSpc>
                  <a:spcPct val="100000"/>
                </a:lnSpc>
                <a:spcBef>
                  <a:spcPts val="48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a:t>
              </a:r>
              <a:r>
                <a:rPr b="1"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 </a:t>
              </a:r>
              <a:endParaRPr/>
            </a:p>
          </p:txBody>
        </p:sp>
        <p:cxnSp>
          <p:nvCxnSpPr>
            <p:cNvPr id="877" name="Google Shape;877;p65"/>
            <p:cNvCxnSpPr/>
            <p:nvPr/>
          </p:nvCxnSpPr>
          <p:spPr>
            <a:xfrm>
              <a:off x="158" y="346"/>
              <a:ext cx="5444" cy="0"/>
            </a:xfrm>
            <a:prstGeom prst="straightConnector1">
              <a:avLst/>
            </a:prstGeom>
            <a:noFill/>
            <a:ln>
              <a:noFill/>
            </a:ln>
          </p:spPr>
        </p:cxnSp>
        <p:cxnSp>
          <p:nvCxnSpPr>
            <p:cNvPr id="878" name="Google Shape;878;p65"/>
            <p:cNvCxnSpPr/>
            <p:nvPr/>
          </p:nvCxnSpPr>
          <p:spPr>
            <a:xfrm>
              <a:off x="158" y="4201"/>
              <a:ext cx="5444" cy="0"/>
            </a:xfrm>
            <a:prstGeom prst="straightConnector1">
              <a:avLst/>
            </a:prstGeom>
            <a:noFill/>
            <a:ln>
              <a:noFill/>
            </a:ln>
          </p:spPr>
        </p:cxnSp>
        <p:cxnSp>
          <p:nvCxnSpPr>
            <p:cNvPr id="879" name="Google Shape;879;p65"/>
            <p:cNvCxnSpPr/>
            <p:nvPr/>
          </p:nvCxnSpPr>
          <p:spPr>
            <a:xfrm>
              <a:off x="158" y="346"/>
              <a:ext cx="0" cy="3855"/>
            </a:xfrm>
            <a:prstGeom prst="straightConnector1">
              <a:avLst/>
            </a:prstGeom>
            <a:noFill/>
            <a:ln>
              <a:noFill/>
            </a:ln>
          </p:spPr>
        </p:cxnSp>
        <p:cxnSp>
          <p:nvCxnSpPr>
            <p:cNvPr id="880" name="Google Shape;880;p65"/>
            <p:cNvCxnSpPr/>
            <p:nvPr/>
          </p:nvCxnSpPr>
          <p:spPr>
            <a:xfrm>
              <a:off x="5602" y="346"/>
              <a:ext cx="0" cy="3855"/>
            </a:xfrm>
            <a:prstGeom prst="straightConnector1">
              <a:avLst/>
            </a:prstGeom>
            <a:noFill/>
            <a:ln>
              <a:noFill/>
            </a:ln>
          </p:spPr>
        </p:cxnSp>
      </p:grpSp>
      <p:sp>
        <p:nvSpPr>
          <p:cNvPr id="881" name="Google Shape;881;p65"/>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pic>
        <p:nvPicPr>
          <p:cNvPr descr="Правила ухода за зеркалами" id="882" name="Google Shape;882;p65"/>
          <p:cNvPicPr preferRelativeResize="0"/>
          <p:nvPr/>
        </p:nvPicPr>
        <p:blipFill rotWithShape="1">
          <a:blip r:embed="rId3">
            <a:alphaModFix/>
          </a:blip>
          <a:srcRect b="0" l="0" r="0" t="0"/>
          <a:stretch/>
        </p:blipFill>
        <p:spPr>
          <a:xfrm>
            <a:off x="179387" y="1484312"/>
            <a:ext cx="3455987" cy="31686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4">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886" name="Shape 886"/>
        <p:cNvGrpSpPr/>
        <p:nvPr/>
      </p:nvGrpSpPr>
      <p:grpSpPr>
        <a:xfrm>
          <a:off x="0" y="0"/>
          <a:ext cx="0" cy="0"/>
          <a:chOff x="0" y="0"/>
          <a:chExt cx="0" cy="0"/>
        </a:xfrm>
      </p:grpSpPr>
      <p:sp>
        <p:nvSpPr>
          <p:cNvPr id="887" name="Google Shape;887;p66"/>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888" name="Google Shape;888;p66"/>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889" name="Google Shape;889;p66"/>
          <p:cNvGrpSpPr/>
          <p:nvPr/>
        </p:nvGrpSpPr>
        <p:grpSpPr>
          <a:xfrm>
            <a:off x="250825" y="549275"/>
            <a:ext cx="8642350" cy="6119812"/>
            <a:chOff x="158" y="346"/>
            <a:chExt cx="5444" cy="3855"/>
          </a:xfrm>
        </p:grpSpPr>
        <p:sp>
          <p:nvSpPr>
            <p:cNvPr id="890" name="Google Shape;890;p66"/>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133350" lvl="0" marL="0" marR="0" rtl="0" algn="l">
                <a:lnSpc>
                  <a:spcPct val="100000"/>
                </a:lnSpc>
                <a:spcBef>
                  <a:spcPts val="0"/>
                </a:spcBef>
                <a:spcAft>
                  <a:spcPts val="0"/>
                </a:spcAft>
                <a:buClr>
                  <a:schemeClr val="lt2"/>
                </a:buClr>
                <a:buSzPts val="2100"/>
                <a:buFont typeface="Noto Sans Symbols"/>
                <a:buChar char="■"/>
              </a:pP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Оберегайте зеркало от влажности, иначе оно покроется пятнами.</a:t>
              </a:r>
              <a:br>
                <a:rPr b="0" i="0"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Не вешайте зеркало так, чтобы на него падали прямые лучи солнца: от солнечных лучей и высокой температуры оно тускнеет.</a:t>
              </a:r>
              <a:br>
                <a:rPr b="0" i="0"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Если задняя сторона зеркала ничем не защищена, её нельзя вытирать сырой тряпкой; с неё нужно осторожно, чтобы не поцарапать, стереть или смести пыль.</a:t>
              </a:r>
              <a:br>
                <a:rPr b="0" i="0"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Не чистите поверхность препаратами, предназначенными для чистки оконных стёкол: тонкий слой серебра, покрывающий зеркало, чувствителен к влаге и химическим реактивам, которыми обычно чистят стёкла, например, к нашатырному спирту.</a:t>
              </a:r>
              <a:br>
                <a:rPr b="0" i="0"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Зеркало лучше всего вытирать</a:t>
              </a:r>
              <a:r>
                <a:rPr b="0" i="0"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сухой мягкой тряпкой, а раз-два в месяц - полотняной тряпкой, смоченной уксусом.  </a:t>
              </a:r>
              <a:endParaRPr/>
            </a:p>
          </p:txBody>
        </p:sp>
        <p:cxnSp>
          <p:nvCxnSpPr>
            <p:cNvPr id="891" name="Google Shape;891;p66"/>
            <p:cNvCxnSpPr/>
            <p:nvPr/>
          </p:nvCxnSpPr>
          <p:spPr>
            <a:xfrm>
              <a:off x="158" y="346"/>
              <a:ext cx="5444" cy="0"/>
            </a:xfrm>
            <a:prstGeom prst="straightConnector1">
              <a:avLst/>
            </a:prstGeom>
            <a:noFill/>
            <a:ln>
              <a:noFill/>
            </a:ln>
          </p:spPr>
        </p:cxnSp>
        <p:cxnSp>
          <p:nvCxnSpPr>
            <p:cNvPr id="892" name="Google Shape;892;p66"/>
            <p:cNvCxnSpPr/>
            <p:nvPr/>
          </p:nvCxnSpPr>
          <p:spPr>
            <a:xfrm>
              <a:off x="158" y="4201"/>
              <a:ext cx="5444" cy="0"/>
            </a:xfrm>
            <a:prstGeom prst="straightConnector1">
              <a:avLst/>
            </a:prstGeom>
            <a:noFill/>
            <a:ln>
              <a:noFill/>
            </a:ln>
          </p:spPr>
        </p:cxnSp>
        <p:cxnSp>
          <p:nvCxnSpPr>
            <p:cNvPr id="893" name="Google Shape;893;p66"/>
            <p:cNvCxnSpPr/>
            <p:nvPr/>
          </p:nvCxnSpPr>
          <p:spPr>
            <a:xfrm>
              <a:off x="158" y="346"/>
              <a:ext cx="0" cy="3855"/>
            </a:xfrm>
            <a:prstGeom prst="straightConnector1">
              <a:avLst/>
            </a:prstGeom>
            <a:noFill/>
            <a:ln>
              <a:noFill/>
            </a:ln>
          </p:spPr>
        </p:cxnSp>
        <p:cxnSp>
          <p:nvCxnSpPr>
            <p:cNvPr id="894" name="Google Shape;894;p66"/>
            <p:cNvCxnSpPr/>
            <p:nvPr/>
          </p:nvCxnSpPr>
          <p:spPr>
            <a:xfrm>
              <a:off x="5602" y="346"/>
              <a:ext cx="0" cy="3855"/>
            </a:xfrm>
            <a:prstGeom prst="straightConnector1">
              <a:avLst/>
            </a:prstGeom>
            <a:noFill/>
            <a:ln>
              <a:noFill/>
            </a:ln>
          </p:spPr>
        </p:cxnSp>
      </p:grpSp>
      <p:sp>
        <p:nvSpPr>
          <p:cNvPr id="895" name="Google Shape;895;p66"/>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8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88">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899" name="Shape 899"/>
        <p:cNvGrpSpPr/>
        <p:nvPr/>
      </p:nvGrpSpPr>
      <p:grpSpPr>
        <a:xfrm>
          <a:off x="0" y="0"/>
          <a:ext cx="0" cy="0"/>
          <a:chOff x="0" y="0"/>
          <a:chExt cx="0" cy="0"/>
        </a:xfrm>
      </p:grpSpPr>
      <p:sp>
        <p:nvSpPr>
          <p:cNvPr id="900" name="Google Shape;900;p67"/>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901" name="Google Shape;901;p67"/>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902" name="Google Shape;902;p67"/>
          <p:cNvGrpSpPr/>
          <p:nvPr/>
        </p:nvGrpSpPr>
        <p:grpSpPr>
          <a:xfrm>
            <a:off x="250825" y="549275"/>
            <a:ext cx="8642350" cy="6119812"/>
            <a:chOff x="158" y="346"/>
            <a:chExt cx="5444" cy="3855"/>
          </a:xfrm>
        </p:grpSpPr>
        <p:sp>
          <p:nvSpPr>
            <p:cNvPr id="903" name="Google Shape;903;p67"/>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lt2"/>
                </a:buClr>
                <a:buSzPts val="2000"/>
                <a:buFont typeface="Arial"/>
                <a:buNone/>
              </a:pPr>
              <a:r>
                <a:rPr b="0" i="0" lang="en-US" sz="2000" u="none">
                  <a:solidFill>
                    <a:schemeClr val="lt2"/>
                  </a:solidFill>
                  <a:latin typeface="Arial"/>
                  <a:ea typeface="Arial"/>
                  <a:cs typeface="Arial"/>
                  <a:sym typeface="Arial"/>
                </a:rPr>
                <a:t>■ </a:t>
              </a:r>
              <a:r>
                <a:rPr b="0" i="0" lang="en-US" sz="2400" u="none">
                  <a:solidFill>
                    <a:schemeClr val="dk1"/>
                  </a:solidFill>
                  <a:latin typeface="Arial"/>
                  <a:ea typeface="Arial"/>
                  <a:cs typeface="Arial"/>
                  <a:sym typeface="Arial"/>
                </a:rPr>
                <a:t>Можно протереть зеркало ватным тампоном, смоченным денатуратом, затем мягкой, но не газетной, бумагой.</a:t>
              </a:r>
              <a:br>
                <a:rPr b="0" i="0"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Если зеркало сильно загрязнено, приготовьте такой состав: на 2 стакана горячей воды добавьте 50 г уксуса и 50 г мела, хорошо размешайте и дайте отстояться. Слейте отстоявшуюся жидкость в другую посуду и протрите ею зеркало, потом вытрите его мягкой тканью. Будьте внимательны, следите, чтобы при мытье жидкость не попала на обратную сторону или раму.</a:t>
              </a:r>
              <a:br>
                <a:rPr b="0" i="0"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Чтобы зеркало приобрело изумительный блеск, после того, как вы протёрли пыль и подготовили</a:t>
              </a:r>
              <a:r>
                <a:rPr b="0" i="0"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зеркало к «водным процедурам», вымойте его чайным настоем.</a:t>
              </a:r>
              <a:br>
                <a:rPr b="0" i="0"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Также можно протереть зеркало тряпочкой, смоченной в молоке. После</a:t>
              </a:r>
              <a:r>
                <a:rPr b="0"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такой процедуры оно буквально засветится изнутри.</a:t>
              </a:r>
              <a:br>
                <a:rPr b="0" i="0" lang="en-US" sz="2400" u="none">
                  <a:solidFill>
                    <a:schemeClr val="dk1"/>
                  </a:solidFill>
                  <a:latin typeface="Arial"/>
                  <a:ea typeface="Arial"/>
                  <a:cs typeface="Arial"/>
                  <a:sym typeface="Arial"/>
                </a:rPr>
              </a:br>
              <a:r>
                <a:rPr b="0" i="0" lang="en-US" sz="20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Если зеркало вымыть водой, разведённой с небольшим количеством синьки, оно будет лучше блестеть. Такого же эффекта можно добиться, помыв зеркало солёной водой.</a:t>
              </a:r>
              <a:br>
                <a:rPr b="0" i="0" lang="en-US" sz="2400" u="none">
                  <a:solidFill>
                    <a:schemeClr val="dk1"/>
                  </a:solidFill>
                  <a:latin typeface="Arial"/>
                  <a:ea typeface="Arial"/>
                  <a:cs typeface="Arial"/>
                  <a:sym typeface="Arial"/>
                </a:rPr>
              </a:br>
              <a:br>
                <a:rPr b="0" i="1" lang="en-US" sz="2400" u="none">
                  <a:solidFill>
                    <a:schemeClr val="dk1"/>
                  </a:solidFill>
                  <a:latin typeface="Arial"/>
                  <a:ea typeface="Arial"/>
                  <a:cs typeface="Arial"/>
                  <a:sym typeface="Arial"/>
                </a:rPr>
              </a:br>
              <a:endParaRPr/>
            </a:p>
          </p:txBody>
        </p:sp>
        <p:cxnSp>
          <p:nvCxnSpPr>
            <p:cNvPr id="904" name="Google Shape;904;p67"/>
            <p:cNvCxnSpPr/>
            <p:nvPr/>
          </p:nvCxnSpPr>
          <p:spPr>
            <a:xfrm>
              <a:off x="158" y="346"/>
              <a:ext cx="5444" cy="0"/>
            </a:xfrm>
            <a:prstGeom prst="straightConnector1">
              <a:avLst/>
            </a:prstGeom>
            <a:noFill/>
            <a:ln>
              <a:noFill/>
            </a:ln>
          </p:spPr>
        </p:cxnSp>
        <p:cxnSp>
          <p:nvCxnSpPr>
            <p:cNvPr id="905" name="Google Shape;905;p67"/>
            <p:cNvCxnSpPr/>
            <p:nvPr/>
          </p:nvCxnSpPr>
          <p:spPr>
            <a:xfrm>
              <a:off x="158" y="4201"/>
              <a:ext cx="5444" cy="0"/>
            </a:xfrm>
            <a:prstGeom prst="straightConnector1">
              <a:avLst/>
            </a:prstGeom>
            <a:noFill/>
            <a:ln>
              <a:noFill/>
            </a:ln>
          </p:spPr>
        </p:cxnSp>
        <p:cxnSp>
          <p:nvCxnSpPr>
            <p:cNvPr id="906" name="Google Shape;906;p67"/>
            <p:cNvCxnSpPr/>
            <p:nvPr/>
          </p:nvCxnSpPr>
          <p:spPr>
            <a:xfrm>
              <a:off x="158" y="346"/>
              <a:ext cx="0" cy="3855"/>
            </a:xfrm>
            <a:prstGeom prst="straightConnector1">
              <a:avLst/>
            </a:prstGeom>
            <a:noFill/>
            <a:ln>
              <a:noFill/>
            </a:ln>
          </p:spPr>
        </p:cxnSp>
        <p:cxnSp>
          <p:nvCxnSpPr>
            <p:cNvPr id="907" name="Google Shape;907;p67"/>
            <p:cNvCxnSpPr/>
            <p:nvPr/>
          </p:nvCxnSpPr>
          <p:spPr>
            <a:xfrm>
              <a:off x="5602" y="346"/>
              <a:ext cx="0" cy="3855"/>
            </a:xfrm>
            <a:prstGeom prst="straightConnector1">
              <a:avLst/>
            </a:prstGeom>
            <a:noFill/>
            <a:ln>
              <a:noFill/>
            </a:ln>
          </p:spPr>
        </p:cxnSp>
      </p:grpSp>
      <p:sp>
        <p:nvSpPr>
          <p:cNvPr id="908" name="Google Shape;908;p67"/>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0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01">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12" name="Shape 912"/>
        <p:cNvGrpSpPr/>
        <p:nvPr/>
      </p:nvGrpSpPr>
      <p:grpSpPr>
        <a:xfrm>
          <a:off x="0" y="0"/>
          <a:ext cx="0" cy="0"/>
          <a:chOff x="0" y="0"/>
          <a:chExt cx="0" cy="0"/>
        </a:xfrm>
      </p:grpSpPr>
      <p:sp>
        <p:nvSpPr>
          <p:cNvPr id="913" name="Google Shape;913;p68"/>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914" name="Google Shape;914;p68"/>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915" name="Google Shape;915;p68"/>
          <p:cNvGrpSpPr/>
          <p:nvPr/>
        </p:nvGrpSpPr>
        <p:grpSpPr>
          <a:xfrm>
            <a:off x="250825" y="549275"/>
            <a:ext cx="8642350" cy="6119812"/>
            <a:chOff x="158" y="346"/>
            <a:chExt cx="5444" cy="3855"/>
          </a:xfrm>
        </p:grpSpPr>
        <p:sp>
          <p:nvSpPr>
            <p:cNvPr id="916" name="Google Shape;916;p68"/>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2"/>
                </a:buClr>
                <a:buSzPts val="2000"/>
                <a:buFont typeface="Arial"/>
                <a:buNone/>
              </a:pPr>
              <a:r>
                <a:rPr b="0" i="0" lang="en-US" sz="20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Избавиться от пятен на зеркале можно с помощью крепкого раствора уксуса: 1 столовая ложка на стакан воды.</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0" i="0" lang="en-US" sz="20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Если в семье пользуются аэрозольным лаком для волос, его мельчайшие капли неизбежно попадают на зеркало. Со временем оно затуманивается, теряет блеск. Это легко поправимо, если время от времени протирать зеркало тряпочкой, смоченной в дешёвом одеколоне.</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0" i="0" lang="en-US" sz="20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Зеркало, засиженное мухами, следует протереть разрезанной луковицей, затем тряпочкой, смоченной в подсиненной синькой воде, затем сухой тканью вытереть зеркало до блеска.</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0" i="0" lang="en-US" sz="20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Рамы зеркал протирают сухой тряпкой</a:t>
              </a:r>
              <a:r>
                <a:rPr b="0" i="1" lang="en-US" sz="2400" u="none">
                  <a:solidFill>
                    <a:schemeClr val="dk1"/>
                  </a:solidFill>
                  <a:latin typeface="Arial"/>
                  <a:ea typeface="Arial"/>
                  <a:cs typeface="Arial"/>
                  <a:sym typeface="Arial"/>
                </a:rPr>
                <a:t>.</a:t>
              </a:r>
              <a:endParaRPr/>
            </a:p>
          </p:txBody>
        </p:sp>
        <p:cxnSp>
          <p:nvCxnSpPr>
            <p:cNvPr id="917" name="Google Shape;917;p68"/>
            <p:cNvCxnSpPr/>
            <p:nvPr/>
          </p:nvCxnSpPr>
          <p:spPr>
            <a:xfrm>
              <a:off x="158" y="346"/>
              <a:ext cx="5444" cy="0"/>
            </a:xfrm>
            <a:prstGeom prst="straightConnector1">
              <a:avLst/>
            </a:prstGeom>
            <a:noFill/>
            <a:ln>
              <a:noFill/>
            </a:ln>
          </p:spPr>
        </p:cxnSp>
        <p:cxnSp>
          <p:nvCxnSpPr>
            <p:cNvPr id="918" name="Google Shape;918;p68"/>
            <p:cNvCxnSpPr/>
            <p:nvPr/>
          </p:nvCxnSpPr>
          <p:spPr>
            <a:xfrm>
              <a:off x="158" y="4201"/>
              <a:ext cx="5444" cy="0"/>
            </a:xfrm>
            <a:prstGeom prst="straightConnector1">
              <a:avLst/>
            </a:prstGeom>
            <a:noFill/>
            <a:ln>
              <a:noFill/>
            </a:ln>
          </p:spPr>
        </p:cxnSp>
        <p:cxnSp>
          <p:nvCxnSpPr>
            <p:cNvPr id="919" name="Google Shape;919;p68"/>
            <p:cNvCxnSpPr/>
            <p:nvPr/>
          </p:nvCxnSpPr>
          <p:spPr>
            <a:xfrm>
              <a:off x="158" y="346"/>
              <a:ext cx="0" cy="3855"/>
            </a:xfrm>
            <a:prstGeom prst="straightConnector1">
              <a:avLst/>
            </a:prstGeom>
            <a:noFill/>
            <a:ln>
              <a:noFill/>
            </a:ln>
          </p:spPr>
        </p:cxnSp>
        <p:cxnSp>
          <p:nvCxnSpPr>
            <p:cNvPr id="920" name="Google Shape;920;p68"/>
            <p:cNvCxnSpPr/>
            <p:nvPr/>
          </p:nvCxnSpPr>
          <p:spPr>
            <a:xfrm>
              <a:off x="5602" y="346"/>
              <a:ext cx="0" cy="3855"/>
            </a:xfrm>
            <a:prstGeom prst="straightConnector1">
              <a:avLst/>
            </a:prstGeom>
            <a:noFill/>
            <a:ln>
              <a:noFill/>
            </a:ln>
          </p:spPr>
        </p:cxnSp>
      </p:grpSp>
      <p:sp>
        <p:nvSpPr>
          <p:cNvPr id="921" name="Google Shape;921;p68"/>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1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14">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25" name="Shape 925"/>
        <p:cNvGrpSpPr/>
        <p:nvPr/>
      </p:nvGrpSpPr>
      <p:grpSpPr>
        <a:xfrm>
          <a:off x="0" y="0"/>
          <a:ext cx="0" cy="0"/>
          <a:chOff x="0" y="0"/>
          <a:chExt cx="0" cy="0"/>
        </a:xfrm>
      </p:grpSpPr>
      <p:sp>
        <p:nvSpPr>
          <p:cNvPr id="926" name="Google Shape;926;p69"/>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927" name="Google Shape;927;p69"/>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928" name="Google Shape;928;p69"/>
          <p:cNvGrpSpPr/>
          <p:nvPr/>
        </p:nvGrpSpPr>
        <p:grpSpPr>
          <a:xfrm>
            <a:off x="250825" y="549275"/>
            <a:ext cx="8642350" cy="6119812"/>
            <a:chOff x="158" y="346"/>
            <a:chExt cx="5444" cy="3855"/>
          </a:xfrm>
        </p:grpSpPr>
        <p:sp>
          <p:nvSpPr>
            <p:cNvPr id="929" name="Google Shape;929;p69"/>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Зеркало в ванной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Это не только украшение, но и предмет первой необходимости. Помимо обычного загрязнения, в ванной зеркало подвергается воздействию влаги и пара, поэтому ухаживать за ним нужно в два раза чаще и в два раза тщательней, чем за любым другим. Каждый раз после пользования ванной, если зеркало запотело или покрылось влагой, протирайте его насухо. Вообще протирать зеркало в ванной нужно каждый день, потому что при слишком большой влажности оно может потускнеть. Приёмы ухода за зеркалом в ванной такие же, как и за остальными. Раз в неделю рекомендуется протирать его с помощью специального средства или другим способом.</a:t>
              </a:r>
              <a:endParaRPr/>
            </a:p>
          </p:txBody>
        </p:sp>
        <p:cxnSp>
          <p:nvCxnSpPr>
            <p:cNvPr id="930" name="Google Shape;930;p69"/>
            <p:cNvCxnSpPr/>
            <p:nvPr/>
          </p:nvCxnSpPr>
          <p:spPr>
            <a:xfrm>
              <a:off x="158" y="346"/>
              <a:ext cx="5444" cy="0"/>
            </a:xfrm>
            <a:prstGeom prst="straightConnector1">
              <a:avLst/>
            </a:prstGeom>
            <a:noFill/>
            <a:ln>
              <a:noFill/>
            </a:ln>
          </p:spPr>
        </p:cxnSp>
        <p:cxnSp>
          <p:nvCxnSpPr>
            <p:cNvPr id="931" name="Google Shape;931;p69"/>
            <p:cNvCxnSpPr/>
            <p:nvPr/>
          </p:nvCxnSpPr>
          <p:spPr>
            <a:xfrm>
              <a:off x="158" y="4201"/>
              <a:ext cx="5444" cy="0"/>
            </a:xfrm>
            <a:prstGeom prst="straightConnector1">
              <a:avLst/>
            </a:prstGeom>
            <a:noFill/>
            <a:ln>
              <a:noFill/>
            </a:ln>
          </p:spPr>
        </p:cxnSp>
        <p:cxnSp>
          <p:nvCxnSpPr>
            <p:cNvPr id="932" name="Google Shape;932;p69"/>
            <p:cNvCxnSpPr/>
            <p:nvPr/>
          </p:nvCxnSpPr>
          <p:spPr>
            <a:xfrm>
              <a:off x="158" y="346"/>
              <a:ext cx="0" cy="3855"/>
            </a:xfrm>
            <a:prstGeom prst="straightConnector1">
              <a:avLst/>
            </a:prstGeom>
            <a:noFill/>
            <a:ln>
              <a:noFill/>
            </a:ln>
          </p:spPr>
        </p:cxnSp>
        <p:cxnSp>
          <p:nvCxnSpPr>
            <p:cNvPr id="933" name="Google Shape;933;p69"/>
            <p:cNvCxnSpPr/>
            <p:nvPr/>
          </p:nvCxnSpPr>
          <p:spPr>
            <a:xfrm>
              <a:off x="5602" y="346"/>
              <a:ext cx="0" cy="3855"/>
            </a:xfrm>
            <a:prstGeom prst="straightConnector1">
              <a:avLst/>
            </a:prstGeom>
            <a:noFill/>
            <a:ln>
              <a:noFill/>
            </a:ln>
          </p:spPr>
        </p:cxnSp>
      </p:grpSp>
      <p:sp>
        <p:nvSpPr>
          <p:cNvPr id="934" name="Google Shape;934;p69"/>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7">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38" name="Shape 938"/>
        <p:cNvGrpSpPr/>
        <p:nvPr/>
      </p:nvGrpSpPr>
      <p:grpSpPr>
        <a:xfrm>
          <a:off x="0" y="0"/>
          <a:ext cx="0" cy="0"/>
          <a:chOff x="0" y="0"/>
          <a:chExt cx="0" cy="0"/>
        </a:xfrm>
      </p:grpSpPr>
      <p:sp>
        <p:nvSpPr>
          <p:cNvPr id="939" name="Google Shape;939;p70"/>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940" name="Google Shape;940;p70"/>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941" name="Google Shape;941;p70"/>
          <p:cNvGrpSpPr/>
          <p:nvPr/>
        </p:nvGrpSpPr>
        <p:grpSpPr>
          <a:xfrm>
            <a:off x="250825" y="549275"/>
            <a:ext cx="8642350" cy="6119812"/>
            <a:chOff x="2154" y="618"/>
            <a:chExt cx="3315" cy="3220"/>
          </a:xfrm>
        </p:grpSpPr>
        <p:sp>
          <p:nvSpPr>
            <p:cNvPr id="942" name="Google Shape;942;p70"/>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800" u="none">
                  <a:solidFill>
                    <a:schemeClr val="dk1"/>
                  </a:solidFill>
                  <a:latin typeface="Arial"/>
                  <a:ea typeface="Arial"/>
                  <a:cs typeface="Arial"/>
                  <a:sym typeface="Arial"/>
                </a:rPr>
                <a:t>Мытьё посуды</a:t>
              </a:r>
              <a:r>
                <a:rPr b="0" i="0" lang="en-US" sz="2800" u="none">
                  <a:solidFill>
                    <a:schemeClr val="dk1"/>
                  </a:solidFill>
                  <a:latin typeface="Arial"/>
                  <a:ea typeface="Arial"/>
                  <a:cs typeface="Arial"/>
                  <a:sym typeface="Arial"/>
                </a:rPr>
                <a:t> </a:t>
              </a:r>
              <a:endParaRPr/>
            </a:p>
            <a:p>
              <a:pPr indent="0" lvl="0" marL="0" marR="0" rtl="0" algn="just">
                <a:lnSpc>
                  <a:spcPct val="85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Уход за посудой - нелёгкая и </a:t>
              </a:r>
              <a:endParaRPr/>
            </a:p>
            <a:p>
              <a:pPr indent="0" lvl="0" marL="0" marR="0" rtl="0" algn="just">
                <a:lnSpc>
                  <a:spcPct val="85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не очень приятная работа,            </a:t>
              </a:r>
              <a:endParaRPr/>
            </a:p>
            <a:p>
              <a:pPr indent="0" lvl="0" marL="0" marR="0" rtl="0" algn="just">
                <a:lnSpc>
                  <a:spcPct val="85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особенно для кожи рук, </a:t>
              </a:r>
              <a:endParaRPr/>
            </a:p>
            <a:p>
              <a:pPr indent="0" lvl="0" marL="0" marR="0" rtl="0" algn="just">
                <a:lnSpc>
                  <a:spcPct val="85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поэтому необходимы </a:t>
              </a:r>
              <a:endParaRPr/>
            </a:p>
            <a:p>
              <a:pPr indent="0" lvl="0" marL="0" marR="0" rtl="0" algn="just">
                <a:lnSpc>
                  <a:spcPct val="85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резиновые перчатки, </a:t>
              </a:r>
              <a:endParaRPr/>
            </a:p>
            <a:p>
              <a:pPr indent="0" lvl="0" marL="0" marR="0" rtl="0" algn="just">
                <a:lnSpc>
                  <a:spcPct val="85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защищающие руки от </a:t>
              </a:r>
              <a:endParaRPr/>
            </a:p>
            <a:p>
              <a:pPr indent="0" lvl="0" marL="0" marR="0" rtl="0" algn="just">
                <a:lnSpc>
                  <a:spcPct val="85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воздействия жира, горячей воды, моющих средств. Неплохо защищают руки специальные щётки на длинной ручке для чистки и мытья посуды. Чистую посуду не рекомендуется вытирать полотенцем, лучше сушить в сушилке. </a:t>
              </a:r>
              <a:endParaRPr/>
            </a:p>
          </p:txBody>
        </p:sp>
        <p:cxnSp>
          <p:nvCxnSpPr>
            <p:cNvPr id="943" name="Google Shape;943;p70"/>
            <p:cNvCxnSpPr/>
            <p:nvPr/>
          </p:nvCxnSpPr>
          <p:spPr>
            <a:xfrm>
              <a:off x="2154" y="618"/>
              <a:ext cx="3315" cy="0"/>
            </a:xfrm>
            <a:prstGeom prst="straightConnector1">
              <a:avLst/>
            </a:prstGeom>
            <a:noFill/>
            <a:ln>
              <a:noFill/>
            </a:ln>
          </p:spPr>
        </p:cxnSp>
        <p:cxnSp>
          <p:nvCxnSpPr>
            <p:cNvPr id="944" name="Google Shape;944;p70"/>
            <p:cNvCxnSpPr/>
            <p:nvPr/>
          </p:nvCxnSpPr>
          <p:spPr>
            <a:xfrm>
              <a:off x="2154" y="3838"/>
              <a:ext cx="3315" cy="0"/>
            </a:xfrm>
            <a:prstGeom prst="straightConnector1">
              <a:avLst/>
            </a:prstGeom>
            <a:noFill/>
            <a:ln>
              <a:noFill/>
            </a:ln>
          </p:spPr>
        </p:cxnSp>
        <p:cxnSp>
          <p:nvCxnSpPr>
            <p:cNvPr id="945" name="Google Shape;945;p70"/>
            <p:cNvCxnSpPr/>
            <p:nvPr/>
          </p:nvCxnSpPr>
          <p:spPr>
            <a:xfrm>
              <a:off x="2154" y="618"/>
              <a:ext cx="0" cy="3220"/>
            </a:xfrm>
            <a:prstGeom prst="straightConnector1">
              <a:avLst/>
            </a:prstGeom>
            <a:noFill/>
            <a:ln>
              <a:noFill/>
            </a:ln>
          </p:spPr>
        </p:cxnSp>
        <p:cxnSp>
          <p:nvCxnSpPr>
            <p:cNvPr id="946" name="Google Shape;946;p70"/>
            <p:cNvCxnSpPr/>
            <p:nvPr/>
          </p:nvCxnSpPr>
          <p:spPr>
            <a:xfrm>
              <a:off x="5469" y="618"/>
              <a:ext cx="0" cy="3220"/>
            </a:xfrm>
            <a:prstGeom prst="straightConnector1">
              <a:avLst/>
            </a:prstGeom>
            <a:noFill/>
            <a:ln>
              <a:noFill/>
            </a:ln>
          </p:spPr>
        </p:cxnSp>
      </p:grpSp>
      <p:sp>
        <p:nvSpPr>
          <p:cNvPr id="947" name="Google Shape;947;p70"/>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pic>
        <p:nvPicPr>
          <p:cNvPr descr="Мытье посуды" id="948" name="Google Shape;948;p70"/>
          <p:cNvPicPr preferRelativeResize="0"/>
          <p:nvPr/>
        </p:nvPicPr>
        <p:blipFill rotWithShape="1">
          <a:blip r:embed="rId3">
            <a:alphaModFix/>
          </a:blip>
          <a:srcRect b="0" l="0" r="0" t="0"/>
          <a:stretch/>
        </p:blipFill>
        <p:spPr>
          <a:xfrm>
            <a:off x="539750" y="1412875"/>
            <a:ext cx="3095625" cy="237648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4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40">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52" name="Shape 952"/>
        <p:cNvGrpSpPr/>
        <p:nvPr/>
      </p:nvGrpSpPr>
      <p:grpSpPr>
        <a:xfrm>
          <a:off x="0" y="0"/>
          <a:ext cx="0" cy="0"/>
          <a:chOff x="0" y="0"/>
          <a:chExt cx="0" cy="0"/>
        </a:xfrm>
      </p:grpSpPr>
      <p:sp>
        <p:nvSpPr>
          <p:cNvPr id="953" name="Google Shape;953;p71"/>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954" name="Google Shape;954;p71"/>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955" name="Google Shape;955;p71"/>
          <p:cNvGrpSpPr/>
          <p:nvPr/>
        </p:nvGrpSpPr>
        <p:grpSpPr>
          <a:xfrm>
            <a:off x="250825" y="549275"/>
            <a:ext cx="8642350" cy="6119812"/>
            <a:chOff x="158" y="346"/>
            <a:chExt cx="5444" cy="3855"/>
          </a:xfrm>
        </p:grpSpPr>
        <p:sp>
          <p:nvSpPr>
            <p:cNvPr id="956" name="Google Shape;956;p71"/>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r>
                <a:rPr b="1" i="1" lang="en-US" sz="2400" u="none">
                  <a:solidFill>
                    <a:schemeClr val="dk1"/>
                  </a:solidFill>
                  <a:latin typeface="Arial"/>
                  <a:ea typeface="Arial"/>
                  <a:cs typeface="Arial"/>
                  <a:sym typeface="Arial"/>
                </a:rPr>
                <a:t>Эмалированная  посуда  </a:t>
              </a:r>
              <a:br>
                <a:rPr b="0" i="1" lang="en-US" sz="2400" u="none">
                  <a:solidFill>
                    <a:schemeClr val="dk1"/>
                  </a:solidFill>
                  <a:latin typeface="Arial"/>
                  <a:ea typeface="Arial"/>
                  <a:cs typeface="Arial"/>
                  <a:sym typeface="Arial"/>
                </a:rPr>
              </a:br>
              <a:r>
                <a:rPr b="0"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Скоблить металлической щёткой эту посуду нельзя, её моют горячей водой с моющим средством или питьевой содой. Если пригоревшие остатки пищи сразу не отмываются, в кастрюлю наливают холодную воду, добавляют горсть соли (или соды) и оставляют на несколько часов. Эмалированная посуда очень удобна благодаря устойчивости против солей и кислот, входящих в состав пищи. Недостатком такой посуды является неустойчивость эмали к ударам и резким переменам температур. Эмаль трескается, образуется скол. Посуду с внутренними повреждениями эмали не следует использовать для приготовления пищи, т. к. при малейшем ударе эмаль продолжает разрушаться, частицы её могут попасть в еду и причинить вред здоровью. </a:t>
              </a:r>
              <a:endParaRPr/>
            </a:p>
          </p:txBody>
        </p:sp>
        <p:cxnSp>
          <p:nvCxnSpPr>
            <p:cNvPr id="957" name="Google Shape;957;p71"/>
            <p:cNvCxnSpPr/>
            <p:nvPr/>
          </p:nvCxnSpPr>
          <p:spPr>
            <a:xfrm>
              <a:off x="158" y="346"/>
              <a:ext cx="5444" cy="0"/>
            </a:xfrm>
            <a:prstGeom prst="straightConnector1">
              <a:avLst/>
            </a:prstGeom>
            <a:noFill/>
            <a:ln>
              <a:noFill/>
            </a:ln>
          </p:spPr>
        </p:cxnSp>
        <p:cxnSp>
          <p:nvCxnSpPr>
            <p:cNvPr id="958" name="Google Shape;958;p71"/>
            <p:cNvCxnSpPr/>
            <p:nvPr/>
          </p:nvCxnSpPr>
          <p:spPr>
            <a:xfrm>
              <a:off x="158" y="4201"/>
              <a:ext cx="5444" cy="0"/>
            </a:xfrm>
            <a:prstGeom prst="straightConnector1">
              <a:avLst/>
            </a:prstGeom>
            <a:noFill/>
            <a:ln>
              <a:noFill/>
            </a:ln>
          </p:spPr>
        </p:cxnSp>
        <p:cxnSp>
          <p:nvCxnSpPr>
            <p:cNvPr id="959" name="Google Shape;959;p71"/>
            <p:cNvCxnSpPr/>
            <p:nvPr/>
          </p:nvCxnSpPr>
          <p:spPr>
            <a:xfrm>
              <a:off x="158" y="346"/>
              <a:ext cx="0" cy="3855"/>
            </a:xfrm>
            <a:prstGeom prst="straightConnector1">
              <a:avLst/>
            </a:prstGeom>
            <a:noFill/>
            <a:ln>
              <a:noFill/>
            </a:ln>
          </p:spPr>
        </p:cxnSp>
        <p:cxnSp>
          <p:nvCxnSpPr>
            <p:cNvPr id="960" name="Google Shape;960;p71"/>
            <p:cNvCxnSpPr/>
            <p:nvPr/>
          </p:nvCxnSpPr>
          <p:spPr>
            <a:xfrm>
              <a:off x="5602" y="346"/>
              <a:ext cx="0" cy="3855"/>
            </a:xfrm>
            <a:prstGeom prst="straightConnector1">
              <a:avLst/>
            </a:prstGeom>
            <a:noFill/>
            <a:ln>
              <a:noFill/>
            </a:ln>
          </p:spPr>
        </p:cxnSp>
      </p:grpSp>
      <p:sp>
        <p:nvSpPr>
          <p:cNvPr id="961" name="Google Shape;961;p71"/>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5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54">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65" name="Shape 965"/>
        <p:cNvGrpSpPr/>
        <p:nvPr/>
      </p:nvGrpSpPr>
      <p:grpSpPr>
        <a:xfrm>
          <a:off x="0" y="0"/>
          <a:ext cx="0" cy="0"/>
          <a:chOff x="0" y="0"/>
          <a:chExt cx="0" cy="0"/>
        </a:xfrm>
      </p:grpSpPr>
      <p:sp>
        <p:nvSpPr>
          <p:cNvPr id="966" name="Google Shape;966;p72"/>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967" name="Google Shape;967;p72"/>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968" name="Google Shape;968;p72"/>
          <p:cNvGrpSpPr/>
          <p:nvPr/>
        </p:nvGrpSpPr>
        <p:grpSpPr>
          <a:xfrm>
            <a:off x="0" y="549275"/>
            <a:ext cx="8893175" cy="6119812"/>
            <a:chOff x="0" y="346"/>
            <a:chExt cx="5602" cy="3855"/>
          </a:xfrm>
        </p:grpSpPr>
        <p:sp>
          <p:nvSpPr>
            <p:cNvPr id="969" name="Google Shape;969;p72"/>
            <p:cNvSpPr txBox="1"/>
            <p:nvPr/>
          </p:nvSpPr>
          <p:spPr>
            <a:xfrm>
              <a:off x="0" y="346"/>
              <a:ext cx="5602" cy="385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r>
                <a:rPr b="1" i="1" lang="en-US" sz="2400" u="none">
                  <a:solidFill>
                    <a:schemeClr val="dk1"/>
                  </a:solidFill>
                  <a:latin typeface="Arial"/>
                  <a:ea typeface="Arial"/>
                  <a:cs typeface="Arial"/>
                  <a:sym typeface="Arial"/>
                </a:rPr>
                <a:t>Алюминиевая посуда</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Алюминиевые кастрюли отличаются легкостью, не ржавеют, не боятся резких температурных колебаний, хорошо чистятся, но портятся от соли, соды и кислот, поэтому не следует варить в них щи из квашеной капусты, щавеля, компоты, кисели. В алюминиевой посуде готовую пищу хранить нельзя. Алюминиевую посуду надо мыть горячей водой с мылом, бурой (1 ст. л. на литр воды) или питьевой содой (1 ч. л. на стакан воды). Сильно загрязнённые места протирают зубным порошком или пемзой с мылом. Пятна от пригоревшей пищи можно удалить, вскипятив в ней воду с луком, после чего посуду моют водой с мылом. Блеск никелированной посуде можно придать с помощью мела. Внутреннюю сторону протирают смесью уксуса и соли (1 ст. л. уксуса и 1 ч. л. соли), а затем промывают горячей водой с моющим средством.</a:t>
              </a:r>
              <a:endParaRPr/>
            </a:p>
          </p:txBody>
        </p:sp>
        <p:cxnSp>
          <p:nvCxnSpPr>
            <p:cNvPr id="970" name="Google Shape;970;p72"/>
            <p:cNvCxnSpPr/>
            <p:nvPr/>
          </p:nvCxnSpPr>
          <p:spPr>
            <a:xfrm>
              <a:off x="0" y="346"/>
              <a:ext cx="5602" cy="0"/>
            </a:xfrm>
            <a:prstGeom prst="straightConnector1">
              <a:avLst/>
            </a:prstGeom>
            <a:noFill/>
            <a:ln>
              <a:noFill/>
            </a:ln>
          </p:spPr>
        </p:cxnSp>
        <p:cxnSp>
          <p:nvCxnSpPr>
            <p:cNvPr id="971" name="Google Shape;971;p72"/>
            <p:cNvCxnSpPr/>
            <p:nvPr/>
          </p:nvCxnSpPr>
          <p:spPr>
            <a:xfrm>
              <a:off x="0" y="4201"/>
              <a:ext cx="5602" cy="0"/>
            </a:xfrm>
            <a:prstGeom prst="straightConnector1">
              <a:avLst/>
            </a:prstGeom>
            <a:noFill/>
            <a:ln>
              <a:noFill/>
            </a:ln>
          </p:spPr>
        </p:cxnSp>
        <p:cxnSp>
          <p:nvCxnSpPr>
            <p:cNvPr id="972" name="Google Shape;972;p72"/>
            <p:cNvCxnSpPr/>
            <p:nvPr/>
          </p:nvCxnSpPr>
          <p:spPr>
            <a:xfrm>
              <a:off x="0" y="346"/>
              <a:ext cx="0" cy="3855"/>
            </a:xfrm>
            <a:prstGeom prst="straightConnector1">
              <a:avLst/>
            </a:prstGeom>
            <a:noFill/>
            <a:ln>
              <a:noFill/>
            </a:ln>
          </p:spPr>
        </p:cxnSp>
        <p:cxnSp>
          <p:nvCxnSpPr>
            <p:cNvPr id="973" name="Google Shape;973;p72"/>
            <p:cNvCxnSpPr/>
            <p:nvPr/>
          </p:nvCxnSpPr>
          <p:spPr>
            <a:xfrm>
              <a:off x="5602" y="346"/>
              <a:ext cx="0" cy="3855"/>
            </a:xfrm>
            <a:prstGeom prst="straightConnector1">
              <a:avLst/>
            </a:prstGeom>
            <a:noFill/>
            <a:ln>
              <a:noFill/>
            </a:ln>
          </p:spPr>
        </p:cxnSp>
      </p:grpSp>
      <p:sp>
        <p:nvSpPr>
          <p:cNvPr id="974" name="Google Shape;974;p72"/>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7">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78" name="Shape 978"/>
        <p:cNvGrpSpPr/>
        <p:nvPr/>
      </p:nvGrpSpPr>
      <p:grpSpPr>
        <a:xfrm>
          <a:off x="0" y="0"/>
          <a:ext cx="0" cy="0"/>
          <a:chOff x="0" y="0"/>
          <a:chExt cx="0" cy="0"/>
        </a:xfrm>
      </p:grpSpPr>
      <p:sp>
        <p:nvSpPr>
          <p:cNvPr id="979" name="Google Shape;979;p73"/>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980" name="Google Shape;980;p73"/>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981" name="Google Shape;981;p73"/>
          <p:cNvGrpSpPr/>
          <p:nvPr/>
        </p:nvGrpSpPr>
        <p:grpSpPr>
          <a:xfrm>
            <a:off x="0" y="549275"/>
            <a:ext cx="8893175" cy="6119812"/>
            <a:chOff x="0" y="346"/>
            <a:chExt cx="5602" cy="3855"/>
          </a:xfrm>
        </p:grpSpPr>
        <p:sp>
          <p:nvSpPr>
            <p:cNvPr id="982" name="Google Shape;982;p73"/>
            <p:cNvSpPr txBox="1"/>
            <p:nvPr/>
          </p:nvSpPr>
          <p:spPr>
            <a:xfrm>
              <a:off x="0" y="346"/>
              <a:ext cx="5602" cy="385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r>
                <a:rPr b="1" i="1" lang="en-US" sz="2400" u="none">
                  <a:solidFill>
                    <a:schemeClr val="dk1"/>
                  </a:solidFill>
                  <a:latin typeface="Arial"/>
                  <a:ea typeface="Arial"/>
                  <a:cs typeface="Arial"/>
                  <a:sym typeface="Arial"/>
                </a:rPr>
                <a:t>Чугунная посуда</a:t>
              </a:r>
              <a:r>
                <a:rPr b="1" i="0" lang="en-US" sz="2400" u="none">
                  <a:solidFill>
                    <a:schemeClr val="dk1"/>
                  </a:solidFill>
                  <a:latin typeface="Arial"/>
                  <a:ea typeface="Arial"/>
                  <a:cs typeface="Arial"/>
                  <a:sym typeface="Arial"/>
                </a:rPr>
                <a:t>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Чугунные сковороды перед мытьём нужно протереть бумагой, а затем вымыть горячей водой с мылом. Пригоревшие остатки пищи можно оттереть сухой солью. </a:t>
              </a:r>
              <a:endParaRPr/>
            </a:p>
            <a:p>
              <a:pPr indent="0" lvl="0" marL="0" marR="0" rtl="0" algn="l">
                <a:lnSpc>
                  <a:spcPct val="100000"/>
                </a:lnSpc>
                <a:spcBef>
                  <a:spcPts val="480"/>
                </a:spcBef>
                <a:spcAft>
                  <a:spcPts val="0"/>
                </a:spcAft>
                <a:buClr>
                  <a:schemeClr val="dk1"/>
                </a:buClr>
                <a:buSzPts val="2400"/>
                <a:buFont typeface="Arial"/>
                <a:buNone/>
              </a:pPr>
              <a:r>
                <a:t/>
              </a:r>
              <a:endParaRPr b="1" i="0" sz="2400" u="none">
                <a:solidFill>
                  <a:schemeClr val="dk1"/>
                </a:solidFill>
                <a:latin typeface="Arial"/>
                <a:ea typeface="Arial"/>
                <a:cs typeface="Arial"/>
                <a:sym typeface="Arial"/>
              </a:endParaRPr>
            </a:p>
            <a:p>
              <a:pPr indent="0" lvl="0" marL="0" marR="0" rtl="0" algn="l">
                <a:lnSpc>
                  <a:spcPct val="100000"/>
                </a:lnSpc>
                <a:spcBef>
                  <a:spcPts val="48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a:t>
              </a:r>
              <a:r>
                <a:rPr b="1" i="1" lang="en-US" sz="2400" u="none">
                  <a:solidFill>
                    <a:schemeClr val="dk1"/>
                  </a:solidFill>
                  <a:latin typeface="Arial"/>
                  <a:ea typeface="Arial"/>
                  <a:cs typeface="Arial"/>
                  <a:sym typeface="Arial"/>
                </a:rPr>
                <a:t>Керамическая посуда</a:t>
              </a:r>
              <a:r>
                <a:rPr b="1" i="0" lang="en-US" sz="2400" u="none">
                  <a:solidFill>
                    <a:schemeClr val="dk1"/>
                  </a:solidFill>
                  <a:latin typeface="Arial"/>
                  <a:ea typeface="Arial"/>
                  <a:cs typeface="Arial"/>
                  <a:sym typeface="Arial"/>
                </a:rPr>
                <a:t>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Керамическую посуду лучше мыть горячей водой с питьевой содой, потом сполоснуть чистой водой. Неглазированную посуду из глины необходимо хорошо просушить. </a:t>
              </a:r>
              <a:endParaRPr/>
            </a:p>
            <a:p>
              <a:pPr indent="0" lvl="0" marL="0" marR="0" rtl="0" algn="l">
                <a:lnSpc>
                  <a:spcPct val="100000"/>
                </a:lnSpc>
                <a:spcBef>
                  <a:spcPts val="480"/>
                </a:spcBef>
                <a:spcAft>
                  <a:spcPts val="0"/>
                </a:spcAft>
                <a:buClr>
                  <a:schemeClr val="dk1"/>
                </a:buClr>
                <a:buSzPts val="2400"/>
                <a:buFont typeface="Arial"/>
                <a:buNone/>
              </a:pPr>
              <a:r>
                <a:t/>
              </a:r>
              <a:endParaRPr b="1" i="0" sz="2400" u="none">
                <a:solidFill>
                  <a:schemeClr val="dk1"/>
                </a:solidFill>
                <a:latin typeface="Arial"/>
                <a:ea typeface="Arial"/>
                <a:cs typeface="Arial"/>
                <a:sym typeface="Arial"/>
              </a:endParaRPr>
            </a:p>
            <a:p>
              <a:pPr indent="0" lvl="0" marL="0" marR="0" rtl="0" algn="l">
                <a:lnSpc>
                  <a:spcPct val="100000"/>
                </a:lnSpc>
                <a:spcBef>
                  <a:spcPts val="48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a:t>
              </a:r>
              <a:r>
                <a:rPr b="1" i="1" lang="en-US" sz="2400" u="none">
                  <a:solidFill>
                    <a:schemeClr val="dk1"/>
                  </a:solidFill>
                  <a:latin typeface="Arial"/>
                  <a:ea typeface="Arial"/>
                  <a:cs typeface="Arial"/>
                  <a:sym typeface="Arial"/>
                </a:rPr>
                <a:t>Глиняная посуда</a:t>
              </a:r>
              <a:r>
                <a:rPr b="1" i="0" lang="en-US" sz="2400" u="none">
                  <a:solidFill>
                    <a:schemeClr val="dk1"/>
                  </a:solidFill>
                  <a:latin typeface="Arial"/>
                  <a:ea typeface="Arial"/>
                  <a:cs typeface="Arial"/>
                  <a:sym typeface="Arial"/>
                </a:rPr>
                <a:t>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Эта посуда хорошо моется мыльной водой. Глиняную посуду рекомендуется всегда держать открытой. Накрытая крышкой, она приобретает неприятный тяжёлый запах. </a:t>
              </a:r>
              <a:endParaRPr/>
            </a:p>
          </p:txBody>
        </p:sp>
        <p:cxnSp>
          <p:nvCxnSpPr>
            <p:cNvPr id="983" name="Google Shape;983;p73"/>
            <p:cNvCxnSpPr/>
            <p:nvPr/>
          </p:nvCxnSpPr>
          <p:spPr>
            <a:xfrm>
              <a:off x="0" y="346"/>
              <a:ext cx="5602" cy="0"/>
            </a:xfrm>
            <a:prstGeom prst="straightConnector1">
              <a:avLst/>
            </a:prstGeom>
            <a:noFill/>
            <a:ln>
              <a:noFill/>
            </a:ln>
          </p:spPr>
        </p:cxnSp>
        <p:cxnSp>
          <p:nvCxnSpPr>
            <p:cNvPr id="984" name="Google Shape;984;p73"/>
            <p:cNvCxnSpPr/>
            <p:nvPr/>
          </p:nvCxnSpPr>
          <p:spPr>
            <a:xfrm>
              <a:off x="0" y="4201"/>
              <a:ext cx="5602" cy="0"/>
            </a:xfrm>
            <a:prstGeom prst="straightConnector1">
              <a:avLst/>
            </a:prstGeom>
            <a:noFill/>
            <a:ln>
              <a:noFill/>
            </a:ln>
          </p:spPr>
        </p:cxnSp>
        <p:cxnSp>
          <p:nvCxnSpPr>
            <p:cNvPr id="985" name="Google Shape;985;p73"/>
            <p:cNvCxnSpPr/>
            <p:nvPr/>
          </p:nvCxnSpPr>
          <p:spPr>
            <a:xfrm>
              <a:off x="0" y="346"/>
              <a:ext cx="0" cy="3855"/>
            </a:xfrm>
            <a:prstGeom prst="straightConnector1">
              <a:avLst/>
            </a:prstGeom>
            <a:noFill/>
            <a:ln>
              <a:noFill/>
            </a:ln>
          </p:spPr>
        </p:cxnSp>
        <p:cxnSp>
          <p:nvCxnSpPr>
            <p:cNvPr id="986" name="Google Shape;986;p73"/>
            <p:cNvCxnSpPr/>
            <p:nvPr/>
          </p:nvCxnSpPr>
          <p:spPr>
            <a:xfrm>
              <a:off x="5602" y="346"/>
              <a:ext cx="0" cy="3855"/>
            </a:xfrm>
            <a:prstGeom prst="straightConnector1">
              <a:avLst/>
            </a:prstGeom>
            <a:noFill/>
            <a:ln>
              <a:noFill/>
            </a:ln>
          </p:spPr>
        </p:cxnSp>
      </p:grpSp>
      <p:sp>
        <p:nvSpPr>
          <p:cNvPr id="987" name="Google Shape;987;p73"/>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0">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91" name="Shape 991"/>
        <p:cNvGrpSpPr/>
        <p:nvPr/>
      </p:nvGrpSpPr>
      <p:grpSpPr>
        <a:xfrm>
          <a:off x="0" y="0"/>
          <a:ext cx="0" cy="0"/>
          <a:chOff x="0" y="0"/>
          <a:chExt cx="0" cy="0"/>
        </a:xfrm>
      </p:grpSpPr>
      <p:sp>
        <p:nvSpPr>
          <p:cNvPr id="992" name="Google Shape;992;p74"/>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993" name="Google Shape;993;p74"/>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994" name="Google Shape;994;p74"/>
          <p:cNvGrpSpPr/>
          <p:nvPr/>
        </p:nvGrpSpPr>
        <p:grpSpPr>
          <a:xfrm>
            <a:off x="250825" y="549275"/>
            <a:ext cx="8642350" cy="6119812"/>
            <a:chOff x="2154" y="618"/>
            <a:chExt cx="3315" cy="3220"/>
          </a:xfrm>
        </p:grpSpPr>
        <p:sp>
          <p:nvSpPr>
            <p:cNvPr id="995" name="Google Shape;995;p74"/>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r>
                <a:rPr b="1" i="1" lang="en-US" sz="2400" u="none">
                  <a:solidFill>
                    <a:schemeClr val="dk1"/>
                  </a:solidFill>
                  <a:latin typeface="Arial"/>
                  <a:ea typeface="Arial"/>
                  <a:cs typeface="Arial"/>
                  <a:sym typeface="Arial"/>
                </a:rPr>
                <a:t>Посуда из огнеупорного стекла</a:t>
              </a:r>
              <a:r>
                <a:rPr b="1" i="0" lang="en-US" sz="2400" u="none">
                  <a:solidFill>
                    <a:schemeClr val="dk1"/>
                  </a:solidFill>
                  <a:latin typeface="Arial"/>
                  <a:ea typeface="Arial"/>
                  <a:cs typeface="Arial"/>
                  <a:sym typeface="Arial"/>
                </a:rPr>
                <a:t>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В такой посуде пища не пригорает. Если с этой посудой правильно обращаться, она будет служить очень долго. В горячую огнеупорную посуду нельзя наливать холодную жидкость, от этого она может лопнуть, также нельзя ставить на плиту посуду с мокрым дном. Во время приготовления пищи дно огнеупорной посуды всегда должно быть покрыто слоем жидкости или жира, подогревать еду в ней следует на слабом огне при постоянном помешивании. Нельзя тереть огнеупорную посуду проволокой или песком, так как от этого она портится.    </a:t>
              </a:r>
              <a:endParaRPr/>
            </a:p>
          </p:txBody>
        </p:sp>
        <p:cxnSp>
          <p:nvCxnSpPr>
            <p:cNvPr id="996" name="Google Shape;996;p74"/>
            <p:cNvCxnSpPr/>
            <p:nvPr/>
          </p:nvCxnSpPr>
          <p:spPr>
            <a:xfrm>
              <a:off x="2154" y="618"/>
              <a:ext cx="3315" cy="0"/>
            </a:xfrm>
            <a:prstGeom prst="straightConnector1">
              <a:avLst/>
            </a:prstGeom>
            <a:noFill/>
            <a:ln>
              <a:noFill/>
            </a:ln>
          </p:spPr>
        </p:cxnSp>
        <p:cxnSp>
          <p:nvCxnSpPr>
            <p:cNvPr id="997" name="Google Shape;997;p74"/>
            <p:cNvCxnSpPr/>
            <p:nvPr/>
          </p:nvCxnSpPr>
          <p:spPr>
            <a:xfrm>
              <a:off x="2154" y="3838"/>
              <a:ext cx="3315" cy="0"/>
            </a:xfrm>
            <a:prstGeom prst="straightConnector1">
              <a:avLst/>
            </a:prstGeom>
            <a:noFill/>
            <a:ln>
              <a:noFill/>
            </a:ln>
          </p:spPr>
        </p:cxnSp>
        <p:cxnSp>
          <p:nvCxnSpPr>
            <p:cNvPr id="998" name="Google Shape;998;p74"/>
            <p:cNvCxnSpPr/>
            <p:nvPr/>
          </p:nvCxnSpPr>
          <p:spPr>
            <a:xfrm>
              <a:off x="2154" y="618"/>
              <a:ext cx="0" cy="3220"/>
            </a:xfrm>
            <a:prstGeom prst="straightConnector1">
              <a:avLst/>
            </a:prstGeom>
            <a:noFill/>
            <a:ln>
              <a:noFill/>
            </a:ln>
          </p:spPr>
        </p:cxnSp>
        <p:cxnSp>
          <p:nvCxnSpPr>
            <p:cNvPr id="999" name="Google Shape;999;p74"/>
            <p:cNvCxnSpPr/>
            <p:nvPr/>
          </p:nvCxnSpPr>
          <p:spPr>
            <a:xfrm>
              <a:off x="5469" y="618"/>
              <a:ext cx="0" cy="3220"/>
            </a:xfrm>
            <a:prstGeom prst="straightConnector1">
              <a:avLst/>
            </a:prstGeom>
            <a:noFill/>
            <a:ln>
              <a:noFill/>
            </a:ln>
          </p:spPr>
        </p:cxnSp>
      </p:grpSp>
      <p:sp>
        <p:nvSpPr>
          <p:cNvPr id="1000" name="Google Shape;1000;p74"/>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3">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62" name="Shape 162"/>
        <p:cNvGrpSpPr/>
        <p:nvPr/>
      </p:nvGrpSpPr>
      <p:grpSpPr>
        <a:xfrm>
          <a:off x="0" y="0"/>
          <a:ext cx="0" cy="0"/>
          <a:chOff x="0" y="0"/>
          <a:chExt cx="0" cy="0"/>
        </a:xfrm>
      </p:grpSpPr>
      <p:sp>
        <p:nvSpPr>
          <p:cNvPr id="163" name="Google Shape;163;p12"/>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64" name="Google Shape;164;p12"/>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65" name="Google Shape;165;p12"/>
          <p:cNvGrpSpPr/>
          <p:nvPr/>
        </p:nvGrpSpPr>
        <p:grpSpPr>
          <a:xfrm>
            <a:off x="3419475" y="981075"/>
            <a:ext cx="5262562" cy="5111750"/>
            <a:chOff x="2154" y="618"/>
            <a:chExt cx="3315" cy="3220"/>
          </a:xfrm>
        </p:grpSpPr>
        <p:sp>
          <p:nvSpPr>
            <p:cNvPr id="166" name="Google Shape;166;p12"/>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167" name="Google Shape;167;p12"/>
            <p:cNvCxnSpPr/>
            <p:nvPr/>
          </p:nvCxnSpPr>
          <p:spPr>
            <a:xfrm>
              <a:off x="2154" y="618"/>
              <a:ext cx="3315" cy="0"/>
            </a:xfrm>
            <a:prstGeom prst="straightConnector1">
              <a:avLst/>
            </a:prstGeom>
            <a:noFill/>
            <a:ln>
              <a:noFill/>
            </a:ln>
          </p:spPr>
        </p:cxnSp>
        <p:cxnSp>
          <p:nvCxnSpPr>
            <p:cNvPr id="168" name="Google Shape;168;p12"/>
            <p:cNvCxnSpPr/>
            <p:nvPr/>
          </p:nvCxnSpPr>
          <p:spPr>
            <a:xfrm>
              <a:off x="2154" y="3838"/>
              <a:ext cx="3315" cy="0"/>
            </a:xfrm>
            <a:prstGeom prst="straightConnector1">
              <a:avLst/>
            </a:prstGeom>
            <a:noFill/>
            <a:ln>
              <a:noFill/>
            </a:ln>
          </p:spPr>
        </p:cxnSp>
        <p:cxnSp>
          <p:nvCxnSpPr>
            <p:cNvPr id="169" name="Google Shape;169;p12"/>
            <p:cNvCxnSpPr/>
            <p:nvPr/>
          </p:nvCxnSpPr>
          <p:spPr>
            <a:xfrm>
              <a:off x="2154" y="618"/>
              <a:ext cx="0" cy="3220"/>
            </a:xfrm>
            <a:prstGeom prst="straightConnector1">
              <a:avLst/>
            </a:prstGeom>
            <a:noFill/>
            <a:ln>
              <a:noFill/>
            </a:ln>
          </p:spPr>
        </p:cxnSp>
        <p:cxnSp>
          <p:nvCxnSpPr>
            <p:cNvPr id="170" name="Google Shape;170;p12"/>
            <p:cNvCxnSpPr/>
            <p:nvPr/>
          </p:nvCxnSpPr>
          <p:spPr>
            <a:xfrm>
              <a:off x="5469" y="618"/>
              <a:ext cx="0" cy="3220"/>
            </a:xfrm>
            <a:prstGeom prst="straightConnector1">
              <a:avLst/>
            </a:prstGeom>
            <a:noFill/>
            <a:ln>
              <a:noFill/>
            </a:ln>
          </p:spPr>
        </p:cxnSp>
      </p:grpSp>
      <p:sp>
        <p:nvSpPr>
          <p:cNvPr id="171" name="Google Shape;171;p12"/>
          <p:cNvSpPr txBox="1"/>
          <p:nvPr/>
        </p:nvSpPr>
        <p:spPr>
          <a:xfrm>
            <a:off x="179387" y="685800"/>
            <a:ext cx="8964612" cy="600710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Как правильно складывать вещи                                            </a:t>
            </a:r>
            <a:br>
              <a:rPr b="1" i="0" lang="en-US" sz="2400" u="none">
                <a:solidFill>
                  <a:schemeClr val="dk1"/>
                </a:solidFill>
                <a:latin typeface="Arial"/>
                <a:ea typeface="Arial"/>
                <a:cs typeface="Arial"/>
                <a:sym typeface="Arial"/>
              </a:rPr>
            </a:br>
            <a:br>
              <a:rPr b="1" i="0" lang="en-US" sz="2400" u="none">
                <a:solidFill>
                  <a:schemeClr val="dk1"/>
                </a:solidFill>
                <a:latin typeface="Arial"/>
                <a:ea typeface="Arial"/>
                <a:cs typeface="Arial"/>
                <a:sym typeface="Arial"/>
              </a:rPr>
            </a:br>
            <a:r>
              <a:rPr b="1" i="0" lang="en-US" sz="2400" u="none">
                <a:solidFill>
                  <a:schemeClr val="dk1"/>
                </a:solidFill>
                <a:latin typeface="Arial"/>
                <a:ea typeface="Arial"/>
                <a:cs typeface="Arial"/>
                <a:sym typeface="Arial"/>
              </a:rPr>
              <a:t>  </a:t>
            </a:r>
            <a:r>
              <a:rPr b="0" i="1" lang="en-US" sz="2400" u="none">
                <a:solidFill>
                  <a:schemeClr val="dk1"/>
                </a:solidFill>
                <a:latin typeface="Arial"/>
                <a:ea typeface="Arial"/>
                <a:cs typeface="Arial"/>
                <a:sym typeface="Arial"/>
              </a:rPr>
              <a:t>Рубашки </a:t>
            </a:r>
            <a:br>
              <a:rPr b="0" i="1"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1. Застегните у рубашки (блузки) все пуговицы.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2. Переверните спинкой вверх и сложите рукава.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3. Сложите рубашку по бокам.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4. Расправьте и аккуратно сложите пополам.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5. Если требуется, сложите ещё раз. </a:t>
            </a:r>
            <a:endParaRPr/>
          </a:p>
          <a:p>
            <a:pPr indent="0" lvl="0" marL="0" marR="0" rtl="0" algn="l">
              <a:lnSpc>
                <a:spcPct val="90000"/>
              </a:lnSpc>
              <a:spcBef>
                <a:spcPts val="0"/>
              </a:spcBef>
              <a:spcAft>
                <a:spcPts val="0"/>
              </a:spcAft>
              <a:buClr>
                <a:schemeClr val="dk1"/>
              </a:buClr>
              <a:buSzPts val="2400"/>
              <a:buFont typeface="Arial"/>
              <a:buNone/>
            </a:pPr>
            <a:r>
              <a:t/>
            </a:r>
            <a:endParaRPr b="0" i="0" sz="2400" u="none">
              <a:solidFill>
                <a:schemeClr val="dk1"/>
              </a:solidFill>
              <a:latin typeface="Arial"/>
              <a:ea typeface="Arial"/>
              <a:cs typeface="Arial"/>
              <a:sym typeface="Arial"/>
            </a:endParaRPr>
          </a:p>
          <a:p>
            <a:pPr indent="0" lvl="0" marL="0" marR="0" rtl="0" algn="l">
              <a:lnSpc>
                <a:spcPct val="9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r>
              <a:rPr b="0" i="1" lang="en-US" sz="2400" u="none">
                <a:solidFill>
                  <a:schemeClr val="dk1"/>
                </a:solidFill>
                <a:latin typeface="Arial"/>
                <a:ea typeface="Arial"/>
                <a:cs typeface="Arial"/>
                <a:sym typeface="Arial"/>
              </a:rPr>
              <a:t>Майки </a:t>
            </a:r>
            <a:br>
              <a:rPr b="0" i="1"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1. Переверните майку, сложите по бокам.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2. Сложите пополам. </a:t>
            </a:r>
            <a:endParaRPr/>
          </a:p>
          <a:p>
            <a:pPr indent="0" lvl="0" marL="0" marR="0" rtl="0" algn="l">
              <a:lnSpc>
                <a:spcPct val="90000"/>
              </a:lnSpc>
              <a:spcBef>
                <a:spcPts val="0"/>
              </a:spcBef>
              <a:spcAft>
                <a:spcPts val="0"/>
              </a:spcAft>
              <a:buClr>
                <a:schemeClr val="dk1"/>
              </a:buClr>
              <a:buSzPts val="2400"/>
              <a:buFont typeface="Arial"/>
              <a:buNone/>
            </a:pPr>
            <a:r>
              <a:t/>
            </a:r>
            <a:endParaRPr b="0" i="0" sz="2400" u="none">
              <a:solidFill>
                <a:schemeClr val="dk1"/>
              </a:solidFill>
              <a:latin typeface="Arial"/>
              <a:ea typeface="Arial"/>
              <a:cs typeface="Arial"/>
              <a:sym typeface="Arial"/>
            </a:endParaRPr>
          </a:p>
          <a:p>
            <a:pPr indent="0" lvl="0" marL="0" marR="0" rtl="0" algn="l">
              <a:lnSpc>
                <a:spcPct val="90000"/>
              </a:lnSpc>
              <a:spcBef>
                <a:spcPts val="0"/>
              </a:spcBef>
              <a:spcAft>
                <a:spcPts val="0"/>
              </a:spcAft>
              <a:buClr>
                <a:schemeClr val="dk1"/>
              </a:buClr>
              <a:buSzPts val="2400"/>
              <a:buFont typeface="Arial"/>
              <a:buNone/>
            </a:pPr>
            <a:r>
              <a:rPr b="0" i="1" lang="en-US" sz="2400" u="none">
                <a:solidFill>
                  <a:schemeClr val="dk1"/>
                </a:solidFill>
                <a:latin typeface="Arial"/>
                <a:ea typeface="Arial"/>
                <a:cs typeface="Arial"/>
                <a:sym typeface="Arial"/>
              </a:rPr>
              <a:t>  Носки </a:t>
            </a:r>
            <a:br>
              <a:rPr b="0" i="1"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1. Сложите носки и сверните в рулончик.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2. Оттяните край носка, который располагается с внешней стороны, и закрепите.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3. У вас должен получиться компактный и плотный свёрток.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4">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04" name="Shape 1004"/>
        <p:cNvGrpSpPr/>
        <p:nvPr/>
      </p:nvGrpSpPr>
      <p:grpSpPr>
        <a:xfrm>
          <a:off x="0" y="0"/>
          <a:ext cx="0" cy="0"/>
          <a:chOff x="0" y="0"/>
          <a:chExt cx="0" cy="0"/>
        </a:xfrm>
      </p:grpSpPr>
      <p:sp>
        <p:nvSpPr>
          <p:cNvPr id="1005" name="Google Shape;1005;p75"/>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006" name="Google Shape;1006;p75"/>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007" name="Google Shape;1007;p75"/>
          <p:cNvGrpSpPr/>
          <p:nvPr/>
        </p:nvGrpSpPr>
        <p:grpSpPr>
          <a:xfrm>
            <a:off x="179387" y="549275"/>
            <a:ext cx="8713787" cy="6119812"/>
            <a:chOff x="158" y="346"/>
            <a:chExt cx="5444" cy="3855"/>
          </a:xfrm>
        </p:grpSpPr>
        <p:sp>
          <p:nvSpPr>
            <p:cNvPr id="1008" name="Google Shape;1008;p75"/>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r>
                <a:rPr b="1" i="1" lang="en-US" sz="2400" u="none">
                  <a:solidFill>
                    <a:schemeClr val="dk1"/>
                  </a:solidFill>
                  <a:latin typeface="Arial"/>
                  <a:ea typeface="Arial"/>
                  <a:cs typeface="Arial"/>
                  <a:sym typeface="Arial"/>
                </a:rPr>
                <a:t>Железная и жестяная посуда   </a:t>
              </a:r>
              <a:br>
                <a:rPr b="0" i="1" lang="en-US" sz="2400" u="none">
                  <a:solidFill>
                    <a:schemeClr val="dk1"/>
                  </a:solidFill>
                  <a:latin typeface="Arial"/>
                  <a:ea typeface="Arial"/>
                  <a:cs typeface="Arial"/>
                  <a:sym typeface="Arial"/>
                </a:rPr>
              </a:br>
              <a:r>
                <a:rPr b="0"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Новые листы и противни (и старые - когда требуется) обрабатывают следующим образом: удаляют с них при помощи золы, наждака или крупной соли грязь и ржавчину, моют, высушивают, покрывают тонким слоем растительного масла и нагревают в горячей (не ниже 200°С) духовке, пока не исчезнет дым. После этого на листах образуется тонкая жировая плёнка, предохраняющая их от ржавчины (если лист не догреть, то к нему будут прилипать пальцы, а если перегреть, то защитный слой отстанет от листа). К правильно обработанному листу выпекаемые изделия не прилипают. После использования противни и листы нужно вымыть и хранить в сухом месте. Чтобы предохранить железные формы от ржавчины, обрабатывают их так же, как противни и листы, хранить формы нужно в сухом месте.</a:t>
              </a:r>
              <a:endParaRPr/>
            </a:p>
          </p:txBody>
        </p:sp>
        <p:cxnSp>
          <p:nvCxnSpPr>
            <p:cNvPr id="1009" name="Google Shape;1009;p75"/>
            <p:cNvCxnSpPr/>
            <p:nvPr/>
          </p:nvCxnSpPr>
          <p:spPr>
            <a:xfrm>
              <a:off x="158" y="346"/>
              <a:ext cx="5444" cy="0"/>
            </a:xfrm>
            <a:prstGeom prst="straightConnector1">
              <a:avLst/>
            </a:prstGeom>
            <a:noFill/>
            <a:ln>
              <a:noFill/>
            </a:ln>
          </p:spPr>
        </p:cxnSp>
        <p:cxnSp>
          <p:nvCxnSpPr>
            <p:cNvPr id="1010" name="Google Shape;1010;p75"/>
            <p:cNvCxnSpPr/>
            <p:nvPr/>
          </p:nvCxnSpPr>
          <p:spPr>
            <a:xfrm>
              <a:off x="158" y="4201"/>
              <a:ext cx="5444" cy="0"/>
            </a:xfrm>
            <a:prstGeom prst="straightConnector1">
              <a:avLst/>
            </a:prstGeom>
            <a:noFill/>
            <a:ln>
              <a:noFill/>
            </a:ln>
          </p:spPr>
        </p:cxnSp>
        <p:cxnSp>
          <p:nvCxnSpPr>
            <p:cNvPr id="1011" name="Google Shape;1011;p75"/>
            <p:cNvCxnSpPr/>
            <p:nvPr/>
          </p:nvCxnSpPr>
          <p:spPr>
            <a:xfrm>
              <a:off x="158" y="346"/>
              <a:ext cx="0" cy="3855"/>
            </a:xfrm>
            <a:prstGeom prst="straightConnector1">
              <a:avLst/>
            </a:prstGeom>
            <a:noFill/>
            <a:ln>
              <a:noFill/>
            </a:ln>
          </p:spPr>
        </p:cxnSp>
        <p:cxnSp>
          <p:nvCxnSpPr>
            <p:cNvPr id="1012" name="Google Shape;1012;p75"/>
            <p:cNvCxnSpPr/>
            <p:nvPr/>
          </p:nvCxnSpPr>
          <p:spPr>
            <a:xfrm>
              <a:off x="5602" y="346"/>
              <a:ext cx="0" cy="3855"/>
            </a:xfrm>
            <a:prstGeom prst="straightConnector1">
              <a:avLst/>
            </a:prstGeom>
            <a:noFill/>
            <a:ln>
              <a:noFill/>
            </a:ln>
          </p:spPr>
        </p:cxnSp>
      </p:grpSp>
      <p:sp>
        <p:nvSpPr>
          <p:cNvPr id="1013" name="Google Shape;1013;p75"/>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0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06">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17" name="Shape 1017"/>
        <p:cNvGrpSpPr/>
        <p:nvPr/>
      </p:nvGrpSpPr>
      <p:grpSpPr>
        <a:xfrm>
          <a:off x="0" y="0"/>
          <a:ext cx="0" cy="0"/>
          <a:chOff x="0" y="0"/>
          <a:chExt cx="0" cy="0"/>
        </a:xfrm>
      </p:grpSpPr>
      <p:sp>
        <p:nvSpPr>
          <p:cNvPr id="1018" name="Google Shape;1018;p76"/>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019" name="Google Shape;1019;p76"/>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020" name="Google Shape;1020;p76"/>
          <p:cNvGrpSpPr/>
          <p:nvPr/>
        </p:nvGrpSpPr>
        <p:grpSpPr>
          <a:xfrm>
            <a:off x="34925" y="549275"/>
            <a:ext cx="8858250" cy="6119812"/>
            <a:chOff x="22" y="346"/>
            <a:chExt cx="5580" cy="3855"/>
          </a:xfrm>
        </p:grpSpPr>
        <p:sp>
          <p:nvSpPr>
            <p:cNvPr id="1021" name="Google Shape;1021;p76"/>
            <p:cNvSpPr txBox="1"/>
            <p:nvPr/>
          </p:nvSpPr>
          <p:spPr>
            <a:xfrm>
              <a:off x="22" y="346"/>
              <a:ext cx="5580" cy="3855"/>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r>
                <a:rPr b="1" i="1" lang="en-US" sz="2400" u="none">
                  <a:solidFill>
                    <a:schemeClr val="dk1"/>
                  </a:solidFill>
                  <a:latin typeface="Arial"/>
                  <a:ea typeface="Arial"/>
                  <a:cs typeface="Arial"/>
                  <a:sym typeface="Arial"/>
                </a:rPr>
                <a:t>Фаянсовая и фарфоровая посуда</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Фаянсовую посуду нужно мыть тёплой водой с мылом. От слишком горячей воды покрывающая её глазурь трескается. Для того чтобы вернуть фарфоровой посуде белизну (после продолжительного употребления она темнеет), её протирают питьевой содой или солью. Пятна на фарфоровой посуде можно удалить тёплой водой с добавлением небольшого количества нашатырного спирта. Фарфоровые тарелки, используемые нечасто, хорошо сохраняются, если переложить их белой бумагой.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r>
                <a:rPr b="1" i="1" lang="en-US" sz="2400" u="none">
                  <a:solidFill>
                    <a:schemeClr val="dk1"/>
                  </a:solidFill>
                  <a:latin typeface="Arial"/>
                  <a:ea typeface="Arial"/>
                  <a:cs typeface="Arial"/>
                  <a:sym typeface="Arial"/>
                </a:rPr>
                <a:t>Стеклянная посуда</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Посуду из стекла и хрусталя моют в тёплой воде с солью. От горячей воды стекло становится тусклым. </a:t>
              </a:r>
              <a:r>
                <a:rPr b="1" i="0" lang="en-US" sz="2400" u="none">
                  <a:solidFill>
                    <a:schemeClr val="dk1"/>
                  </a:solidFill>
                  <a:latin typeface="Arial"/>
                  <a:ea typeface="Arial"/>
                  <a:cs typeface="Arial"/>
                  <a:sym typeface="Arial"/>
                </a:rPr>
                <a:t>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Для придания блеска стеклянную посуду следует протереть солью, вымыть водой с мылом и ополоснуть тёплой водой. Для того чтобы стеклянная посуда не лопнула при заливании в неё горячих продуктов (джема, повидла, варенья и др.), под неё необходимо подложить влажную салфетку.</a:t>
              </a:r>
              <a:endParaRPr/>
            </a:p>
          </p:txBody>
        </p:sp>
        <p:cxnSp>
          <p:nvCxnSpPr>
            <p:cNvPr id="1022" name="Google Shape;1022;p76"/>
            <p:cNvCxnSpPr/>
            <p:nvPr/>
          </p:nvCxnSpPr>
          <p:spPr>
            <a:xfrm>
              <a:off x="22" y="346"/>
              <a:ext cx="5580" cy="0"/>
            </a:xfrm>
            <a:prstGeom prst="straightConnector1">
              <a:avLst/>
            </a:prstGeom>
            <a:noFill/>
            <a:ln>
              <a:noFill/>
            </a:ln>
          </p:spPr>
        </p:cxnSp>
        <p:cxnSp>
          <p:nvCxnSpPr>
            <p:cNvPr id="1023" name="Google Shape;1023;p76"/>
            <p:cNvCxnSpPr/>
            <p:nvPr/>
          </p:nvCxnSpPr>
          <p:spPr>
            <a:xfrm>
              <a:off x="22" y="4201"/>
              <a:ext cx="5580" cy="0"/>
            </a:xfrm>
            <a:prstGeom prst="straightConnector1">
              <a:avLst/>
            </a:prstGeom>
            <a:noFill/>
            <a:ln>
              <a:noFill/>
            </a:ln>
          </p:spPr>
        </p:cxnSp>
        <p:cxnSp>
          <p:nvCxnSpPr>
            <p:cNvPr id="1024" name="Google Shape;1024;p76"/>
            <p:cNvCxnSpPr/>
            <p:nvPr/>
          </p:nvCxnSpPr>
          <p:spPr>
            <a:xfrm>
              <a:off x="22" y="346"/>
              <a:ext cx="0" cy="3855"/>
            </a:xfrm>
            <a:prstGeom prst="straightConnector1">
              <a:avLst/>
            </a:prstGeom>
            <a:noFill/>
            <a:ln>
              <a:noFill/>
            </a:ln>
          </p:spPr>
        </p:cxnSp>
        <p:cxnSp>
          <p:nvCxnSpPr>
            <p:cNvPr id="1025" name="Google Shape;1025;p76"/>
            <p:cNvCxnSpPr/>
            <p:nvPr/>
          </p:nvCxnSpPr>
          <p:spPr>
            <a:xfrm>
              <a:off x="5602" y="346"/>
              <a:ext cx="0" cy="3855"/>
            </a:xfrm>
            <a:prstGeom prst="straightConnector1">
              <a:avLst/>
            </a:prstGeom>
            <a:noFill/>
            <a:ln>
              <a:noFill/>
            </a:ln>
          </p:spPr>
        </p:cxnSp>
      </p:grpSp>
      <p:sp>
        <p:nvSpPr>
          <p:cNvPr id="1026" name="Google Shape;1026;p76"/>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1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19">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30" name="Shape 1030"/>
        <p:cNvGrpSpPr/>
        <p:nvPr/>
      </p:nvGrpSpPr>
      <p:grpSpPr>
        <a:xfrm>
          <a:off x="0" y="0"/>
          <a:ext cx="0" cy="0"/>
          <a:chOff x="0" y="0"/>
          <a:chExt cx="0" cy="0"/>
        </a:xfrm>
      </p:grpSpPr>
      <p:sp>
        <p:nvSpPr>
          <p:cNvPr id="1031" name="Google Shape;1031;p77"/>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032" name="Google Shape;1032;p77"/>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033" name="Google Shape;1033;p77"/>
          <p:cNvGrpSpPr/>
          <p:nvPr/>
        </p:nvGrpSpPr>
        <p:grpSpPr>
          <a:xfrm>
            <a:off x="0" y="549275"/>
            <a:ext cx="9144000" cy="6119812"/>
            <a:chOff x="0" y="346"/>
            <a:chExt cx="5602" cy="3855"/>
          </a:xfrm>
        </p:grpSpPr>
        <p:sp>
          <p:nvSpPr>
            <p:cNvPr id="1034" name="Google Shape;1034;p77"/>
            <p:cNvSpPr txBox="1"/>
            <p:nvPr/>
          </p:nvSpPr>
          <p:spPr>
            <a:xfrm>
              <a:off x="0" y="346"/>
              <a:ext cx="5602" cy="3855"/>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1" lang="en-US" sz="2800" u="none">
                  <a:solidFill>
                    <a:schemeClr val="dk1"/>
                  </a:solidFill>
                  <a:latin typeface="Arial"/>
                  <a:ea typeface="Arial"/>
                  <a:cs typeface="Arial"/>
                  <a:sym typeface="Arial"/>
                </a:rPr>
                <a:t>Наводим чистоту в ванной комнате</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Ванная комната, как правило, это одно из самых маленьких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помещений в квартире, но хлопот с её уборкой гораздо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больше, чем с другими комнатами. Следует правильно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понимать всю важность и ответственность уборки ванной.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В ванной комнате нужна абсолютная чистота, иначе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различные болезнетворные микробы могут оказать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пагубное воздействие на здоровье всех домочадцев. </a:t>
              </a:r>
              <a:endParaRPr/>
            </a:p>
            <a:p>
              <a:pPr indent="0" lvl="0" marL="0" marR="0" rtl="0" algn="l">
                <a:lnSpc>
                  <a:spcPct val="80000"/>
                </a:lnSpc>
                <a:spcBef>
                  <a:spcPts val="48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a:t>
              </a:r>
              <a:endParaRPr/>
            </a:p>
            <a:p>
              <a:pPr indent="0" lvl="0" marL="0" marR="0" rtl="0" algn="just">
                <a:lnSpc>
                  <a:spcPct val="80000"/>
                </a:lnSpc>
                <a:spcBef>
                  <a:spcPts val="48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Как сделать уборку ванной комнаты качественно?    </a:t>
              </a:r>
              <a:br>
                <a:rPr b="0" i="0" lang="en-US" sz="2400" u="none">
                  <a:solidFill>
                    <a:schemeClr val="dk1"/>
                  </a:solidFill>
                  <a:latin typeface="Arial"/>
                  <a:ea typeface="Arial"/>
                  <a:cs typeface="Arial"/>
                  <a:sym typeface="Arial"/>
                </a:rPr>
              </a:b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Необходимо разработать определённый алгоритм, который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не позволит отвлекаться на мелочи.</a:t>
              </a:r>
              <a:endParaRPr/>
            </a:p>
          </p:txBody>
        </p:sp>
        <p:cxnSp>
          <p:nvCxnSpPr>
            <p:cNvPr id="1035" name="Google Shape;1035;p77"/>
            <p:cNvCxnSpPr/>
            <p:nvPr/>
          </p:nvCxnSpPr>
          <p:spPr>
            <a:xfrm>
              <a:off x="0" y="346"/>
              <a:ext cx="5602" cy="0"/>
            </a:xfrm>
            <a:prstGeom prst="straightConnector1">
              <a:avLst/>
            </a:prstGeom>
            <a:noFill/>
            <a:ln>
              <a:noFill/>
            </a:ln>
          </p:spPr>
        </p:cxnSp>
        <p:cxnSp>
          <p:nvCxnSpPr>
            <p:cNvPr id="1036" name="Google Shape;1036;p77"/>
            <p:cNvCxnSpPr/>
            <p:nvPr/>
          </p:nvCxnSpPr>
          <p:spPr>
            <a:xfrm>
              <a:off x="0" y="4201"/>
              <a:ext cx="5602" cy="0"/>
            </a:xfrm>
            <a:prstGeom prst="straightConnector1">
              <a:avLst/>
            </a:prstGeom>
            <a:noFill/>
            <a:ln>
              <a:noFill/>
            </a:ln>
          </p:spPr>
        </p:cxnSp>
        <p:cxnSp>
          <p:nvCxnSpPr>
            <p:cNvPr id="1037" name="Google Shape;1037;p77"/>
            <p:cNvCxnSpPr/>
            <p:nvPr/>
          </p:nvCxnSpPr>
          <p:spPr>
            <a:xfrm>
              <a:off x="0" y="346"/>
              <a:ext cx="0" cy="3855"/>
            </a:xfrm>
            <a:prstGeom prst="straightConnector1">
              <a:avLst/>
            </a:prstGeom>
            <a:noFill/>
            <a:ln>
              <a:noFill/>
            </a:ln>
          </p:spPr>
        </p:cxnSp>
        <p:cxnSp>
          <p:nvCxnSpPr>
            <p:cNvPr id="1038" name="Google Shape;1038;p77"/>
            <p:cNvCxnSpPr/>
            <p:nvPr/>
          </p:nvCxnSpPr>
          <p:spPr>
            <a:xfrm>
              <a:off x="5602" y="346"/>
              <a:ext cx="0" cy="3855"/>
            </a:xfrm>
            <a:prstGeom prst="straightConnector1">
              <a:avLst/>
            </a:prstGeom>
            <a:noFill/>
            <a:ln>
              <a:noFill/>
            </a:ln>
          </p:spPr>
        </p:cxnSp>
      </p:grpSp>
      <p:sp>
        <p:nvSpPr>
          <p:cNvPr id="1039" name="Google Shape;1039;p77"/>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2">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43" name="Shape 1043"/>
        <p:cNvGrpSpPr/>
        <p:nvPr/>
      </p:nvGrpSpPr>
      <p:grpSpPr>
        <a:xfrm>
          <a:off x="0" y="0"/>
          <a:ext cx="0" cy="0"/>
          <a:chOff x="0" y="0"/>
          <a:chExt cx="0" cy="0"/>
        </a:xfrm>
      </p:grpSpPr>
      <p:sp>
        <p:nvSpPr>
          <p:cNvPr id="1044" name="Google Shape;1044;p78"/>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045" name="Google Shape;1045;p78"/>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046" name="Google Shape;1046;p78"/>
          <p:cNvGrpSpPr/>
          <p:nvPr/>
        </p:nvGrpSpPr>
        <p:grpSpPr>
          <a:xfrm>
            <a:off x="0" y="549275"/>
            <a:ext cx="8893175" cy="6119812"/>
            <a:chOff x="0" y="346"/>
            <a:chExt cx="5602" cy="3855"/>
          </a:xfrm>
        </p:grpSpPr>
        <p:sp>
          <p:nvSpPr>
            <p:cNvPr id="1047" name="Google Shape;1047;p78"/>
            <p:cNvSpPr txBox="1"/>
            <p:nvPr/>
          </p:nvSpPr>
          <p:spPr>
            <a:xfrm>
              <a:off x="0" y="346"/>
              <a:ext cx="5602" cy="3855"/>
            </a:xfrm>
            <a:prstGeom prst="rect">
              <a:avLst/>
            </a:prstGeom>
            <a:noFill/>
            <a:ln>
              <a:noFill/>
            </a:ln>
          </p:spPr>
          <p:txBody>
            <a:bodyPr anchorCtr="0" anchor="t" bIns="45700" lIns="91425" spcFirstLastPara="1" rIns="91425" wrap="square" tIns="45700">
              <a:noAutofit/>
            </a:bodyPr>
            <a:lstStyle/>
            <a:p>
              <a:pPr indent="-87312" lvl="0" marL="87312" marR="0" rtl="0" algn="just">
                <a:lnSpc>
                  <a:spcPct val="8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Первый этап.</a:t>
              </a:r>
              <a:r>
                <a:rPr b="0" i="0" lang="en-US" sz="2400" u="none">
                  <a:solidFill>
                    <a:schemeClr val="dk1"/>
                  </a:solidFill>
                  <a:latin typeface="Arial"/>
                  <a:ea typeface="Arial"/>
                  <a:cs typeface="Arial"/>
                  <a:sym typeface="Arial"/>
                </a:rPr>
                <a:t> Необходимо убрать многочисленные баночки, флаконы и коробочки, которые расположены на открытых полках и могут стать помехой во время уборки. Также стоит временно переместить в другую комнату полотенца и халаты</a:t>
              </a:r>
              <a:r>
                <a:rPr b="0" i="0" lang="en-US" sz="2800" u="none">
                  <a:solidFill>
                    <a:schemeClr val="dk1"/>
                  </a:solidFill>
                  <a:latin typeface="Arial"/>
                  <a:ea typeface="Arial"/>
                  <a:cs typeface="Arial"/>
                  <a:sym typeface="Arial"/>
                </a:rPr>
                <a:t>.</a:t>
              </a:r>
              <a:endParaRPr/>
            </a:p>
            <a:p>
              <a:pPr indent="-87312" lvl="0" marL="87312" marR="0" rtl="0" algn="just">
                <a:lnSpc>
                  <a:spcPct val="80000"/>
                </a:lnSpc>
                <a:spcBef>
                  <a:spcPts val="48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Второй этап.</a:t>
              </a:r>
              <a:r>
                <a:rPr b="0" i="0" lang="en-US" sz="2400" u="none">
                  <a:solidFill>
                    <a:schemeClr val="dk1"/>
                  </a:solidFill>
                  <a:latin typeface="Arial"/>
                  <a:ea typeface="Arial"/>
                  <a:cs typeface="Arial"/>
                  <a:sym typeface="Arial"/>
                </a:rPr>
                <a:t> Достаточно трудоёмкий – мойка стен и сантехники. Стоит воспользоваться специальными средствами для их чистки, но если таковых под руками не оказалось, то прекрасно справится с этой задачей и обычный мыльный раствор. На поверхность ванны и раковины необходимо нанести моющее средство и оставить его на некоторое время. После этого при помощи губки или мягкой щётки оттереть остатки известкового налёта, ржавчины или обычной грязи. Всё, что осталось сделать – смыть остатки средства большим количеством воды.</a:t>
              </a:r>
              <a:endParaRPr/>
            </a:p>
          </p:txBody>
        </p:sp>
        <p:cxnSp>
          <p:nvCxnSpPr>
            <p:cNvPr id="1048" name="Google Shape;1048;p78"/>
            <p:cNvCxnSpPr/>
            <p:nvPr/>
          </p:nvCxnSpPr>
          <p:spPr>
            <a:xfrm>
              <a:off x="0" y="346"/>
              <a:ext cx="5602" cy="0"/>
            </a:xfrm>
            <a:prstGeom prst="straightConnector1">
              <a:avLst/>
            </a:prstGeom>
            <a:noFill/>
            <a:ln>
              <a:noFill/>
            </a:ln>
          </p:spPr>
        </p:cxnSp>
        <p:cxnSp>
          <p:nvCxnSpPr>
            <p:cNvPr id="1049" name="Google Shape;1049;p78"/>
            <p:cNvCxnSpPr/>
            <p:nvPr/>
          </p:nvCxnSpPr>
          <p:spPr>
            <a:xfrm>
              <a:off x="0" y="4201"/>
              <a:ext cx="5602" cy="0"/>
            </a:xfrm>
            <a:prstGeom prst="straightConnector1">
              <a:avLst/>
            </a:prstGeom>
            <a:noFill/>
            <a:ln>
              <a:noFill/>
            </a:ln>
          </p:spPr>
        </p:cxnSp>
        <p:cxnSp>
          <p:nvCxnSpPr>
            <p:cNvPr id="1050" name="Google Shape;1050;p78"/>
            <p:cNvCxnSpPr/>
            <p:nvPr/>
          </p:nvCxnSpPr>
          <p:spPr>
            <a:xfrm>
              <a:off x="0" y="346"/>
              <a:ext cx="0" cy="3855"/>
            </a:xfrm>
            <a:prstGeom prst="straightConnector1">
              <a:avLst/>
            </a:prstGeom>
            <a:noFill/>
            <a:ln>
              <a:noFill/>
            </a:ln>
          </p:spPr>
        </p:cxnSp>
        <p:cxnSp>
          <p:nvCxnSpPr>
            <p:cNvPr id="1051" name="Google Shape;1051;p78"/>
            <p:cNvCxnSpPr/>
            <p:nvPr/>
          </p:nvCxnSpPr>
          <p:spPr>
            <a:xfrm>
              <a:off x="5602" y="346"/>
              <a:ext cx="0" cy="3855"/>
            </a:xfrm>
            <a:prstGeom prst="straightConnector1">
              <a:avLst/>
            </a:prstGeom>
            <a:noFill/>
            <a:ln>
              <a:noFill/>
            </a:ln>
          </p:spPr>
        </p:cxnSp>
      </p:grpSp>
      <p:sp>
        <p:nvSpPr>
          <p:cNvPr id="1052" name="Google Shape;1052;p78"/>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5">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56" name="Shape 1056"/>
        <p:cNvGrpSpPr/>
        <p:nvPr/>
      </p:nvGrpSpPr>
      <p:grpSpPr>
        <a:xfrm>
          <a:off x="0" y="0"/>
          <a:ext cx="0" cy="0"/>
          <a:chOff x="0" y="0"/>
          <a:chExt cx="0" cy="0"/>
        </a:xfrm>
      </p:grpSpPr>
      <p:sp>
        <p:nvSpPr>
          <p:cNvPr id="1057" name="Google Shape;1057;p79"/>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058" name="Google Shape;1058;p79"/>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059" name="Google Shape;1059;p79"/>
          <p:cNvGrpSpPr/>
          <p:nvPr/>
        </p:nvGrpSpPr>
        <p:grpSpPr>
          <a:xfrm>
            <a:off x="0" y="549275"/>
            <a:ext cx="8893175" cy="6119812"/>
            <a:chOff x="2154" y="618"/>
            <a:chExt cx="3315" cy="3220"/>
          </a:xfrm>
        </p:grpSpPr>
        <p:sp>
          <p:nvSpPr>
            <p:cNvPr id="1060" name="Google Shape;1060;p79"/>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87312" marR="0" rtl="0" algn="just">
                <a:lnSpc>
                  <a:spcPct val="8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a:p>
              <a:pPr indent="0" lvl="0" marL="87312" marR="0" rtl="0" algn="just">
                <a:lnSpc>
                  <a:spcPct val="80000"/>
                </a:lnSpc>
                <a:spcBef>
                  <a:spcPts val="56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Третий этап</a:t>
              </a:r>
              <a:r>
                <a:rPr b="0" i="0" lang="en-US" sz="2400" u="none">
                  <a:solidFill>
                    <a:schemeClr val="dk1"/>
                  </a:solidFill>
                  <a:latin typeface="Arial"/>
                  <a:ea typeface="Arial"/>
                  <a:cs typeface="Arial"/>
                  <a:sym typeface="Arial"/>
                </a:rPr>
                <a:t>. Заключительные аккорды включают в себя </a:t>
              </a:r>
              <a:endParaRPr/>
            </a:p>
            <a:p>
              <a:pPr indent="0" lvl="0" marL="87312"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протирание зеркал, полок и мытьё напольного покрытия. </a:t>
              </a:r>
              <a:endParaRPr/>
            </a:p>
            <a:p>
              <a:pPr indent="0" lvl="0" marL="87312"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Теперь осталось вернуть на место убранные ранее </a:t>
              </a:r>
              <a:endParaRPr/>
            </a:p>
            <a:p>
              <a:pPr indent="0" lvl="0" marL="87312"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флаконы и баночки, а также полотенца и халаты.</a:t>
              </a:r>
              <a:endParaRPr/>
            </a:p>
            <a:p>
              <a:pPr indent="0" lvl="0" marL="87312"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На первый взгляд может показаться, что ничего </a:t>
              </a:r>
              <a:endParaRPr/>
            </a:p>
            <a:p>
              <a:pPr indent="0" lvl="0" marL="87312"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сложного во всём этом нет. Тем не менее, если не знать </a:t>
              </a:r>
              <a:endParaRPr/>
            </a:p>
            <a:p>
              <a:pPr indent="0" lvl="0" marL="87312"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маленьких хитростей, то уборка может отнять очень много </a:t>
              </a:r>
              <a:endParaRPr/>
            </a:p>
            <a:p>
              <a:pPr indent="0" lvl="0" marL="87312"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времени и сил, а результат всё равно будет не самым </a:t>
              </a:r>
              <a:endParaRPr/>
            </a:p>
            <a:p>
              <a:pPr indent="0" lvl="0" marL="87312"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лучшим.</a:t>
              </a:r>
              <a:endParaRPr/>
            </a:p>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cxnSp>
          <p:nvCxnSpPr>
            <p:cNvPr id="1061" name="Google Shape;1061;p79"/>
            <p:cNvCxnSpPr/>
            <p:nvPr/>
          </p:nvCxnSpPr>
          <p:spPr>
            <a:xfrm>
              <a:off x="2154" y="618"/>
              <a:ext cx="3315" cy="0"/>
            </a:xfrm>
            <a:prstGeom prst="straightConnector1">
              <a:avLst/>
            </a:prstGeom>
            <a:noFill/>
            <a:ln>
              <a:noFill/>
            </a:ln>
          </p:spPr>
        </p:cxnSp>
        <p:cxnSp>
          <p:nvCxnSpPr>
            <p:cNvPr id="1062" name="Google Shape;1062;p79"/>
            <p:cNvCxnSpPr/>
            <p:nvPr/>
          </p:nvCxnSpPr>
          <p:spPr>
            <a:xfrm>
              <a:off x="2154" y="3838"/>
              <a:ext cx="3315" cy="0"/>
            </a:xfrm>
            <a:prstGeom prst="straightConnector1">
              <a:avLst/>
            </a:prstGeom>
            <a:noFill/>
            <a:ln>
              <a:noFill/>
            </a:ln>
          </p:spPr>
        </p:cxnSp>
        <p:cxnSp>
          <p:nvCxnSpPr>
            <p:cNvPr id="1063" name="Google Shape;1063;p79"/>
            <p:cNvCxnSpPr/>
            <p:nvPr/>
          </p:nvCxnSpPr>
          <p:spPr>
            <a:xfrm>
              <a:off x="2154" y="618"/>
              <a:ext cx="0" cy="3220"/>
            </a:xfrm>
            <a:prstGeom prst="straightConnector1">
              <a:avLst/>
            </a:prstGeom>
            <a:noFill/>
            <a:ln>
              <a:noFill/>
            </a:ln>
          </p:spPr>
        </p:cxnSp>
        <p:cxnSp>
          <p:nvCxnSpPr>
            <p:cNvPr id="1064" name="Google Shape;1064;p79"/>
            <p:cNvCxnSpPr/>
            <p:nvPr/>
          </p:nvCxnSpPr>
          <p:spPr>
            <a:xfrm>
              <a:off x="5469" y="618"/>
              <a:ext cx="0" cy="3220"/>
            </a:xfrm>
            <a:prstGeom prst="straightConnector1">
              <a:avLst/>
            </a:prstGeom>
            <a:noFill/>
            <a:ln>
              <a:noFill/>
            </a:ln>
          </p:spPr>
        </p:cxnSp>
      </p:grpSp>
      <p:sp>
        <p:nvSpPr>
          <p:cNvPr id="1065" name="Google Shape;1065;p79"/>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8">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69" name="Shape 1069"/>
        <p:cNvGrpSpPr/>
        <p:nvPr/>
      </p:nvGrpSpPr>
      <p:grpSpPr>
        <a:xfrm>
          <a:off x="0" y="0"/>
          <a:ext cx="0" cy="0"/>
          <a:chOff x="0" y="0"/>
          <a:chExt cx="0" cy="0"/>
        </a:xfrm>
      </p:grpSpPr>
      <p:sp>
        <p:nvSpPr>
          <p:cNvPr id="1070" name="Google Shape;1070;p80"/>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071" name="Google Shape;1071;p80"/>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072" name="Google Shape;1072;p80"/>
          <p:cNvGrpSpPr/>
          <p:nvPr/>
        </p:nvGrpSpPr>
        <p:grpSpPr>
          <a:xfrm>
            <a:off x="250825" y="549275"/>
            <a:ext cx="8642350" cy="6119812"/>
            <a:chOff x="158" y="346"/>
            <a:chExt cx="5444" cy="3855"/>
          </a:xfrm>
        </p:grpSpPr>
        <p:sp>
          <p:nvSpPr>
            <p:cNvPr id="1073" name="Google Shape;1073;p80"/>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1" lang="en-US" sz="2400" u="none">
                  <a:solidFill>
                    <a:schemeClr val="dk1"/>
                  </a:solidFill>
                  <a:latin typeface="Arial"/>
                  <a:ea typeface="Arial"/>
                  <a:cs typeface="Arial"/>
                  <a:sym typeface="Arial"/>
                </a:rPr>
                <a:t>Рекомендации по уборке в ванной  комнате:     </a:t>
              </a:r>
              <a:endParaRPr/>
            </a:p>
            <a:p>
              <a:pPr indent="0" lvl="0" marL="0" marR="0" rtl="0" algn="just">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Не чистите ванну металлическими щётками и кислотой.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Все это разрушает эмаль, и ванна будет иметь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неприглядный вид. Мыть ванну лучше всего горячим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раствором соды, при помощи щётки.</a:t>
              </a:r>
              <a:endParaRPr/>
            </a:p>
            <a:p>
              <a:pPr indent="0" lvl="0" marL="0" marR="0" rtl="0" algn="just">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Очень грязную, запущенную ванну моют щёткой или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жёсткой тряпкой с содой и несколькими каплями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нашатырного спирта.</a:t>
              </a:r>
              <a:endParaRPr/>
            </a:p>
            <a:p>
              <a:pPr indent="0" lvl="0" marL="0" marR="0" rtl="0" algn="just">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Ванны и раковины нельзя чистить жидкими средствами,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предназначенными для чистки унитазов, так как эти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препараты содержат соляную кислоту, которая быстро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разрушает тонкий слой эмали.</a:t>
              </a:r>
              <a:endParaRPr/>
            </a:p>
          </p:txBody>
        </p:sp>
        <p:cxnSp>
          <p:nvCxnSpPr>
            <p:cNvPr id="1074" name="Google Shape;1074;p80"/>
            <p:cNvCxnSpPr/>
            <p:nvPr/>
          </p:nvCxnSpPr>
          <p:spPr>
            <a:xfrm>
              <a:off x="158" y="346"/>
              <a:ext cx="5444" cy="0"/>
            </a:xfrm>
            <a:prstGeom prst="straightConnector1">
              <a:avLst/>
            </a:prstGeom>
            <a:noFill/>
            <a:ln>
              <a:noFill/>
            </a:ln>
          </p:spPr>
        </p:cxnSp>
        <p:cxnSp>
          <p:nvCxnSpPr>
            <p:cNvPr id="1075" name="Google Shape;1075;p80"/>
            <p:cNvCxnSpPr/>
            <p:nvPr/>
          </p:nvCxnSpPr>
          <p:spPr>
            <a:xfrm>
              <a:off x="158" y="4201"/>
              <a:ext cx="5444" cy="0"/>
            </a:xfrm>
            <a:prstGeom prst="straightConnector1">
              <a:avLst/>
            </a:prstGeom>
            <a:noFill/>
            <a:ln>
              <a:noFill/>
            </a:ln>
          </p:spPr>
        </p:cxnSp>
        <p:cxnSp>
          <p:nvCxnSpPr>
            <p:cNvPr id="1076" name="Google Shape;1076;p80"/>
            <p:cNvCxnSpPr/>
            <p:nvPr/>
          </p:nvCxnSpPr>
          <p:spPr>
            <a:xfrm>
              <a:off x="158" y="346"/>
              <a:ext cx="0" cy="3855"/>
            </a:xfrm>
            <a:prstGeom prst="straightConnector1">
              <a:avLst/>
            </a:prstGeom>
            <a:noFill/>
            <a:ln>
              <a:noFill/>
            </a:ln>
          </p:spPr>
        </p:cxnSp>
        <p:cxnSp>
          <p:nvCxnSpPr>
            <p:cNvPr id="1077" name="Google Shape;1077;p80"/>
            <p:cNvCxnSpPr/>
            <p:nvPr/>
          </p:nvCxnSpPr>
          <p:spPr>
            <a:xfrm>
              <a:off x="5602" y="346"/>
              <a:ext cx="0" cy="3855"/>
            </a:xfrm>
            <a:prstGeom prst="straightConnector1">
              <a:avLst/>
            </a:prstGeom>
            <a:noFill/>
            <a:ln>
              <a:noFill/>
            </a:ln>
          </p:spPr>
        </p:cxnSp>
      </p:grpSp>
      <p:sp>
        <p:nvSpPr>
          <p:cNvPr id="1078" name="Google Shape;1078;p80"/>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7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71">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82" name="Shape 1082"/>
        <p:cNvGrpSpPr/>
        <p:nvPr/>
      </p:nvGrpSpPr>
      <p:grpSpPr>
        <a:xfrm>
          <a:off x="0" y="0"/>
          <a:ext cx="0" cy="0"/>
          <a:chOff x="0" y="0"/>
          <a:chExt cx="0" cy="0"/>
        </a:xfrm>
      </p:grpSpPr>
      <p:sp>
        <p:nvSpPr>
          <p:cNvPr id="1083" name="Google Shape;1083;p81"/>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084" name="Google Shape;1084;p81"/>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085" name="Google Shape;1085;p81"/>
          <p:cNvGrpSpPr/>
          <p:nvPr/>
        </p:nvGrpSpPr>
        <p:grpSpPr>
          <a:xfrm>
            <a:off x="179387" y="549275"/>
            <a:ext cx="8713787" cy="6119812"/>
            <a:chOff x="158" y="346"/>
            <a:chExt cx="5444" cy="3855"/>
          </a:xfrm>
        </p:grpSpPr>
        <p:sp>
          <p:nvSpPr>
            <p:cNvPr id="1086" name="Google Shape;1086;p81"/>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Пастами и средствами в аэрозольной упаковке хорошо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очищать стены, выложенные кафельными плитками.</a:t>
              </a:r>
              <a:endParaRPr/>
            </a:p>
            <a:p>
              <a:pPr indent="0" lvl="0" marL="0" marR="0" rtl="0" algn="l">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Препараты для удаления ржавчины с поверхности ванн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 раковин нельзя применять для повседневной чистки (от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этого тонкий слой эмали быстро разрушается).</a:t>
              </a:r>
              <a:endParaRPr/>
            </a:p>
            <a:p>
              <a:pPr indent="0" lvl="0" marL="0" marR="0" rtl="0" algn="l">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Чтобы очистить ванну или раковину от наслоившегося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известкового налёта, их поливают подогретым уксусом или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10% -ным раствором щавелевой кислоты.</a:t>
              </a:r>
              <a:endParaRPr/>
            </a:p>
            <a:p>
              <a:pPr indent="0" lvl="0" marL="0" marR="0" rtl="0" algn="l">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Ватным тампоном, смоченным в уксусе, отлично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очищаются ванны и раковины, особенно если загрязнения </a:t>
              </a:r>
              <a:endParaRPr/>
            </a:p>
            <a:p>
              <a:pPr indent="0" lvl="0" marL="0" marR="0" rtl="0" algn="l">
                <a:lnSpc>
                  <a:spcPct val="80000"/>
                </a:lnSpc>
                <a:spcBef>
                  <a:spcPts val="56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представляют</a:t>
              </a:r>
              <a:r>
                <a:rPr b="0"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собой пятна ржавчины</a:t>
              </a:r>
              <a:r>
                <a:rPr b="0" i="0" lang="en-US" sz="2800" u="none">
                  <a:solidFill>
                    <a:schemeClr val="dk1"/>
                  </a:solidFill>
                  <a:latin typeface="Arial"/>
                  <a:ea typeface="Arial"/>
                  <a:cs typeface="Arial"/>
                  <a:sym typeface="Arial"/>
                </a:rPr>
                <a:t>.</a:t>
              </a:r>
              <a:endParaRPr/>
            </a:p>
            <a:p>
              <a:pPr indent="0" lvl="0" marL="0" marR="0" rtl="0" algn="l">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Ржавчину можно уничтожить и «Пемоксолью» - на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влажную тряпку насыпьте немного порошка и несколько </a:t>
              </a:r>
              <a:endParaRPr/>
            </a:p>
            <a:p>
              <a:pPr indent="0" lvl="0" marL="0" marR="0" rtl="0" algn="l">
                <a:lnSpc>
                  <a:spcPct val="80000"/>
                </a:lnSpc>
                <a:spcBef>
                  <a:spcPts val="56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раз протрите загрязнённые места.</a:t>
              </a:r>
              <a:r>
                <a:rPr b="0" i="0" lang="en-US" sz="2800" u="none">
                  <a:solidFill>
                    <a:schemeClr val="dk1"/>
                  </a:solidFill>
                  <a:latin typeface="Arial"/>
                  <a:ea typeface="Arial"/>
                  <a:cs typeface="Arial"/>
                  <a:sym typeface="Arial"/>
                </a:rPr>
                <a:t>  </a:t>
              </a:r>
              <a:endParaRPr/>
            </a:p>
          </p:txBody>
        </p:sp>
        <p:cxnSp>
          <p:nvCxnSpPr>
            <p:cNvPr id="1087" name="Google Shape;1087;p81"/>
            <p:cNvCxnSpPr/>
            <p:nvPr/>
          </p:nvCxnSpPr>
          <p:spPr>
            <a:xfrm>
              <a:off x="158" y="346"/>
              <a:ext cx="5444" cy="0"/>
            </a:xfrm>
            <a:prstGeom prst="straightConnector1">
              <a:avLst/>
            </a:prstGeom>
            <a:noFill/>
            <a:ln>
              <a:noFill/>
            </a:ln>
          </p:spPr>
        </p:cxnSp>
        <p:cxnSp>
          <p:nvCxnSpPr>
            <p:cNvPr id="1088" name="Google Shape;1088;p81"/>
            <p:cNvCxnSpPr/>
            <p:nvPr/>
          </p:nvCxnSpPr>
          <p:spPr>
            <a:xfrm>
              <a:off x="158" y="4201"/>
              <a:ext cx="5444" cy="0"/>
            </a:xfrm>
            <a:prstGeom prst="straightConnector1">
              <a:avLst/>
            </a:prstGeom>
            <a:noFill/>
            <a:ln>
              <a:noFill/>
            </a:ln>
          </p:spPr>
        </p:cxnSp>
        <p:cxnSp>
          <p:nvCxnSpPr>
            <p:cNvPr id="1089" name="Google Shape;1089;p81"/>
            <p:cNvCxnSpPr/>
            <p:nvPr/>
          </p:nvCxnSpPr>
          <p:spPr>
            <a:xfrm>
              <a:off x="158" y="346"/>
              <a:ext cx="0" cy="3855"/>
            </a:xfrm>
            <a:prstGeom prst="straightConnector1">
              <a:avLst/>
            </a:prstGeom>
            <a:noFill/>
            <a:ln>
              <a:noFill/>
            </a:ln>
          </p:spPr>
        </p:cxnSp>
        <p:cxnSp>
          <p:nvCxnSpPr>
            <p:cNvPr id="1090" name="Google Shape;1090;p81"/>
            <p:cNvCxnSpPr/>
            <p:nvPr/>
          </p:nvCxnSpPr>
          <p:spPr>
            <a:xfrm>
              <a:off x="5602" y="346"/>
              <a:ext cx="0" cy="3855"/>
            </a:xfrm>
            <a:prstGeom prst="straightConnector1">
              <a:avLst/>
            </a:prstGeom>
            <a:noFill/>
            <a:ln>
              <a:noFill/>
            </a:ln>
          </p:spPr>
        </p:cxnSp>
      </p:grpSp>
      <p:sp>
        <p:nvSpPr>
          <p:cNvPr id="1091" name="Google Shape;1091;p81"/>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4">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95" name="Shape 1095"/>
        <p:cNvGrpSpPr/>
        <p:nvPr/>
      </p:nvGrpSpPr>
      <p:grpSpPr>
        <a:xfrm>
          <a:off x="0" y="0"/>
          <a:ext cx="0" cy="0"/>
          <a:chOff x="0" y="0"/>
          <a:chExt cx="0" cy="0"/>
        </a:xfrm>
      </p:grpSpPr>
      <p:sp>
        <p:nvSpPr>
          <p:cNvPr id="1096" name="Google Shape;1096;p82"/>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097" name="Google Shape;1097;p82"/>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098" name="Google Shape;1098;p82"/>
          <p:cNvGrpSpPr/>
          <p:nvPr/>
        </p:nvGrpSpPr>
        <p:grpSpPr>
          <a:xfrm>
            <a:off x="250825" y="549275"/>
            <a:ext cx="8642350" cy="6119812"/>
            <a:chOff x="158" y="346"/>
            <a:chExt cx="5444" cy="3855"/>
          </a:xfrm>
        </p:grpSpPr>
        <p:sp>
          <p:nvSpPr>
            <p:cNvPr id="1099" name="Google Shape;1099;p82"/>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Жёлтый налёт со стенок ванны неплохо удаляет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отбеливатель для белья, разведённый до густоты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сметаны: стенки покрываются раствором, после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высыхания он удаляется мокрой тряпкой; если ванна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загрязнена сильно, операцию повторяют.</a:t>
              </a:r>
              <a:endParaRPr/>
            </a:p>
            <a:p>
              <a:pPr indent="0" lvl="0" marL="0" marR="0" rtl="0" algn="just">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Застарелый мыльный налёт и желтизну с эмали ванны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можно удалять разбавителем для масляных красок или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скипидаром: сухую поверхность ванны протирают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тряпкой, смоченной разбавителем, потом окончательно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промывают раствором стирального порошка.</a:t>
              </a:r>
              <a:endParaRPr/>
            </a:p>
            <a:p>
              <a:pPr indent="0" lvl="0" marL="0" marR="0" rtl="0" algn="just">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Никелированные краны в ванной можно</a:t>
              </a:r>
              <a:r>
                <a:rPr b="0"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освежить,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протерев их уксусом с солью.</a:t>
              </a:r>
              <a:endParaRPr/>
            </a:p>
            <a:p>
              <a:pPr indent="0" lvl="0" marL="0" marR="0" rtl="0" algn="just">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Раковину из нержавеющей стали нужно сначала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почистить моющим средством, затем натереть до блеска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мятой газетой.  </a:t>
              </a:r>
              <a:endParaRPr/>
            </a:p>
          </p:txBody>
        </p:sp>
        <p:cxnSp>
          <p:nvCxnSpPr>
            <p:cNvPr id="1100" name="Google Shape;1100;p82"/>
            <p:cNvCxnSpPr/>
            <p:nvPr/>
          </p:nvCxnSpPr>
          <p:spPr>
            <a:xfrm>
              <a:off x="158" y="346"/>
              <a:ext cx="5444" cy="0"/>
            </a:xfrm>
            <a:prstGeom prst="straightConnector1">
              <a:avLst/>
            </a:prstGeom>
            <a:noFill/>
            <a:ln>
              <a:noFill/>
            </a:ln>
          </p:spPr>
        </p:cxnSp>
        <p:cxnSp>
          <p:nvCxnSpPr>
            <p:cNvPr id="1101" name="Google Shape;1101;p82"/>
            <p:cNvCxnSpPr/>
            <p:nvPr/>
          </p:nvCxnSpPr>
          <p:spPr>
            <a:xfrm>
              <a:off x="158" y="4201"/>
              <a:ext cx="5444" cy="0"/>
            </a:xfrm>
            <a:prstGeom prst="straightConnector1">
              <a:avLst/>
            </a:prstGeom>
            <a:noFill/>
            <a:ln>
              <a:noFill/>
            </a:ln>
          </p:spPr>
        </p:cxnSp>
        <p:cxnSp>
          <p:nvCxnSpPr>
            <p:cNvPr id="1102" name="Google Shape;1102;p82"/>
            <p:cNvCxnSpPr/>
            <p:nvPr/>
          </p:nvCxnSpPr>
          <p:spPr>
            <a:xfrm>
              <a:off x="158" y="346"/>
              <a:ext cx="0" cy="3855"/>
            </a:xfrm>
            <a:prstGeom prst="straightConnector1">
              <a:avLst/>
            </a:prstGeom>
            <a:noFill/>
            <a:ln>
              <a:noFill/>
            </a:ln>
          </p:spPr>
        </p:cxnSp>
        <p:cxnSp>
          <p:nvCxnSpPr>
            <p:cNvPr id="1103" name="Google Shape;1103;p82"/>
            <p:cNvCxnSpPr/>
            <p:nvPr/>
          </p:nvCxnSpPr>
          <p:spPr>
            <a:xfrm>
              <a:off x="5602" y="346"/>
              <a:ext cx="0" cy="3855"/>
            </a:xfrm>
            <a:prstGeom prst="straightConnector1">
              <a:avLst/>
            </a:prstGeom>
            <a:noFill/>
            <a:ln>
              <a:noFill/>
            </a:ln>
          </p:spPr>
        </p:cxnSp>
      </p:grpSp>
      <p:sp>
        <p:nvSpPr>
          <p:cNvPr id="1104" name="Google Shape;1104;p82"/>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9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97">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108" name="Shape 1108"/>
        <p:cNvGrpSpPr/>
        <p:nvPr/>
      </p:nvGrpSpPr>
      <p:grpSpPr>
        <a:xfrm>
          <a:off x="0" y="0"/>
          <a:ext cx="0" cy="0"/>
          <a:chOff x="0" y="0"/>
          <a:chExt cx="0" cy="0"/>
        </a:xfrm>
      </p:grpSpPr>
      <p:sp>
        <p:nvSpPr>
          <p:cNvPr id="1109" name="Google Shape;1109;p83"/>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110" name="Google Shape;1110;p83"/>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111" name="Google Shape;1111;p83"/>
          <p:cNvGrpSpPr/>
          <p:nvPr/>
        </p:nvGrpSpPr>
        <p:grpSpPr>
          <a:xfrm>
            <a:off x="179387" y="476250"/>
            <a:ext cx="8713787" cy="6238875"/>
            <a:chOff x="113" y="300"/>
            <a:chExt cx="5489" cy="3930"/>
          </a:xfrm>
        </p:grpSpPr>
        <p:sp>
          <p:nvSpPr>
            <p:cNvPr id="1112" name="Google Shape;1112;p83"/>
            <p:cNvSpPr txBox="1"/>
            <p:nvPr/>
          </p:nvSpPr>
          <p:spPr>
            <a:xfrm>
              <a:off x="113" y="300"/>
              <a:ext cx="5489" cy="3930"/>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Облицованные керамической плиткой стены моют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тёплой мыльной водой, причём снизу вверх, а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споласкивают чистой водой сверху вниз. </a:t>
              </a:r>
              <a:endParaRPr/>
            </a:p>
            <a:p>
              <a:pPr indent="0" lvl="0" marL="0" marR="0" rtl="0" algn="just">
                <a:lnSpc>
                  <a:spcPct val="8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 </a:t>
              </a:r>
              <a:r>
                <a:rPr b="0" i="0" lang="en-US" sz="2400" u="none">
                  <a:solidFill>
                    <a:schemeClr val="dk1"/>
                  </a:solidFill>
                  <a:latin typeface="Arial"/>
                  <a:ea typeface="Arial"/>
                  <a:cs typeface="Arial"/>
                  <a:sym typeface="Arial"/>
                </a:rPr>
                <a:t>Отлично снимает грязь с кафеля бутылочная пробка,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предварительно покрытая расплавленным парафином.</a:t>
              </a:r>
              <a:endParaRPr/>
            </a:p>
            <a:p>
              <a:pPr indent="0" lvl="0" marL="0" marR="0" rtl="0" algn="just">
                <a:lnSpc>
                  <a:spcPct val="8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При мытье кафеля и протирании его тряпкой пазы между </a:t>
              </a:r>
              <a:endParaRPr/>
            </a:p>
            <a:p>
              <a:pPr indent="0" lvl="0" marL="0" marR="0" rtl="0" algn="just">
                <a:lnSpc>
                  <a:spcPct val="80000"/>
                </a:lnSpc>
                <a:spcBef>
                  <a:spcPts val="56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плитками часто остаются серыми. Можно воспользоваться  мелом, разбавленным водой. Им протирают всю поверхность кафеля при помощи тряпки, потом - только кафельные плитки чистой</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сухой тряпкой. Плитки будут блестеть, а пазы между ними станут белыми.</a:t>
              </a:r>
              <a:endParaRPr/>
            </a:p>
            <a:p>
              <a:pPr indent="0" lvl="0" marL="0" marR="0" rtl="0" algn="just">
                <a:lnSpc>
                  <a:spcPct val="8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Если в раковине плохо стекает вода, всыпают в горловину слива горсточку соды, дожидаются, пока сода исчезнет в дырочках решётки. Затем вливают в раковину полстакана уксуса, через секунду-другую открывают кран, промывают сливное колено горячей водой.</a:t>
              </a:r>
              <a:r>
                <a:rPr b="0" i="1" lang="en-US" sz="2800" u="none">
                  <a:solidFill>
                    <a:schemeClr val="dk1"/>
                  </a:solidFill>
                  <a:latin typeface="Arial"/>
                  <a:ea typeface="Arial"/>
                  <a:cs typeface="Arial"/>
                  <a:sym typeface="Arial"/>
                </a:rPr>
                <a:t> </a:t>
              </a:r>
              <a:endParaRPr/>
            </a:p>
            <a:p>
              <a:pPr indent="0" lvl="0" marL="0" marR="0" rtl="0" algn="l">
                <a:lnSpc>
                  <a:spcPct val="100000"/>
                </a:lnSpc>
                <a:spcBef>
                  <a:spcPts val="0"/>
                </a:spcBef>
                <a:spcAft>
                  <a:spcPts val="0"/>
                </a:spcAft>
                <a:buNone/>
              </a:pPr>
              <a:r>
                <a:t/>
              </a:r>
              <a:endParaRPr b="0" i="1" sz="2800" u="none">
                <a:solidFill>
                  <a:schemeClr val="dk1"/>
                </a:solidFill>
                <a:latin typeface="Arial"/>
                <a:ea typeface="Arial"/>
                <a:cs typeface="Arial"/>
                <a:sym typeface="Arial"/>
              </a:endParaRPr>
            </a:p>
          </p:txBody>
        </p:sp>
        <p:cxnSp>
          <p:nvCxnSpPr>
            <p:cNvPr id="1113" name="Google Shape;1113;p83"/>
            <p:cNvCxnSpPr/>
            <p:nvPr/>
          </p:nvCxnSpPr>
          <p:spPr>
            <a:xfrm>
              <a:off x="113" y="300"/>
              <a:ext cx="5489" cy="0"/>
            </a:xfrm>
            <a:prstGeom prst="straightConnector1">
              <a:avLst/>
            </a:prstGeom>
            <a:noFill/>
            <a:ln>
              <a:noFill/>
            </a:ln>
          </p:spPr>
        </p:cxnSp>
        <p:cxnSp>
          <p:nvCxnSpPr>
            <p:cNvPr id="1114" name="Google Shape;1114;p83"/>
            <p:cNvCxnSpPr/>
            <p:nvPr/>
          </p:nvCxnSpPr>
          <p:spPr>
            <a:xfrm>
              <a:off x="113" y="4230"/>
              <a:ext cx="5489" cy="0"/>
            </a:xfrm>
            <a:prstGeom prst="straightConnector1">
              <a:avLst/>
            </a:prstGeom>
            <a:noFill/>
            <a:ln>
              <a:noFill/>
            </a:ln>
          </p:spPr>
        </p:cxnSp>
        <p:cxnSp>
          <p:nvCxnSpPr>
            <p:cNvPr id="1115" name="Google Shape;1115;p83"/>
            <p:cNvCxnSpPr/>
            <p:nvPr/>
          </p:nvCxnSpPr>
          <p:spPr>
            <a:xfrm>
              <a:off x="113" y="300"/>
              <a:ext cx="0" cy="3930"/>
            </a:xfrm>
            <a:prstGeom prst="straightConnector1">
              <a:avLst/>
            </a:prstGeom>
            <a:noFill/>
            <a:ln>
              <a:noFill/>
            </a:ln>
          </p:spPr>
        </p:cxnSp>
        <p:cxnSp>
          <p:nvCxnSpPr>
            <p:cNvPr id="1116" name="Google Shape;1116;p83"/>
            <p:cNvCxnSpPr/>
            <p:nvPr/>
          </p:nvCxnSpPr>
          <p:spPr>
            <a:xfrm>
              <a:off x="5602" y="300"/>
              <a:ext cx="0" cy="3930"/>
            </a:xfrm>
            <a:prstGeom prst="straightConnector1">
              <a:avLst/>
            </a:prstGeom>
            <a:noFill/>
            <a:ln>
              <a:noFill/>
            </a:ln>
          </p:spPr>
        </p:cxnSp>
      </p:grpSp>
      <p:sp>
        <p:nvSpPr>
          <p:cNvPr id="1117" name="Google Shape;1117;p83"/>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1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10">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121" name="Shape 1121"/>
        <p:cNvGrpSpPr/>
        <p:nvPr/>
      </p:nvGrpSpPr>
      <p:grpSpPr>
        <a:xfrm>
          <a:off x="0" y="0"/>
          <a:ext cx="0" cy="0"/>
          <a:chOff x="0" y="0"/>
          <a:chExt cx="0" cy="0"/>
        </a:xfrm>
      </p:grpSpPr>
      <p:sp>
        <p:nvSpPr>
          <p:cNvPr id="1122" name="Google Shape;1122;p84"/>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123" name="Google Shape;1123;p84"/>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124" name="Google Shape;1124;p84"/>
          <p:cNvGrpSpPr/>
          <p:nvPr/>
        </p:nvGrpSpPr>
        <p:grpSpPr>
          <a:xfrm>
            <a:off x="250825" y="549275"/>
            <a:ext cx="8642350" cy="6119812"/>
            <a:chOff x="158" y="346"/>
            <a:chExt cx="5444" cy="3855"/>
          </a:xfrm>
        </p:grpSpPr>
        <p:sp>
          <p:nvSpPr>
            <p:cNvPr id="1125" name="Google Shape;1125;p84"/>
            <p:cNvSpPr txBox="1"/>
            <p:nvPr/>
          </p:nvSpPr>
          <p:spPr>
            <a:xfrm>
              <a:off x="158" y="346"/>
              <a:ext cx="5444" cy="3855"/>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 </a:t>
              </a:r>
              <a:r>
                <a:rPr b="0" i="0" lang="en-US" sz="2400" u="none">
                  <a:solidFill>
                    <a:schemeClr val="dk1"/>
                  </a:solidFill>
                  <a:latin typeface="Arial"/>
                  <a:ea typeface="Arial"/>
                  <a:cs typeface="Arial"/>
                  <a:sym typeface="Arial"/>
                </a:rPr>
                <a:t>Мочалкой-мыльницей, сделанной из чулка, будет удобно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мыть ванну, раковину и даже посуду. Наполовину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выверните чулок. В получившийся мешочек сложите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обмылки, концы завяжите узлами, такую мочалку не надо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намыливать.</a:t>
              </a:r>
              <a:endParaRPr/>
            </a:p>
            <a:p>
              <a:pPr indent="0" lvl="0" marL="0" marR="0" rtl="0" algn="l">
                <a:lnSpc>
                  <a:spcPct val="8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Смесители с хромированной поверхностью требуют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регулярного ухода. Их рекомендуется чистить при помощи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жидкого моющего средства или мыльного раствора.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Смесители с цветным покрытием достаточно протереть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мягкой тканью. Не следует использовать в этих целях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абразивный порошок, металлические щётки или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универсальные чистящие средства, растворяющие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отложения известкового камня или содержащие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сильнодействующие кислоты или спирты.</a:t>
              </a:r>
              <a:endParaRPr/>
            </a:p>
          </p:txBody>
        </p:sp>
        <p:cxnSp>
          <p:nvCxnSpPr>
            <p:cNvPr id="1126" name="Google Shape;1126;p84"/>
            <p:cNvCxnSpPr/>
            <p:nvPr/>
          </p:nvCxnSpPr>
          <p:spPr>
            <a:xfrm>
              <a:off x="158" y="346"/>
              <a:ext cx="5444" cy="0"/>
            </a:xfrm>
            <a:prstGeom prst="straightConnector1">
              <a:avLst/>
            </a:prstGeom>
            <a:noFill/>
            <a:ln>
              <a:noFill/>
            </a:ln>
          </p:spPr>
        </p:cxnSp>
        <p:cxnSp>
          <p:nvCxnSpPr>
            <p:cNvPr id="1127" name="Google Shape;1127;p84"/>
            <p:cNvCxnSpPr/>
            <p:nvPr/>
          </p:nvCxnSpPr>
          <p:spPr>
            <a:xfrm>
              <a:off x="158" y="4201"/>
              <a:ext cx="5444" cy="0"/>
            </a:xfrm>
            <a:prstGeom prst="straightConnector1">
              <a:avLst/>
            </a:prstGeom>
            <a:noFill/>
            <a:ln>
              <a:noFill/>
            </a:ln>
          </p:spPr>
        </p:cxnSp>
        <p:cxnSp>
          <p:nvCxnSpPr>
            <p:cNvPr id="1128" name="Google Shape;1128;p84"/>
            <p:cNvCxnSpPr/>
            <p:nvPr/>
          </p:nvCxnSpPr>
          <p:spPr>
            <a:xfrm>
              <a:off x="158" y="346"/>
              <a:ext cx="0" cy="3855"/>
            </a:xfrm>
            <a:prstGeom prst="straightConnector1">
              <a:avLst/>
            </a:prstGeom>
            <a:noFill/>
            <a:ln>
              <a:noFill/>
            </a:ln>
          </p:spPr>
        </p:cxnSp>
        <p:cxnSp>
          <p:nvCxnSpPr>
            <p:cNvPr id="1129" name="Google Shape;1129;p84"/>
            <p:cNvCxnSpPr/>
            <p:nvPr/>
          </p:nvCxnSpPr>
          <p:spPr>
            <a:xfrm>
              <a:off x="5602" y="346"/>
              <a:ext cx="0" cy="3855"/>
            </a:xfrm>
            <a:prstGeom prst="straightConnector1">
              <a:avLst/>
            </a:prstGeom>
            <a:noFill/>
            <a:ln>
              <a:noFill/>
            </a:ln>
          </p:spPr>
        </p:cxnSp>
      </p:grpSp>
      <p:sp>
        <p:nvSpPr>
          <p:cNvPr id="1130" name="Google Shape;1130;p84"/>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3">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75" name="Shape 175"/>
        <p:cNvGrpSpPr/>
        <p:nvPr/>
      </p:nvGrpSpPr>
      <p:grpSpPr>
        <a:xfrm>
          <a:off x="0" y="0"/>
          <a:ext cx="0" cy="0"/>
          <a:chOff x="0" y="0"/>
          <a:chExt cx="0" cy="0"/>
        </a:xfrm>
      </p:grpSpPr>
      <p:sp>
        <p:nvSpPr>
          <p:cNvPr id="176" name="Google Shape;176;p13"/>
          <p:cNvSpPr txBox="1"/>
          <p:nvPr>
            <p:ph idx="4294967295" type="title"/>
          </p:nvPr>
        </p:nvSpPr>
        <p:spPr>
          <a:xfrm>
            <a:off x="0" y="457200"/>
            <a:ext cx="9144000" cy="6211887"/>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77" name="Google Shape;177;p13"/>
          <p:cNvSpPr txBox="1"/>
          <p:nvPr>
            <p:ph idx="4294967295" type="body"/>
          </p:nvPr>
        </p:nvSpPr>
        <p:spPr>
          <a:xfrm>
            <a:off x="250825" y="404812"/>
            <a:ext cx="8893175" cy="5462587"/>
          </a:xfrm>
          <a:prstGeom prst="rect">
            <a:avLst/>
          </a:prstGeom>
          <a:noFill/>
          <a:ln>
            <a:noFill/>
          </a:ln>
        </p:spPr>
        <p:txBody>
          <a:bodyPr anchorCtr="0" anchor="t" bIns="45700" lIns="91425" spcFirstLastPara="1" rIns="91425" wrap="square" tIns="45700">
            <a:noAutofit/>
          </a:bodyPr>
          <a:lstStyle/>
          <a:p>
            <a:pPr indent="-342900" lvl="0" marL="342900" marR="0" rtl="0" algn="just">
              <a:lnSpc>
                <a:spcPct val="80000"/>
              </a:lnSpc>
              <a:spcBef>
                <a:spcPts val="0"/>
              </a:spcBef>
              <a:spcAft>
                <a:spcPts val="0"/>
              </a:spcAft>
              <a:buClr>
                <a:schemeClr val="lt2"/>
              </a:buClr>
              <a:buSzPts val="2100"/>
              <a:buFont typeface="Noto Sans Symbols"/>
              <a:buNone/>
            </a:pPr>
            <a:r>
              <a:rPr b="0" i="0" lang="en-US" sz="2800" u="none" cap="none" strike="noStrike">
                <a:solidFill>
                  <a:schemeClr val="dk1"/>
                </a:solidFill>
                <a:latin typeface="Arial"/>
                <a:ea typeface="Arial"/>
                <a:cs typeface="Arial"/>
                <a:sym typeface="Arial"/>
              </a:rPr>
              <a:t>  </a:t>
            </a:r>
            <a:r>
              <a:rPr b="1" i="1" lang="en-US" sz="2800" u="none" cap="none" strike="noStrike">
                <a:solidFill>
                  <a:schemeClr val="dk1"/>
                </a:solidFill>
                <a:latin typeface="Arial"/>
                <a:ea typeface="Arial"/>
                <a:cs typeface="Arial"/>
                <a:sym typeface="Arial"/>
              </a:rPr>
              <a:t>План уборки</a:t>
            </a:r>
            <a:endParaRPr/>
          </a:p>
          <a:p>
            <a:pPr indent="-342900" lvl="0" marL="342900" marR="0" rtl="0" algn="just">
              <a:lnSpc>
                <a:spcPct val="80000"/>
              </a:lnSpc>
              <a:spcBef>
                <a:spcPts val="56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1.</a:t>
            </a:r>
            <a:r>
              <a:rPr b="0" i="0" lang="en-US" sz="2800" u="none" cap="none" strike="noStrike">
                <a:solidFill>
                  <a:schemeClr val="dk1"/>
                </a:solidFill>
                <a:latin typeface="Arial"/>
                <a:ea typeface="Arial"/>
                <a:cs typeface="Arial"/>
                <a:sym typeface="Arial"/>
              </a:rPr>
              <a:t> </a:t>
            </a:r>
            <a:r>
              <a:rPr b="0" i="0" lang="en-US" sz="2400" u="none" cap="none" strike="noStrike">
                <a:solidFill>
                  <a:schemeClr val="dk1"/>
                </a:solidFill>
                <a:latin typeface="Arial"/>
                <a:ea typeface="Arial"/>
                <a:cs typeface="Arial"/>
                <a:sym typeface="Arial"/>
              </a:rPr>
              <a:t>Прежде чем начать уборку, загрузите грязное бельё в стиральную машину. К концу уборки некоторые вещи успеют высохнуть и вы сможете их погладить. </a:t>
            </a:r>
            <a:br>
              <a:rPr b="0" i="0" lang="en-US" sz="2400" u="none" cap="none" strike="noStrike">
                <a:solidFill>
                  <a:schemeClr val="dk1"/>
                </a:solidFill>
                <a:latin typeface="Arial"/>
                <a:ea typeface="Arial"/>
                <a:cs typeface="Arial"/>
                <a:sym typeface="Arial"/>
              </a:rPr>
            </a:br>
            <a:br>
              <a:rPr b="0" i="0" lang="en-US" sz="2400" u="none" cap="none" strike="noStrike">
                <a:solidFill>
                  <a:schemeClr val="dk1"/>
                </a:solidFill>
                <a:latin typeface="Arial"/>
                <a:ea typeface="Arial"/>
                <a:cs typeface="Arial"/>
                <a:sym typeface="Arial"/>
              </a:rPr>
            </a:br>
            <a:r>
              <a:rPr b="0" i="0" lang="en-US" sz="2400" u="none" cap="none" strike="noStrike">
                <a:solidFill>
                  <a:schemeClr val="dk1"/>
                </a:solidFill>
                <a:latin typeface="Arial"/>
                <a:ea typeface="Arial"/>
                <a:cs typeface="Arial"/>
                <a:sym typeface="Arial"/>
              </a:rPr>
              <a:t>2. Начинайте уборку с </a:t>
            </a:r>
            <a:r>
              <a:rPr b="1" i="0" lang="en-US" sz="2400" u="none" cap="none" strike="noStrike">
                <a:solidFill>
                  <a:schemeClr val="dk1"/>
                </a:solidFill>
                <a:latin typeface="Arial"/>
                <a:ea typeface="Arial"/>
                <a:cs typeface="Arial"/>
                <a:sym typeface="Arial"/>
              </a:rPr>
              <a:t>кухни</a:t>
            </a:r>
            <a:r>
              <a:rPr b="0" i="0" lang="en-US" sz="2400" u="none" cap="none" strike="noStrike">
                <a:solidFill>
                  <a:schemeClr val="dk1"/>
                </a:solidFill>
                <a:latin typeface="Arial"/>
                <a:ea typeface="Arial"/>
                <a:cs typeface="Arial"/>
                <a:sym typeface="Arial"/>
              </a:rPr>
              <a:t>. Выгрузите содержимое из шкафчиков. Протрите полки дезинфицирующим средством для кухни. Если необходимо, промойте и протрите столовое стекло и посуду. Затем переходите к чистке плиты и духовки. Обратите внимание на участок стены вокруг плиты, а также стенки плиты. Слишком загрязнённые, застывшие или пригоревшие пятна очищайте специальными жироудалителями: оставьте средство действовать на несколько минут, затем тщательно смойте. Протрите все кухонные дверцы, а также шкафчики сверху. Почистите мойку, обработайте бактерицидным средством мусорное ведро и участок вокруг него. Пропылесосьте и протрите батареи, помойте подоконник и осветительные приборы. Пол - последний пункт уборки на кухне. Сначала пропылесосьте, чтобы собрать крупную грязь и пыль, затем протрите. </a:t>
            </a:r>
            <a:br>
              <a:rPr b="0" i="0" lang="en-US" sz="2800" u="none" cap="none" strike="noStrike">
                <a:solidFill>
                  <a:schemeClr val="dk1"/>
                </a:solidFill>
                <a:latin typeface="Arial"/>
                <a:ea typeface="Arial"/>
                <a:cs typeface="Arial"/>
                <a:sym typeface="Arial"/>
              </a:rPr>
            </a:br>
            <a:br>
              <a:rPr b="0" i="0" lang="en-US" sz="2800" u="none" cap="none" strike="noStrike">
                <a:solidFill>
                  <a:schemeClr val="dk1"/>
                </a:solidFill>
                <a:latin typeface="Arial"/>
                <a:ea typeface="Arial"/>
                <a:cs typeface="Arial"/>
                <a:sym typeface="Arial"/>
              </a:rPr>
            </a:br>
            <a:endParaRPr/>
          </a:p>
        </p:txBody>
      </p:sp>
      <p:grpSp>
        <p:nvGrpSpPr>
          <p:cNvPr id="178" name="Google Shape;178;p13"/>
          <p:cNvGrpSpPr/>
          <p:nvPr/>
        </p:nvGrpSpPr>
        <p:grpSpPr>
          <a:xfrm>
            <a:off x="3419475" y="981075"/>
            <a:ext cx="5262562" cy="5111750"/>
            <a:chOff x="2154" y="618"/>
            <a:chExt cx="3315" cy="3220"/>
          </a:xfrm>
        </p:grpSpPr>
        <p:sp>
          <p:nvSpPr>
            <p:cNvPr id="179" name="Google Shape;179;p13"/>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endParaRPr/>
            </a:p>
          </p:txBody>
        </p:sp>
        <p:cxnSp>
          <p:nvCxnSpPr>
            <p:cNvPr id="180" name="Google Shape;180;p13"/>
            <p:cNvCxnSpPr/>
            <p:nvPr/>
          </p:nvCxnSpPr>
          <p:spPr>
            <a:xfrm>
              <a:off x="2154" y="618"/>
              <a:ext cx="3315" cy="0"/>
            </a:xfrm>
            <a:prstGeom prst="straightConnector1">
              <a:avLst/>
            </a:prstGeom>
            <a:noFill/>
            <a:ln>
              <a:noFill/>
            </a:ln>
          </p:spPr>
        </p:cxnSp>
        <p:cxnSp>
          <p:nvCxnSpPr>
            <p:cNvPr id="181" name="Google Shape;181;p13"/>
            <p:cNvCxnSpPr/>
            <p:nvPr/>
          </p:nvCxnSpPr>
          <p:spPr>
            <a:xfrm>
              <a:off x="2154" y="3838"/>
              <a:ext cx="3315" cy="0"/>
            </a:xfrm>
            <a:prstGeom prst="straightConnector1">
              <a:avLst/>
            </a:prstGeom>
            <a:noFill/>
            <a:ln>
              <a:noFill/>
            </a:ln>
          </p:spPr>
        </p:cxnSp>
        <p:cxnSp>
          <p:nvCxnSpPr>
            <p:cNvPr id="182" name="Google Shape;182;p13"/>
            <p:cNvCxnSpPr/>
            <p:nvPr/>
          </p:nvCxnSpPr>
          <p:spPr>
            <a:xfrm>
              <a:off x="2154" y="618"/>
              <a:ext cx="0" cy="3220"/>
            </a:xfrm>
            <a:prstGeom prst="straightConnector1">
              <a:avLst/>
            </a:prstGeom>
            <a:noFill/>
            <a:ln>
              <a:noFill/>
            </a:ln>
          </p:spPr>
        </p:cxnSp>
        <p:cxnSp>
          <p:nvCxnSpPr>
            <p:cNvPr id="183" name="Google Shape;183;p13"/>
            <p:cNvCxnSpPr/>
            <p:nvPr/>
          </p:nvCxnSpPr>
          <p:spPr>
            <a:xfrm>
              <a:off x="5469" y="618"/>
              <a:ext cx="0" cy="3220"/>
            </a:xfrm>
            <a:prstGeom prst="straightConnector1">
              <a:avLst/>
            </a:prstGeom>
            <a:noFill/>
            <a:ln>
              <a:noFill/>
            </a:ln>
          </p:spPr>
        </p:cxn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7">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134" name="Shape 1134"/>
        <p:cNvGrpSpPr/>
        <p:nvPr/>
      </p:nvGrpSpPr>
      <p:grpSpPr>
        <a:xfrm>
          <a:off x="0" y="0"/>
          <a:ext cx="0" cy="0"/>
          <a:chOff x="0" y="0"/>
          <a:chExt cx="0" cy="0"/>
        </a:xfrm>
      </p:grpSpPr>
      <p:sp>
        <p:nvSpPr>
          <p:cNvPr id="1135" name="Google Shape;1135;p85"/>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136" name="Google Shape;1136;p85"/>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137" name="Google Shape;1137;p85"/>
          <p:cNvGrpSpPr/>
          <p:nvPr/>
        </p:nvGrpSpPr>
        <p:grpSpPr>
          <a:xfrm>
            <a:off x="250825" y="549275"/>
            <a:ext cx="8642350" cy="6119812"/>
            <a:chOff x="2154" y="618"/>
            <a:chExt cx="3315" cy="3220"/>
          </a:xfrm>
        </p:grpSpPr>
        <p:sp>
          <p:nvSpPr>
            <p:cNvPr id="1138" name="Google Shape;1138;p85"/>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Отмывая ванну и раковину, обязательно пользуются специальным средством, которое не только отчистит грязь, но и снимет известковый налёт от воды. Помните, при уборке ванной комнаты вначале заботятся о дезинфекции, а после - о красоте. Чистящие средства смывают тщательно большим количеством воды.</a:t>
              </a:r>
              <a:endParaRPr/>
            </a:p>
            <a:p>
              <a:pPr indent="0" lvl="0" marL="0" marR="0" rtl="0" algn="just">
                <a:lnSpc>
                  <a:spcPct val="10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Не забывают мыть с мылом резиновые и пластиковые коврики.</a:t>
              </a:r>
              <a:endParaRPr/>
            </a:p>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cxnSp>
          <p:nvCxnSpPr>
            <p:cNvPr id="1139" name="Google Shape;1139;p85"/>
            <p:cNvCxnSpPr/>
            <p:nvPr/>
          </p:nvCxnSpPr>
          <p:spPr>
            <a:xfrm>
              <a:off x="2154" y="618"/>
              <a:ext cx="3315" cy="0"/>
            </a:xfrm>
            <a:prstGeom prst="straightConnector1">
              <a:avLst/>
            </a:prstGeom>
            <a:noFill/>
            <a:ln>
              <a:noFill/>
            </a:ln>
          </p:spPr>
        </p:cxnSp>
        <p:cxnSp>
          <p:nvCxnSpPr>
            <p:cNvPr id="1140" name="Google Shape;1140;p85"/>
            <p:cNvCxnSpPr/>
            <p:nvPr/>
          </p:nvCxnSpPr>
          <p:spPr>
            <a:xfrm>
              <a:off x="2154" y="3838"/>
              <a:ext cx="3315" cy="0"/>
            </a:xfrm>
            <a:prstGeom prst="straightConnector1">
              <a:avLst/>
            </a:prstGeom>
            <a:noFill/>
            <a:ln>
              <a:noFill/>
            </a:ln>
          </p:spPr>
        </p:cxnSp>
        <p:cxnSp>
          <p:nvCxnSpPr>
            <p:cNvPr id="1141" name="Google Shape;1141;p85"/>
            <p:cNvCxnSpPr/>
            <p:nvPr/>
          </p:nvCxnSpPr>
          <p:spPr>
            <a:xfrm>
              <a:off x="2154" y="618"/>
              <a:ext cx="0" cy="3220"/>
            </a:xfrm>
            <a:prstGeom prst="straightConnector1">
              <a:avLst/>
            </a:prstGeom>
            <a:noFill/>
            <a:ln>
              <a:noFill/>
            </a:ln>
          </p:spPr>
        </p:cxnSp>
        <p:cxnSp>
          <p:nvCxnSpPr>
            <p:cNvPr id="1142" name="Google Shape;1142;p85"/>
            <p:cNvCxnSpPr/>
            <p:nvPr/>
          </p:nvCxnSpPr>
          <p:spPr>
            <a:xfrm>
              <a:off x="5469" y="618"/>
              <a:ext cx="0" cy="3220"/>
            </a:xfrm>
            <a:prstGeom prst="straightConnector1">
              <a:avLst/>
            </a:prstGeom>
            <a:noFill/>
            <a:ln>
              <a:noFill/>
            </a:ln>
          </p:spPr>
        </p:cxnSp>
      </p:grpSp>
      <p:sp>
        <p:nvSpPr>
          <p:cNvPr id="1143" name="Google Shape;1143;p85"/>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6">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147" name="Shape 1147"/>
        <p:cNvGrpSpPr/>
        <p:nvPr/>
      </p:nvGrpSpPr>
      <p:grpSpPr>
        <a:xfrm>
          <a:off x="0" y="0"/>
          <a:ext cx="0" cy="0"/>
          <a:chOff x="0" y="0"/>
          <a:chExt cx="0" cy="0"/>
        </a:xfrm>
      </p:grpSpPr>
      <p:sp>
        <p:nvSpPr>
          <p:cNvPr id="1148" name="Google Shape;1148;p86"/>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149" name="Google Shape;1149;p86"/>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150" name="Google Shape;1150;p86"/>
          <p:cNvGrpSpPr/>
          <p:nvPr/>
        </p:nvGrpSpPr>
        <p:grpSpPr>
          <a:xfrm>
            <a:off x="0" y="549275"/>
            <a:ext cx="8893175" cy="6119812"/>
            <a:chOff x="0" y="346"/>
            <a:chExt cx="5602" cy="3855"/>
          </a:xfrm>
        </p:grpSpPr>
        <p:sp>
          <p:nvSpPr>
            <p:cNvPr id="1151" name="Google Shape;1151;p86"/>
            <p:cNvSpPr txBox="1"/>
            <p:nvPr/>
          </p:nvSpPr>
          <p:spPr>
            <a:xfrm>
              <a:off x="0" y="346"/>
              <a:ext cx="5602" cy="3855"/>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1" lang="en-US" sz="2800" u="none">
                  <a:solidFill>
                    <a:schemeClr val="dk1"/>
                  </a:solidFill>
                  <a:latin typeface="Arial"/>
                  <a:ea typeface="Arial"/>
                  <a:cs typeface="Arial"/>
                  <a:sym typeface="Arial"/>
                </a:rPr>
                <a:t>Уборка туалета</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Туалетная комната - это место, которое требует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обязательной ежедневной санитарной обработки. Приводя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 порядок туалетную комнату, не забывайте пословицу: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«Чистота - залог здоровья». Все сантехнические предметы,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которыми снабжена туалетная комната должны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содержаться в надлежащей чистоте.</a:t>
              </a:r>
              <a:endParaRPr/>
            </a:p>
            <a:p>
              <a:pPr indent="0" lvl="0" marL="0" marR="0" rtl="0" algn="just">
                <a:lnSpc>
                  <a:spcPct val="80000"/>
                </a:lnSpc>
                <a:spcBef>
                  <a:spcPts val="48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Несколько простых советов:</a:t>
              </a:r>
              <a:r>
                <a:rPr b="0" i="0" lang="en-US" sz="2400" u="none">
                  <a:solidFill>
                    <a:schemeClr val="dk1"/>
                  </a:solidFill>
                  <a:latin typeface="Arial"/>
                  <a:ea typeface="Arial"/>
                  <a:cs typeface="Arial"/>
                  <a:sym typeface="Arial"/>
                </a:rPr>
                <a:t> </a:t>
              </a:r>
              <a:endParaRPr/>
            </a:p>
            <a:p>
              <a:pPr indent="0" lvl="0" marL="0" marR="0" rtl="0" algn="just">
                <a:lnSpc>
                  <a:spcPct val="8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 • </a:t>
              </a:r>
              <a:r>
                <a:rPr b="0" i="0" lang="en-US" sz="2400" u="none">
                  <a:solidFill>
                    <a:schemeClr val="dk1"/>
                  </a:solidFill>
                  <a:latin typeface="Arial"/>
                  <a:ea typeface="Arial"/>
                  <a:cs typeface="Arial"/>
                  <a:sym typeface="Arial"/>
                </a:rPr>
                <a:t>Унитаз следует мыть чаще и тщательнее, чем любой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другой предмет в доме, так как при некачественной уборке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здесь сосредотачиваются неприятные запахи,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распространяющиеся впоследствии по всему дому. Можно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использовать специальные жёсткие щёточки для унитаза.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Особое внимание надо обратить на место под ободком: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именно там зловредные микробы и бактерии чувствуют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себя особенно комфортно.</a:t>
              </a:r>
              <a:endParaRPr/>
            </a:p>
          </p:txBody>
        </p:sp>
        <p:cxnSp>
          <p:nvCxnSpPr>
            <p:cNvPr id="1152" name="Google Shape;1152;p86"/>
            <p:cNvCxnSpPr/>
            <p:nvPr/>
          </p:nvCxnSpPr>
          <p:spPr>
            <a:xfrm>
              <a:off x="0" y="346"/>
              <a:ext cx="5602" cy="0"/>
            </a:xfrm>
            <a:prstGeom prst="straightConnector1">
              <a:avLst/>
            </a:prstGeom>
            <a:noFill/>
            <a:ln>
              <a:noFill/>
            </a:ln>
          </p:spPr>
        </p:cxnSp>
        <p:cxnSp>
          <p:nvCxnSpPr>
            <p:cNvPr id="1153" name="Google Shape;1153;p86"/>
            <p:cNvCxnSpPr/>
            <p:nvPr/>
          </p:nvCxnSpPr>
          <p:spPr>
            <a:xfrm>
              <a:off x="0" y="4201"/>
              <a:ext cx="5602" cy="0"/>
            </a:xfrm>
            <a:prstGeom prst="straightConnector1">
              <a:avLst/>
            </a:prstGeom>
            <a:noFill/>
            <a:ln>
              <a:noFill/>
            </a:ln>
          </p:spPr>
        </p:cxnSp>
        <p:cxnSp>
          <p:nvCxnSpPr>
            <p:cNvPr id="1154" name="Google Shape;1154;p86"/>
            <p:cNvCxnSpPr/>
            <p:nvPr/>
          </p:nvCxnSpPr>
          <p:spPr>
            <a:xfrm>
              <a:off x="0" y="346"/>
              <a:ext cx="0" cy="3855"/>
            </a:xfrm>
            <a:prstGeom prst="straightConnector1">
              <a:avLst/>
            </a:prstGeom>
            <a:noFill/>
            <a:ln>
              <a:noFill/>
            </a:ln>
          </p:spPr>
        </p:cxnSp>
        <p:cxnSp>
          <p:nvCxnSpPr>
            <p:cNvPr id="1155" name="Google Shape;1155;p86"/>
            <p:cNvCxnSpPr/>
            <p:nvPr/>
          </p:nvCxnSpPr>
          <p:spPr>
            <a:xfrm>
              <a:off x="5602" y="346"/>
              <a:ext cx="0" cy="3855"/>
            </a:xfrm>
            <a:prstGeom prst="straightConnector1">
              <a:avLst/>
            </a:prstGeom>
            <a:noFill/>
            <a:ln>
              <a:noFill/>
            </a:ln>
          </p:spPr>
        </p:cxnSp>
      </p:grpSp>
      <p:sp>
        <p:nvSpPr>
          <p:cNvPr id="1156" name="Google Shape;1156;p86"/>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9">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160" name="Shape 1160"/>
        <p:cNvGrpSpPr/>
        <p:nvPr/>
      </p:nvGrpSpPr>
      <p:grpSpPr>
        <a:xfrm>
          <a:off x="0" y="0"/>
          <a:ext cx="0" cy="0"/>
          <a:chOff x="0" y="0"/>
          <a:chExt cx="0" cy="0"/>
        </a:xfrm>
      </p:grpSpPr>
      <p:sp>
        <p:nvSpPr>
          <p:cNvPr id="1161" name="Google Shape;1161;p87"/>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162" name="Google Shape;1162;p87"/>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163" name="Google Shape;1163;p87"/>
          <p:cNvGrpSpPr/>
          <p:nvPr/>
        </p:nvGrpSpPr>
        <p:grpSpPr>
          <a:xfrm>
            <a:off x="179387" y="549275"/>
            <a:ext cx="8713787" cy="6119812"/>
            <a:chOff x="113" y="346"/>
            <a:chExt cx="5489" cy="3855"/>
          </a:xfrm>
        </p:grpSpPr>
        <p:sp>
          <p:nvSpPr>
            <p:cNvPr id="1164" name="Google Shape;1164;p87"/>
            <p:cNvSpPr txBox="1"/>
            <p:nvPr/>
          </p:nvSpPr>
          <p:spPr>
            <a:xfrm>
              <a:off x="113" y="346"/>
              <a:ext cx="5489" cy="3855"/>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Если на унитазе появились потёки тёмного налёта,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имейте в виду, что такие пятна еще никому не удавалось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отмыть сразу. Нанесите на поверхность чистящее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средство, смочите его слегка водой и прикройте сверху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тонкой тряпкой. Пусть отмокает в течение 20 минут, затем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специальной щёткой счистите.</a:t>
              </a:r>
              <a:endParaRPr/>
            </a:p>
            <a:p>
              <a:pPr indent="0" lvl="0" marL="0" marR="0" rtl="0" algn="l">
                <a:lnSpc>
                  <a:spcPct val="8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Чистящее средство на все случаи жизни можно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приготовить из смеси уксуса и соли либо пищевой соды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(растворить 4 ст. ложки соды в 1 л воды).</a:t>
              </a:r>
              <a:endParaRPr/>
            </a:p>
            <a:p>
              <a:pPr indent="0" lvl="0" marL="0" marR="0" rtl="0" algn="l">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Для прочистки дренажных труб, конечно, лучше вызвать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сантехника, но можно предварительно попробовать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справиться с этим своими силами. (Вантуз не очень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эффективен при прочистке унитаза). Засыпьте в сливное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отверстие ½ стакана пищевой соды с добавлением  ½ </a:t>
              </a:r>
              <a:endParaRPr/>
            </a:p>
            <a:p>
              <a:pPr indent="0" lvl="0" marL="0" marR="0" rtl="0" algn="l">
                <a:lnSpc>
                  <a:spcPct val="80000"/>
                </a:lnSpc>
                <a:spcBef>
                  <a:spcPts val="56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стакана</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уксуса. При этом само отверстие на какое-то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время надо чем-нибудь закрыть. </a:t>
              </a:r>
              <a:endParaRPr/>
            </a:p>
          </p:txBody>
        </p:sp>
        <p:cxnSp>
          <p:nvCxnSpPr>
            <p:cNvPr id="1165" name="Google Shape;1165;p87"/>
            <p:cNvCxnSpPr/>
            <p:nvPr/>
          </p:nvCxnSpPr>
          <p:spPr>
            <a:xfrm>
              <a:off x="113" y="346"/>
              <a:ext cx="5489" cy="0"/>
            </a:xfrm>
            <a:prstGeom prst="straightConnector1">
              <a:avLst/>
            </a:prstGeom>
            <a:noFill/>
            <a:ln>
              <a:noFill/>
            </a:ln>
          </p:spPr>
        </p:cxnSp>
        <p:cxnSp>
          <p:nvCxnSpPr>
            <p:cNvPr id="1166" name="Google Shape;1166;p87"/>
            <p:cNvCxnSpPr/>
            <p:nvPr/>
          </p:nvCxnSpPr>
          <p:spPr>
            <a:xfrm>
              <a:off x="113" y="4201"/>
              <a:ext cx="5489" cy="0"/>
            </a:xfrm>
            <a:prstGeom prst="straightConnector1">
              <a:avLst/>
            </a:prstGeom>
            <a:noFill/>
            <a:ln>
              <a:noFill/>
            </a:ln>
          </p:spPr>
        </p:cxnSp>
        <p:cxnSp>
          <p:nvCxnSpPr>
            <p:cNvPr id="1167" name="Google Shape;1167;p87"/>
            <p:cNvCxnSpPr/>
            <p:nvPr/>
          </p:nvCxnSpPr>
          <p:spPr>
            <a:xfrm>
              <a:off x="113" y="346"/>
              <a:ext cx="0" cy="3855"/>
            </a:xfrm>
            <a:prstGeom prst="straightConnector1">
              <a:avLst/>
            </a:prstGeom>
            <a:noFill/>
            <a:ln>
              <a:noFill/>
            </a:ln>
          </p:spPr>
        </p:cxnSp>
        <p:cxnSp>
          <p:nvCxnSpPr>
            <p:cNvPr id="1168" name="Google Shape;1168;p87"/>
            <p:cNvCxnSpPr/>
            <p:nvPr/>
          </p:nvCxnSpPr>
          <p:spPr>
            <a:xfrm>
              <a:off x="5602" y="346"/>
              <a:ext cx="0" cy="3855"/>
            </a:xfrm>
            <a:prstGeom prst="straightConnector1">
              <a:avLst/>
            </a:prstGeom>
            <a:noFill/>
            <a:ln>
              <a:noFill/>
            </a:ln>
          </p:spPr>
        </p:cxnSp>
      </p:grpSp>
      <p:sp>
        <p:nvSpPr>
          <p:cNvPr id="1169" name="Google Shape;1169;p87"/>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2">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173" name="Shape 1173"/>
        <p:cNvGrpSpPr/>
        <p:nvPr/>
      </p:nvGrpSpPr>
      <p:grpSpPr>
        <a:xfrm>
          <a:off x="0" y="0"/>
          <a:ext cx="0" cy="0"/>
          <a:chOff x="0" y="0"/>
          <a:chExt cx="0" cy="0"/>
        </a:xfrm>
      </p:grpSpPr>
      <p:sp>
        <p:nvSpPr>
          <p:cNvPr id="1174" name="Google Shape;1174;p88"/>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175" name="Google Shape;1175;p88"/>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176" name="Google Shape;1176;p88"/>
          <p:cNvGrpSpPr/>
          <p:nvPr/>
        </p:nvGrpSpPr>
        <p:grpSpPr>
          <a:xfrm>
            <a:off x="107950" y="549275"/>
            <a:ext cx="9036050" cy="6286500"/>
            <a:chOff x="68" y="346"/>
            <a:chExt cx="5692" cy="3960"/>
          </a:xfrm>
        </p:grpSpPr>
        <p:sp>
          <p:nvSpPr>
            <p:cNvPr id="1177" name="Google Shape;1177;p88"/>
            <p:cNvSpPr txBox="1"/>
            <p:nvPr/>
          </p:nvSpPr>
          <p:spPr>
            <a:xfrm>
              <a:off x="68" y="346"/>
              <a:ext cx="5692" cy="3960"/>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Жирные кислоты начнут разлагаться на мыло и глицерин, вследствие чего засорившаяся труба легко прочистится. Нельзя использовать этот метод, если уже залили в трубу какое-нибудь готовое средство для прочистки сливных труб - высока вероятность отравиться газами, которые выделяются при взаимодействии с ним уксуса.</a:t>
              </a:r>
              <a:endParaRPr/>
            </a:p>
            <a:p>
              <a:pPr indent="0" lvl="0" marL="0" marR="0" rtl="0" algn="l">
                <a:lnSpc>
                  <a:spcPct val="80000"/>
                </a:lnSpc>
                <a:spcBef>
                  <a:spcPts val="56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На поверхности унитаза остается желтоватый слой солей.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Это наслоение не смывается горячей водой. Лучшим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средством для растворения его служит техническая соляная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кислота. 2 ст. ложки кислоты выливают на сухую поверхность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унитаза, растирают щёткой с длинной ручкой и оставляют на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15 - 20 минут, затем хорошо промывают водой. Работать с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этой кислотой надо осторожно, чтобы не получить ожог и не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испортить одежду. Во время процедуры строго выполняют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следующее правило: обязательно надевают очки, а рот и нос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прикрывают салфеткой или марлевой повязкой, так как пары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кислоты раздражают слизистую оболочку и вызывают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приступы удушья.</a:t>
              </a:r>
              <a:endParaRPr/>
            </a:p>
          </p:txBody>
        </p:sp>
        <p:cxnSp>
          <p:nvCxnSpPr>
            <p:cNvPr id="1178" name="Google Shape;1178;p88"/>
            <p:cNvCxnSpPr/>
            <p:nvPr/>
          </p:nvCxnSpPr>
          <p:spPr>
            <a:xfrm>
              <a:off x="68" y="346"/>
              <a:ext cx="5692" cy="0"/>
            </a:xfrm>
            <a:prstGeom prst="straightConnector1">
              <a:avLst/>
            </a:prstGeom>
            <a:noFill/>
            <a:ln>
              <a:noFill/>
            </a:ln>
          </p:spPr>
        </p:cxnSp>
        <p:cxnSp>
          <p:nvCxnSpPr>
            <p:cNvPr id="1179" name="Google Shape;1179;p88"/>
            <p:cNvCxnSpPr/>
            <p:nvPr/>
          </p:nvCxnSpPr>
          <p:spPr>
            <a:xfrm>
              <a:off x="68" y="4306"/>
              <a:ext cx="5692" cy="0"/>
            </a:xfrm>
            <a:prstGeom prst="straightConnector1">
              <a:avLst/>
            </a:prstGeom>
            <a:noFill/>
            <a:ln>
              <a:noFill/>
            </a:ln>
          </p:spPr>
        </p:cxnSp>
        <p:cxnSp>
          <p:nvCxnSpPr>
            <p:cNvPr id="1180" name="Google Shape;1180;p88"/>
            <p:cNvCxnSpPr/>
            <p:nvPr/>
          </p:nvCxnSpPr>
          <p:spPr>
            <a:xfrm>
              <a:off x="68" y="346"/>
              <a:ext cx="0" cy="3960"/>
            </a:xfrm>
            <a:prstGeom prst="straightConnector1">
              <a:avLst/>
            </a:prstGeom>
            <a:noFill/>
            <a:ln>
              <a:noFill/>
            </a:ln>
          </p:spPr>
        </p:cxnSp>
        <p:cxnSp>
          <p:nvCxnSpPr>
            <p:cNvPr id="1181" name="Google Shape;1181;p88"/>
            <p:cNvCxnSpPr/>
            <p:nvPr/>
          </p:nvCxnSpPr>
          <p:spPr>
            <a:xfrm>
              <a:off x="5760" y="346"/>
              <a:ext cx="0" cy="3960"/>
            </a:xfrm>
            <a:prstGeom prst="straightConnector1">
              <a:avLst/>
            </a:prstGeom>
            <a:noFill/>
            <a:ln>
              <a:noFill/>
            </a:ln>
          </p:spPr>
        </p:cxnSp>
      </p:grpSp>
      <p:sp>
        <p:nvSpPr>
          <p:cNvPr id="1182" name="Google Shape;1182;p88"/>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7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75">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186" name="Shape 1186"/>
        <p:cNvGrpSpPr/>
        <p:nvPr/>
      </p:nvGrpSpPr>
      <p:grpSpPr>
        <a:xfrm>
          <a:off x="0" y="0"/>
          <a:ext cx="0" cy="0"/>
          <a:chOff x="0" y="0"/>
          <a:chExt cx="0" cy="0"/>
        </a:xfrm>
      </p:grpSpPr>
      <p:sp>
        <p:nvSpPr>
          <p:cNvPr id="1187" name="Google Shape;1187;p89"/>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188" name="Google Shape;1188;p89"/>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189" name="Google Shape;1189;p89"/>
          <p:cNvGrpSpPr/>
          <p:nvPr/>
        </p:nvGrpSpPr>
        <p:grpSpPr>
          <a:xfrm>
            <a:off x="179388" y="549275"/>
            <a:ext cx="8964612" cy="6119812"/>
            <a:chOff x="2154" y="618"/>
            <a:chExt cx="3315" cy="3220"/>
          </a:xfrm>
        </p:grpSpPr>
        <p:sp>
          <p:nvSpPr>
            <p:cNvPr id="1190" name="Google Shape;1190;p89"/>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1" lang="en-US" sz="2800" u="none">
                  <a:solidFill>
                    <a:schemeClr val="dk1"/>
                  </a:solidFill>
                  <a:latin typeface="Arial"/>
                  <a:ea typeface="Arial"/>
                  <a:cs typeface="Arial"/>
                  <a:sym typeface="Arial"/>
                </a:rPr>
                <a:t>Чистка в стиле ЭКО</a:t>
              </a:r>
              <a:endParaRPr/>
            </a:p>
            <a:p>
              <a:pPr indent="0" lvl="0" marL="0" marR="0" rtl="0" algn="l">
                <a:lnSpc>
                  <a:spcPct val="100000"/>
                </a:lnSpc>
                <a:spcBef>
                  <a:spcPts val="0"/>
                </a:spcBef>
                <a:spcAft>
                  <a:spcPts val="0"/>
                </a:spcAft>
                <a:buNone/>
              </a:pPr>
              <a:r>
                <a:t/>
              </a:r>
              <a:endParaRPr b="1" i="1" sz="2800" u="none">
                <a:solidFill>
                  <a:schemeClr val="dk1"/>
                </a:solidFill>
                <a:latin typeface="Arial"/>
                <a:ea typeface="Arial"/>
                <a:cs typeface="Arial"/>
                <a:sym typeface="Arial"/>
              </a:endParaRPr>
            </a:p>
          </p:txBody>
        </p:sp>
        <p:cxnSp>
          <p:nvCxnSpPr>
            <p:cNvPr id="1191" name="Google Shape;1191;p89"/>
            <p:cNvCxnSpPr/>
            <p:nvPr/>
          </p:nvCxnSpPr>
          <p:spPr>
            <a:xfrm>
              <a:off x="2154" y="618"/>
              <a:ext cx="3315" cy="0"/>
            </a:xfrm>
            <a:prstGeom prst="straightConnector1">
              <a:avLst/>
            </a:prstGeom>
            <a:noFill/>
            <a:ln>
              <a:noFill/>
            </a:ln>
          </p:spPr>
        </p:cxnSp>
        <p:cxnSp>
          <p:nvCxnSpPr>
            <p:cNvPr id="1192" name="Google Shape;1192;p89"/>
            <p:cNvCxnSpPr/>
            <p:nvPr/>
          </p:nvCxnSpPr>
          <p:spPr>
            <a:xfrm>
              <a:off x="2154" y="3838"/>
              <a:ext cx="3315" cy="0"/>
            </a:xfrm>
            <a:prstGeom prst="straightConnector1">
              <a:avLst/>
            </a:prstGeom>
            <a:noFill/>
            <a:ln>
              <a:noFill/>
            </a:ln>
          </p:spPr>
        </p:cxnSp>
        <p:cxnSp>
          <p:nvCxnSpPr>
            <p:cNvPr id="1193" name="Google Shape;1193;p89"/>
            <p:cNvCxnSpPr/>
            <p:nvPr/>
          </p:nvCxnSpPr>
          <p:spPr>
            <a:xfrm>
              <a:off x="2154" y="618"/>
              <a:ext cx="0" cy="3220"/>
            </a:xfrm>
            <a:prstGeom prst="straightConnector1">
              <a:avLst/>
            </a:prstGeom>
            <a:noFill/>
            <a:ln>
              <a:noFill/>
            </a:ln>
          </p:spPr>
        </p:cxnSp>
        <p:cxnSp>
          <p:nvCxnSpPr>
            <p:cNvPr id="1194" name="Google Shape;1194;p89"/>
            <p:cNvCxnSpPr/>
            <p:nvPr/>
          </p:nvCxnSpPr>
          <p:spPr>
            <a:xfrm>
              <a:off x="5469" y="618"/>
              <a:ext cx="0" cy="3220"/>
            </a:xfrm>
            <a:prstGeom prst="straightConnector1">
              <a:avLst/>
            </a:prstGeom>
            <a:noFill/>
            <a:ln>
              <a:noFill/>
            </a:ln>
          </p:spPr>
        </p:cxnSp>
      </p:grpSp>
      <p:sp>
        <p:nvSpPr>
          <p:cNvPr id="1195" name="Google Shape;1195;p89"/>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pic>
        <p:nvPicPr>
          <p:cNvPr descr="Чистка в стиле ЭКО" id="1196" name="Google Shape;1196;p89"/>
          <p:cNvPicPr preferRelativeResize="0"/>
          <p:nvPr/>
        </p:nvPicPr>
        <p:blipFill rotWithShape="1">
          <a:blip r:embed="rId3">
            <a:alphaModFix/>
          </a:blip>
          <a:srcRect b="0" l="0" r="0" t="0"/>
          <a:stretch/>
        </p:blipFill>
        <p:spPr>
          <a:xfrm>
            <a:off x="1908175" y="1196975"/>
            <a:ext cx="3527425" cy="2016125"/>
          </a:xfrm>
          <a:prstGeom prst="rect">
            <a:avLst/>
          </a:prstGeom>
          <a:noFill/>
          <a:ln>
            <a:noFill/>
          </a:ln>
        </p:spPr>
      </p:pic>
      <p:graphicFrame>
        <p:nvGraphicFramePr>
          <p:cNvPr id="1197" name="Google Shape;1197;p89"/>
          <p:cNvGraphicFramePr/>
          <p:nvPr/>
        </p:nvGraphicFramePr>
        <p:xfrm>
          <a:off x="179387" y="3500437"/>
          <a:ext cx="3000000" cy="3000000"/>
        </p:xfrm>
        <a:graphic>
          <a:graphicData uri="http://schemas.openxmlformats.org/drawingml/2006/table">
            <a:tbl>
              <a:tblPr>
                <a:noFill/>
                <a:tableStyleId>{35E7F441-4DBA-422F-9488-51A350C52FBC}</a:tableStyleId>
              </a:tblPr>
              <a:tblGrid>
                <a:gridCol w="8567725"/>
              </a:tblGrid>
              <a:tr h="3024175">
                <a:tc>
                  <a:txBody>
                    <a:bodyPr/>
                    <a:lstStyle/>
                    <a:p>
                      <a:pPr indent="0" lvl="0" marL="0" marR="0" rtl="0" algn="l">
                        <a:lnSpc>
                          <a:spcPct val="90000"/>
                        </a:lnSpc>
                        <a:spcBef>
                          <a:spcPts val="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  Сода пищевая  </a:t>
                      </a:r>
                      <a:br>
                        <a:rPr b="0" i="0" lang="en-US" sz="2400" u="none" cap="none" strike="noStrike">
                          <a:solidFill>
                            <a:schemeClr val="dk1"/>
                          </a:solidFill>
                          <a:latin typeface="Arial"/>
                          <a:ea typeface="Arial"/>
                          <a:cs typeface="Arial"/>
                          <a:sym typeface="Arial"/>
                        </a:rPr>
                      </a:br>
                      <a:r>
                        <a:rPr b="0" i="0" lang="en-US" sz="2800" u="none" cap="none" strike="noStrike">
                          <a:solidFill>
                            <a:schemeClr val="lt2"/>
                          </a:solidFill>
                          <a:latin typeface="Arial"/>
                          <a:ea typeface="Arial"/>
                          <a:cs typeface="Arial"/>
                          <a:sym typeface="Arial"/>
                        </a:rPr>
                        <a:t>•</a:t>
                      </a:r>
                      <a:r>
                        <a:rPr b="0" i="0" lang="en-US" sz="2400" u="none" cap="none" strike="noStrike">
                          <a:solidFill>
                            <a:schemeClr val="dk1"/>
                          </a:solidFill>
                          <a:latin typeface="Arial"/>
                          <a:ea typeface="Arial"/>
                          <a:cs typeface="Arial"/>
                          <a:sym typeface="Arial"/>
                        </a:rPr>
                        <a:t> Жирные брызги на обоях в кухне можно отчистить пастой из соды. Смешайте четверть стакана соды с небольшим количеством воды (по консистенции смесь должна быть похожа на зубную пасту). Мягкой тканью круговыми движениями сотрите загрязнения и протрите обои чистой салфеткой.</a:t>
                      </a:r>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8">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201" name="Shape 1201"/>
        <p:cNvGrpSpPr/>
        <p:nvPr/>
      </p:nvGrpSpPr>
      <p:grpSpPr>
        <a:xfrm>
          <a:off x="0" y="0"/>
          <a:ext cx="0" cy="0"/>
          <a:chOff x="0" y="0"/>
          <a:chExt cx="0" cy="0"/>
        </a:xfrm>
      </p:grpSpPr>
      <p:sp>
        <p:nvSpPr>
          <p:cNvPr id="1202" name="Google Shape;1202;p90"/>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203" name="Google Shape;1203;p90"/>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204" name="Google Shape;1204;p90"/>
          <p:cNvGrpSpPr/>
          <p:nvPr/>
        </p:nvGrpSpPr>
        <p:grpSpPr>
          <a:xfrm>
            <a:off x="179387" y="549275"/>
            <a:ext cx="8856662" cy="6119812"/>
            <a:chOff x="113" y="346"/>
            <a:chExt cx="5579" cy="3855"/>
          </a:xfrm>
        </p:grpSpPr>
        <p:sp>
          <p:nvSpPr>
            <p:cNvPr id="1205" name="Google Shape;1205;p90"/>
            <p:cNvSpPr txBox="1"/>
            <p:nvPr/>
          </p:nvSpPr>
          <p:spPr>
            <a:xfrm>
              <a:off x="113" y="346"/>
              <a:ext cx="5579" cy="3855"/>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Столовому серебру можно вернуть первоначальный блеск, если заткнуть раковину пробкой, застелить дно фольгой, а затем выложить на неё столовые приборы, залить кипятком и добавить 1 неполный стакан соды. Тусклость сойдёт, а оставшиеся на серебре пятна можно потереть содовой пастой, и оно засияет как новое.</a:t>
              </a:r>
              <a:br>
                <a:rPr b="0" i="0" lang="en-US" sz="2400" u="none">
                  <a:solidFill>
                    <a:schemeClr val="dk1"/>
                  </a:solidFill>
                  <a:latin typeface="Arial"/>
                  <a:ea typeface="Arial"/>
                  <a:cs typeface="Arial"/>
                  <a:sym typeface="Arial"/>
                </a:rPr>
              </a:b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Приготовьте чистящий раствор: разведите 1,5 стакана соды в 0,5 стакана воды комнатной температуры. При помощи щётки аккуратно втирайте раствор в пятно до тех пор, пока оно не исчезнет. После этого промокните лишнюю </a:t>
              </a:r>
              <a:endParaRPr/>
            </a:p>
            <a:p>
              <a:pPr indent="0" lvl="0" marL="0" marR="0" rtl="0" algn="l">
                <a:lnSpc>
                  <a:spcPct val="80000"/>
                </a:lnSpc>
                <a:spcBef>
                  <a:spcPts val="56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влагу сухой тканью</a:t>
              </a:r>
              <a:r>
                <a:rPr b="0" i="1" lang="en-US" sz="2400" u="none">
                  <a:solidFill>
                    <a:schemeClr val="dk1"/>
                  </a:solidFill>
                  <a:latin typeface="Arial"/>
                  <a:ea typeface="Arial"/>
                  <a:cs typeface="Arial"/>
                  <a:sym typeface="Arial"/>
                </a:rPr>
                <a:t>.</a:t>
              </a:r>
              <a:br>
                <a:rPr b="0" i="1" lang="en-US" sz="2400" u="none">
                  <a:solidFill>
                    <a:schemeClr val="dk1"/>
                  </a:solidFill>
                  <a:latin typeface="Arial"/>
                  <a:ea typeface="Arial"/>
                  <a:cs typeface="Arial"/>
                  <a:sym typeface="Arial"/>
                </a:rPr>
              </a:br>
              <a:r>
                <a:rPr b="0" i="1" lang="en-US" sz="2800" u="none">
                  <a:solidFill>
                    <a:schemeClr val="lt2"/>
                  </a:solidFill>
                  <a:latin typeface="Arial"/>
                  <a:ea typeface="Arial"/>
                  <a:cs typeface="Arial"/>
                  <a:sym typeface="Arial"/>
                </a:rPr>
                <a:t>•</a:t>
              </a:r>
              <a:r>
                <a:rPr b="0"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Прежде чем засыпать наполнитель для кошачьих туалетов в лоток, насыпьте на дно немного соды, она нейтрализует неприятный запах.</a:t>
              </a:r>
              <a:br>
                <a:rPr b="0" i="0" lang="en-US" sz="2400" u="none">
                  <a:solidFill>
                    <a:schemeClr val="dk1"/>
                  </a:solidFill>
                  <a:latin typeface="Arial"/>
                  <a:ea typeface="Arial"/>
                  <a:cs typeface="Arial"/>
                  <a:sym typeface="Arial"/>
                </a:rPr>
              </a:b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Чтобы избавить от неприятных запахов старую мебель, посыпьте её сухой содой, оставьте на 1-2 часа, а затем тщательно пропылесосьте.</a:t>
              </a:r>
              <a:br>
                <a:rPr b="0" i="0" lang="en-US" sz="2400" u="none">
                  <a:solidFill>
                    <a:schemeClr val="dk1"/>
                  </a:solidFill>
                  <a:latin typeface="Arial"/>
                  <a:ea typeface="Arial"/>
                  <a:cs typeface="Arial"/>
                  <a:sym typeface="Arial"/>
                </a:rPr>
              </a:b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Белый налёт, который образуется в вазах для цветов, можно удалить, протерев их изнутри губкой с содой.  </a:t>
              </a:r>
              <a:endParaRPr/>
            </a:p>
          </p:txBody>
        </p:sp>
        <p:cxnSp>
          <p:nvCxnSpPr>
            <p:cNvPr id="1206" name="Google Shape;1206;p90"/>
            <p:cNvCxnSpPr/>
            <p:nvPr/>
          </p:nvCxnSpPr>
          <p:spPr>
            <a:xfrm>
              <a:off x="113" y="346"/>
              <a:ext cx="5579" cy="0"/>
            </a:xfrm>
            <a:prstGeom prst="straightConnector1">
              <a:avLst/>
            </a:prstGeom>
            <a:noFill/>
            <a:ln>
              <a:noFill/>
            </a:ln>
          </p:spPr>
        </p:cxnSp>
        <p:cxnSp>
          <p:nvCxnSpPr>
            <p:cNvPr id="1207" name="Google Shape;1207;p90"/>
            <p:cNvCxnSpPr/>
            <p:nvPr/>
          </p:nvCxnSpPr>
          <p:spPr>
            <a:xfrm>
              <a:off x="113" y="4201"/>
              <a:ext cx="5579" cy="0"/>
            </a:xfrm>
            <a:prstGeom prst="straightConnector1">
              <a:avLst/>
            </a:prstGeom>
            <a:noFill/>
            <a:ln>
              <a:noFill/>
            </a:ln>
          </p:spPr>
        </p:cxnSp>
        <p:cxnSp>
          <p:nvCxnSpPr>
            <p:cNvPr id="1208" name="Google Shape;1208;p90"/>
            <p:cNvCxnSpPr/>
            <p:nvPr/>
          </p:nvCxnSpPr>
          <p:spPr>
            <a:xfrm>
              <a:off x="113" y="346"/>
              <a:ext cx="0" cy="3855"/>
            </a:xfrm>
            <a:prstGeom prst="straightConnector1">
              <a:avLst/>
            </a:prstGeom>
            <a:noFill/>
            <a:ln>
              <a:noFill/>
            </a:ln>
          </p:spPr>
        </p:cxnSp>
        <p:cxnSp>
          <p:nvCxnSpPr>
            <p:cNvPr id="1209" name="Google Shape;1209;p90"/>
            <p:cNvCxnSpPr/>
            <p:nvPr/>
          </p:nvCxnSpPr>
          <p:spPr>
            <a:xfrm>
              <a:off x="5692" y="346"/>
              <a:ext cx="0" cy="3855"/>
            </a:xfrm>
            <a:prstGeom prst="straightConnector1">
              <a:avLst/>
            </a:prstGeom>
            <a:noFill/>
            <a:ln>
              <a:noFill/>
            </a:ln>
          </p:spPr>
        </p:cxnSp>
      </p:grpSp>
      <p:sp>
        <p:nvSpPr>
          <p:cNvPr id="1210" name="Google Shape;1210;p90"/>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3">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214" name="Shape 1214"/>
        <p:cNvGrpSpPr/>
        <p:nvPr/>
      </p:nvGrpSpPr>
      <p:grpSpPr>
        <a:xfrm>
          <a:off x="0" y="0"/>
          <a:ext cx="0" cy="0"/>
          <a:chOff x="0" y="0"/>
          <a:chExt cx="0" cy="0"/>
        </a:xfrm>
      </p:grpSpPr>
      <p:sp>
        <p:nvSpPr>
          <p:cNvPr id="1215" name="Google Shape;1215;p91"/>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216" name="Google Shape;1216;p91"/>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217" name="Google Shape;1217;p91"/>
          <p:cNvGrpSpPr/>
          <p:nvPr/>
        </p:nvGrpSpPr>
        <p:grpSpPr>
          <a:xfrm>
            <a:off x="107950" y="549275"/>
            <a:ext cx="8785225" cy="6424612"/>
            <a:chOff x="68" y="346"/>
            <a:chExt cx="5534" cy="4047"/>
          </a:xfrm>
        </p:grpSpPr>
        <p:sp>
          <p:nvSpPr>
            <p:cNvPr id="1218" name="Google Shape;1218;p91"/>
            <p:cNvSpPr txBox="1"/>
            <p:nvPr/>
          </p:nvSpPr>
          <p:spPr>
            <a:xfrm>
              <a:off x="68" y="346"/>
              <a:ext cx="5534" cy="4047"/>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Белый столовый уксус, уксусная эссенция    </a:t>
              </a:r>
              <a:r>
                <a:rPr b="0" i="0" lang="en-US" sz="2400" u="none">
                  <a:solidFill>
                    <a:schemeClr val="dk1"/>
                  </a:solidFill>
                  <a:latin typeface="Arial"/>
                  <a:ea typeface="Arial"/>
                  <a:cs typeface="Arial"/>
                  <a:sym typeface="Arial"/>
                </a:rPr>
                <a:t> </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Швы между кафельными плитками хорошо очищаются старой зубной щёткой, смоченной в уксусной  эссенции.</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Лакированную кожу можно до блеска отполировать мягкой тряпочкой, смоченной в уксусе.</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Используйте уксусный раствор для очистки зеркал, оконных стёкол и стёкол машины: наполните водой 1,5 -литровую пластиковую бутылку, добавьте в неё 1 ст. ложку уксуса и наденьте крышечку с пульверизатором.</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Избавиться от пятен и неприятного запаха кошачьей или собачьей мочи можно, потерев загрязнённое место на полу раствором уксуса</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и воды (1x1). Чтобы отчистить ковёр, втирайте раствор в пятно, затем удалите остатки жидкости сухой тряпкой.</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Жёлтый налет на поверхности унитаза можно легко удалить, если полить его уксусом, разведённым водой, и оставить на ночь, не смывая. Утром останется только пройтись по стенкам ёршиком - и унитаз вновь засияет</a:t>
              </a:r>
              <a:r>
                <a:rPr b="0" i="1" lang="en-US" sz="2800" u="none">
                  <a:solidFill>
                    <a:schemeClr val="dk1"/>
                  </a:solidFill>
                  <a:latin typeface="Arial"/>
                  <a:ea typeface="Arial"/>
                  <a:cs typeface="Arial"/>
                  <a:sym typeface="Arial"/>
                </a:rPr>
                <a:t>.</a:t>
              </a:r>
              <a:br>
                <a:rPr b="0" i="1" lang="en-US" sz="2800" u="none">
                  <a:solidFill>
                    <a:schemeClr val="dk1"/>
                  </a:solidFill>
                  <a:latin typeface="Arial"/>
                  <a:ea typeface="Arial"/>
                  <a:cs typeface="Arial"/>
                  <a:sym typeface="Arial"/>
                </a:rPr>
              </a:br>
              <a:br>
                <a:rPr b="0" i="1" lang="en-US" sz="2800" u="none">
                  <a:solidFill>
                    <a:schemeClr val="dk1"/>
                  </a:solidFill>
                  <a:latin typeface="Arial"/>
                  <a:ea typeface="Arial"/>
                  <a:cs typeface="Arial"/>
                  <a:sym typeface="Arial"/>
                </a:rPr>
              </a:br>
              <a:endParaRPr/>
            </a:p>
          </p:txBody>
        </p:sp>
        <p:cxnSp>
          <p:nvCxnSpPr>
            <p:cNvPr id="1219" name="Google Shape;1219;p91"/>
            <p:cNvCxnSpPr/>
            <p:nvPr/>
          </p:nvCxnSpPr>
          <p:spPr>
            <a:xfrm>
              <a:off x="68" y="346"/>
              <a:ext cx="5534" cy="0"/>
            </a:xfrm>
            <a:prstGeom prst="straightConnector1">
              <a:avLst/>
            </a:prstGeom>
            <a:noFill/>
            <a:ln>
              <a:noFill/>
            </a:ln>
          </p:spPr>
        </p:cxnSp>
        <p:cxnSp>
          <p:nvCxnSpPr>
            <p:cNvPr id="1220" name="Google Shape;1220;p91"/>
            <p:cNvCxnSpPr/>
            <p:nvPr/>
          </p:nvCxnSpPr>
          <p:spPr>
            <a:xfrm>
              <a:off x="68" y="4393"/>
              <a:ext cx="5534" cy="0"/>
            </a:xfrm>
            <a:prstGeom prst="straightConnector1">
              <a:avLst/>
            </a:prstGeom>
            <a:noFill/>
            <a:ln>
              <a:noFill/>
            </a:ln>
          </p:spPr>
        </p:cxnSp>
        <p:cxnSp>
          <p:nvCxnSpPr>
            <p:cNvPr id="1221" name="Google Shape;1221;p91"/>
            <p:cNvCxnSpPr/>
            <p:nvPr/>
          </p:nvCxnSpPr>
          <p:spPr>
            <a:xfrm>
              <a:off x="68" y="346"/>
              <a:ext cx="0" cy="4047"/>
            </a:xfrm>
            <a:prstGeom prst="straightConnector1">
              <a:avLst/>
            </a:prstGeom>
            <a:noFill/>
            <a:ln>
              <a:noFill/>
            </a:ln>
          </p:spPr>
        </p:cxnSp>
        <p:cxnSp>
          <p:nvCxnSpPr>
            <p:cNvPr id="1222" name="Google Shape;1222;p91"/>
            <p:cNvCxnSpPr/>
            <p:nvPr/>
          </p:nvCxnSpPr>
          <p:spPr>
            <a:xfrm>
              <a:off x="5602" y="346"/>
              <a:ext cx="0" cy="4047"/>
            </a:xfrm>
            <a:prstGeom prst="straightConnector1">
              <a:avLst/>
            </a:prstGeom>
            <a:noFill/>
            <a:ln>
              <a:noFill/>
            </a:ln>
          </p:spPr>
        </p:cxnSp>
      </p:grpSp>
      <p:sp>
        <p:nvSpPr>
          <p:cNvPr id="1223" name="Google Shape;1223;p91"/>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6">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227" name="Shape 1227"/>
        <p:cNvGrpSpPr/>
        <p:nvPr/>
      </p:nvGrpSpPr>
      <p:grpSpPr>
        <a:xfrm>
          <a:off x="0" y="0"/>
          <a:ext cx="0" cy="0"/>
          <a:chOff x="0" y="0"/>
          <a:chExt cx="0" cy="0"/>
        </a:xfrm>
      </p:grpSpPr>
      <p:sp>
        <p:nvSpPr>
          <p:cNvPr id="1228" name="Google Shape;1228;p92"/>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229" name="Google Shape;1229;p92"/>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230" name="Google Shape;1230;p92"/>
          <p:cNvGrpSpPr/>
          <p:nvPr/>
        </p:nvGrpSpPr>
        <p:grpSpPr>
          <a:xfrm>
            <a:off x="107950" y="549275"/>
            <a:ext cx="8928100" cy="6119812"/>
            <a:chOff x="68" y="346"/>
            <a:chExt cx="5624" cy="3855"/>
          </a:xfrm>
        </p:grpSpPr>
        <p:sp>
          <p:nvSpPr>
            <p:cNvPr id="1231" name="Google Shape;1231;p92"/>
            <p:cNvSpPr txBox="1"/>
            <p:nvPr/>
          </p:nvSpPr>
          <p:spPr>
            <a:xfrm>
              <a:off x="68" y="346"/>
              <a:ext cx="5624" cy="3855"/>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Накипь - твёрдый налёт карбонатов кальция и магния - образуется на внутренней стенке посуды, в которой многократно кипятят и нагревают воду. Лучший способ удаления накипи - подействовать на отложения кислотой. Добавьте в чайник или кастрюлю стакан уксуса, долейте воду до максимальной отметки и прокипятите. Накипь легко сойдёт.</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При помощи уксуса можно размягчить использованные кисти для краски. Подогрейте в микроволновой печи неполный стакан уксуса, замочите в нём кисти на ночь. Утром их можно использовать.</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Поместите забитый известью рассекатель душа на несколько часов в горячую воду с уксусом, после этого тщательно почистите щёткой - вода потечёт с прежним напором.</a:t>
              </a:r>
              <a:endParaRPr/>
            </a:p>
          </p:txBody>
        </p:sp>
        <p:cxnSp>
          <p:nvCxnSpPr>
            <p:cNvPr id="1232" name="Google Shape;1232;p92"/>
            <p:cNvCxnSpPr/>
            <p:nvPr/>
          </p:nvCxnSpPr>
          <p:spPr>
            <a:xfrm>
              <a:off x="68" y="346"/>
              <a:ext cx="5624" cy="0"/>
            </a:xfrm>
            <a:prstGeom prst="straightConnector1">
              <a:avLst/>
            </a:prstGeom>
            <a:noFill/>
            <a:ln>
              <a:noFill/>
            </a:ln>
          </p:spPr>
        </p:cxnSp>
        <p:cxnSp>
          <p:nvCxnSpPr>
            <p:cNvPr id="1233" name="Google Shape;1233;p92"/>
            <p:cNvCxnSpPr/>
            <p:nvPr/>
          </p:nvCxnSpPr>
          <p:spPr>
            <a:xfrm>
              <a:off x="68" y="4201"/>
              <a:ext cx="5624" cy="0"/>
            </a:xfrm>
            <a:prstGeom prst="straightConnector1">
              <a:avLst/>
            </a:prstGeom>
            <a:noFill/>
            <a:ln>
              <a:noFill/>
            </a:ln>
          </p:spPr>
        </p:cxnSp>
        <p:cxnSp>
          <p:nvCxnSpPr>
            <p:cNvPr id="1234" name="Google Shape;1234;p92"/>
            <p:cNvCxnSpPr/>
            <p:nvPr/>
          </p:nvCxnSpPr>
          <p:spPr>
            <a:xfrm>
              <a:off x="68" y="346"/>
              <a:ext cx="0" cy="3855"/>
            </a:xfrm>
            <a:prstGeom prst="straightConnector1">
              <a:avLst/>
            </a:prstGeom>
            <a:noFill/>
            <a:ln>
              <a:noFill/>
            </a:ln>
          </p:spPr>
        </p:cxnSp>
        <p:cxnSp>
          <p:nvCxnSpPr>
            <p:cNvPr id="1235" name="Google Shape;1235;p92"/>
            <p:cNvCxnSpPr/>
            <p:nvPr/>
          </p:nvCxnSpPr>
          <p:spPr>
            <a:xfrm>
              <a:off x="5692" y="346"/>
              <a:ext cx="0" cy="3855"/>
            </a:xfrm>
            <a:prstGeom prst="straightConnector1">
              <a:avLst/>
            </a:prstGeom>
            <a:noFill/>
            <a:ln>
              <a:noFill/>
            </a:ln>
          </p:spPr>
        </p:cxnSp>
      </p:grpSp>
      <p:sp>
        <p:nvSpPr>
          <p:cNvPr id="1236" name="Google Shape;1236;p92"/>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9">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240" name="Shape 1240"/>
        <p:cNvGrpSpPr/>
        <p:nvPr/>
      </p:nvGrpSpPr>
      <p:grpSpPr>
        <a:xfrm>
          <a:off x="0" y="0"/>
          <a:ext cx="0" cy="0"/>
          <a:chOff x="0" y="0"/>
          <a:chExt cx="0" cy="0"/>
        </a:xfrm>
      </p:grpSpPr>
      <p:sp>
        <p:nvSpPr>
          <p:cNvPr id="1241" name="Google Shape;1241;p93"/>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242" name="Google Shape;1242;p93"/>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243" name="Google Shape;1243;p93"/>
          <p:cNvGrpSpPr/>
          <p:nvPr/>
        </p:nvGrpSpPr>
        <p:grpSpPr>
          <a:xfrm>
            <a:off x="107950" y="549275"/>
            <a:ext cx="8856662" cy="6119812"/>
            <a:chOff x="68" y="346"/>
            <a:chExt cx="5579" cy="3855"/>
          </a:xfrm>
        </p:grpSpPr>
        <p:sp>
          <p:nvSpPr>
            <p:cNvPr id="1244" name="Google Shape;1244;p93"/>
            <p:cNvSpPr txBox="1"/>
            <p:nvPr/>
          </p:nvSpPr>
          <p:spPr>
            <a:xfrm>
              <a:off x="68" y="346"/>
              <a:ext cx="5579" cy="3855"/>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Соль</a:t>
              </a:r>
              <a:r>
                <a:rPr b="1" i="1" lang="en-US" sz="2800" u="none">
                  <a:solidFill>
                    <a:schemeClr val="dk1"/>
                  </a:solidFill>
                  <a:latin typeface="Arial"/>
                  <a:ea typeface="Arial"/>
                  <a:cs typeface="Arial"/>
                  <a:sym typeface="Arial"/>
                </a:rPr>
                <a:t> </a:t>
              </a:r>
              <a:r>
                <a:rPr b="0" i="1" lang="en-US" sz="2800" u="none">
                  <a:solidFill>
                    <a:schemeClr val="dk1"/>
                  </a:solidFill>
                  <a:latin typeface="Arial"/>
                  <a:ea typeface="Arial"/>
                  <a:cs typeface="Arial"/>
                  <a:sym typeface="Arial"/>
                </a:rPr>
                <a:t>    </a:t>
              </a:r>
              <a:br>
                <a:rPr b="0" i="1" lang="en-US" sz="2800" u="none">
                  <a:solidFill>
                    <a:schemeClr val="dk1"/>
                  </a:solidFill>
                  <a:latin typeface="Arial"/>
                  <a:ea typeface="Arial"/>
                  <a:cs typeface="Arial"/>
                  <a:sym typeface="Arial"/>
                </a:rPr>
              </a:b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Устранить желтоватые пятна пота на светлых футболках можно, замочив их перед стиркой в соляном растворе.</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 </a:t>
              </a:r>
              <a:r>
                <a:rPr b="0" i="0" lang="en-US" sz="2400" u="none">
                  <a:solidFill>
                    <a:schemeClr val="dk1"/>
                  </a:solidFill>
                  <a:latin typeface="Arial"/>
                  <a:ea typeface="Arial"/>
                  <a:cs typeface="Arial"/>
                  <a:sym typeface="Arial"/>
                </a:rPr>
                <a:t>Чтобы «смягчить» новые джинсы, добавьте 1/3 стакана соли при стирке вместе со стиральным порошком.</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Избавиться от тёмного налёта внутри кофейника можно также с помощью соли. Добавьте в кофейник 4 чайные ложки соли, 1 стакан ледяной крошки (измельчите кубики льда) и стакан воды. Круговыми движениями взболтайте смесь, затем вымойте кофейник губкой.</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 </a:t>
              </a:r>
              <a:r>
                <a:rPr b="0" i="0" lang="en-US" sz="2400" u="none">
                  <a:solidFill>
                    <a:schemeClr val="dk1"/>
                  </a:solidFill>
                  <a:latin typeface="Arial"/>
                  <a:ea typeface="Arial"/>
                  <a:cs typeface="Arial"/>
                  <a:sym typeface="Arial"/>
                </a:rPr>
                <a:t>Свежие пятна от вина легко удаляются, если посыпать их солью, а затем замочить на 30 минут перед стиркой.</a:t>
              </a:r>
              <a:endParaRPr/>
            </a:p>
          </p:txBody>
        </p:sp>
        <p:cxnSp>
          <p:nvCxnSpPr>
            <p:cNvPr id="1245" name="Google Shape;1245;p93"/>
            <p:cNvCxnSpPr/>
            <p:nvPr/>
          </p:nvCxnSpPr>
          <p:spPr>
            <a:xfrm>
              <a:off x="68" y="346"/>
              <a:ext cx="5579" cy="0"/>
            </a:xfrm>
            <a:prstGeom prst="straightConnector1">
              <a:avLst/>
            </a:prstGeom>
            <a:noFill/>
            <a:ln>
              <a:noFill/>
            </a:ln>
          </p:spPr>
        </p:cxnSp>
        <p:cxnSp>
          <p:nvCxnSpPr>
            <p:cNvPr id="1246" name="Google Shape;1246;p93"/>
            <p:cNvCxnSpPr/>
            <p:nvPr/>
          </p:nvCxnSpPr>
          <p:spPr>
            <a:xfrm>
              <a:off x="68" y="4201"/>
              <a:ext cx="5579" cy="0"/>
            </a:xfrm>
            <a:prstGeom prst="straightConnector1">
              <a:avLst/>
            </a:prstGeom>
            <a:noFill/>
            <a:ln>
              <a:noFill/>
            </a:ln>
          </p:spPr>
        </p:cxnSp>
        <p:cxnSp>
          <p:nvCxnSpPr>
            <p:cNvPr id="1247" name="Google Shape;1247;p93"/>
            <p:cNvCxnSpPr/>
            <p:nvPr/>
          </p:nvCxnSpPr>
          <p:spPr>
            <a:xfrm>
              <a:off x="68" y="346"/>
              <a:ext cx="0" cy="3855"/>
            </a:xfrm>
            <a:prstGeom prst="straightConnector1">
              <a:avLst/>
            </a:prstGeom>
            <a:noFill/>
            <a:ln>
              <a:noFill/>
            </a:ln>
          </p:spPr>
        </p:cxnSp>
        <p:cxnSp>
          <p:nvCxnSpPr>
            <p:cNvPr id="1248" name="Google Shape;1248;p93"/>
            <p:cNvCxnSpPr/>
            <p:nvPr/>
          </p:nvCxnSpPr>
          <p:spPr>
            <a:xfrm>
              <a:off x="5647" y="346"/>
              <a:ext cx="0" cy="3855"/>
            </a:xfrm>
            <a:prstGeom prst="straightConnector1">
              <a:avLst/>
            </a:prstGeom>
            <a:noFill/>
            <a:ln>
              <a:noFill/>
            </a:ln>
          </p:spPr>
        </p:cxnSp>
      </p:grpSp>
      <p:sp>
        <p:nvSpPr>
          <p:cNvPr id="1249" name="Google Shape;1249;p93"/>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2">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253" name="Shape 1253"/>
        <p:cNvGrpSpPr/>
        <p:nvPr/>
      </p:nvGrpSpPr>
      <p:grpSpPr>
        <a:xfrm>
          <a:off x="0" y="0"/>
          <a:ext cx="0" cy="0"/>
          <a:chOff x="0" y="0"/>
          <a:chExt cx="0" cy="0"/>
        </a:xfrm>
      </p:grpSpPr>
      <p:sp>
        <p:nvSpPr>
          <p:cNvPr id="1254" name="Google Shape;1254;p94"/>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255" name="Google Shape;1255;p94"/>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256" name="Google Shape;1256;p94"/>
          <p:cNvGrpSpPr/>
          <p:nvPr/>
        </p:nvGrpSpPr>
        <p:grpSpPr>
          <a:xfrm>
            <a:off x="107950" y="549275"/>
            <a:ext cx="8785225" cy="6119812"/>
            <a:chOff x="68" y="346"/>
            <a:chExt cx="5534" cy="3855"/>
          </a:xfrm>
        </p:grpSpPr>
        <p:sp>
          <p:nvSpPr>
            <p:cNvPr id="1257" name="Google Shape;1257;p94"/>
            <p:cNvSpPr txBox="1"/>
            <p:nvPr/>
          </p:nvSpPr>
          <p:spPr>
            <a:xfrm>
              <a:off x="68" y="346"/>
              <a:ext cx="5534" cy="385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Зубной порошок</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При помощи старой зубной щётки и порошка можно с успехом отчистить потемневшие ювелирные украшения из серебра и мельхиора.</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Белый налёт на хромированных поверхностях кранов и фурнитуры в ванной комнате можно удалить, посыпав губку зубным порошком. После чистки смойте остатки порошка и протрите поверхности сухой тряпкой.</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Пряжки на ремнях и металлические пуговицы на одежде засияют как новые, если их натереть влажной суконной тряпочкой с зубным порошком.</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Пришедшие с годами в неприглядный вид клавиши пианино можно почистить влажной тряпочкой с зубным порошком, а затем отполировать.</a:t>
              </a:r>
              <a:r>
                <a:rPr b="0" i="0" lang="en-US" sz="2800" u="none">
                  <a:solidFill>
                    <a:schemeClr val="dk1"/>
                  </a:solidFill>
                  <a:latin typeface="Arial"/>
                  <a:ea typeface="Arial"/>
                  <a:cs typeface="Arial"/>
                  <a:sym typeface="Arial"/>
                </a:rPr>
                <a:t> </a:t>
              </a:r>
              <a:endParaRPr/>
            </a:p>
          </p:txBody>
        </p:sp>
        <p:cxnSp>
          <p:nvCxnSpPr>
            <p:cNvPr id="1258" name="Google Shape;1258;p94"/>
            <p:cNvCxnSpPr/>
            <p:nvPr/>
          </p:nvCxnSpPr>
          <p:spPr>
            <a:xfrm>
              <a:off x="68" y="346"/>
              <a:ext cx="5534" cy="0"/>
            </a:xfrm>
            <a:prstGeom prst="straightConnector1">
              <a:avLst/>
            </a:prstGeom>
            <a:noFill/>
            <a:ln>
              <a:noFill/>
            </a:ln>
          </p:spPr>
        </p:cxnSp>
        <p:cxnSp>
          <p:nvCxnSpPr>
            <p:cNvPr id="1259" name="Google Shape;1259;p94"/>
            <p:cNvCxnSpPr/>
            <p:nvPr/>
          </p:nvCxnSpPr>
          <p:spPr>
            <a:xfrm>
              <a:off x="68" y="4201"/>
              <a:ext cx="5534" cy="0"/>
            </a:xfrm>
            <a:prstGeom prst="straightConnector1">
              <a:avLst/>
            </a:prstGeom>
            <a:noFill/>
            <a:ln>
              <a:noFill/>
            </a:ln>
          </p:spPr>
        </p:cxnSp>
        <p:cxnSp>
          <p:nvCxnSpPr>
            <p:cNvPr id="1260" name="Google Shape;1260;p94"/>
            <p:cNvCxnSpPr/>
            <p:nvPr/>
          </p:nvCxnSpPr>
          <p:spPr>
            <a:xfrm>
              <a:off x="68" y="346"/>
              <a:ext cx="0" cy="3855"/>
            </a:xfrm>
            <a:prstGeom prst="straightConnector1">
              <a:avLst/>
            </a:prstGeom>
            <a:noFill/>
            <a:ln>
              <a:noFill/>
            </a:ln>
          </p:spPr>
        </p:cxnSp>
        <p:cxnSp>
          <p:nvCxnSpPr>
            <p:cNvPr id="1261" name="Google Shape;1261;p94"/>
            <p:cNvCxnSpPr/>
            <p:nvPr/>
          </p:nvCxnSpPr>
          <p:spPr>
            <a:xfrm>
              <a:off x="5602" y="346"/>
              <a:ext cx="0" cy="3855"/>
            </a:xfrm>
            <a:prstGeom prst="straightConnector1">
              <a:avLst/>
            </a:prstGeom>
            <a:noFill/>
            <a:ln>
              <a:noFill/>
            </a:ln>
          </p:spPr>
        </p:cxnSp>
      </p:grpSp>
      <p:sp>
        <p:nvSpPr>
          <p:cNvPr id="1262" name="Google Shape;1262;p94"/>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5">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87" name="Shape 187"/>
        <p:cNvGrpSpPr/>
        <p:nvPr/>
      </p:nvGrpSpPr>
      <p:grpSpPr>
        <a:xfrm>
          <a:off x="0" y="0"/>
          <a:ext cx="0" cy="0"/>
          <a:chOff x="0" y="0"/>
          <a:chExt cx="0" cy="0"/>
        </a:xfrm>
      </p:grpSpPr>
      <p:sp>
        <p:nvSpPr>
          <p:cNvPr id="188" name="Google Shape;188;p14"/>
          <p:cNvSpPr txBox="1"/>
          <p:nvPr>
            <p:ph type="title"/>
          </p:nvPr>
        </p:nvSpPr>
        <p:spPr>
          <a:xfrm>
            <a:off x="0" y="476250"/>
            <a:ext cx="9144000" cy="576262"/>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89" name="Google Shape;189;p14"/>
          <p:cNvSpPr txBox="1"/>
          <p:nvPr>
            <p:ph idx="1" type="body"/>
          </p:nvPr>
        </p:nvSpPr>
        <p:spPr>
          <a:xfrm>
            <a:off x="0" y="549275"/>
            <a:ext cx="9144000" cy="597535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2100"/>
              <a:buFont typeface="Noto Sans Symbols"/>
              <a:buNone/>
            </a:pPr>
            <a:r>
              <a:rPr b="1" i="1" lang="en-US" sz="2800" u="none" cap="none" strike="noStrike">
                <a:solidFill>
                  <a:schemeClr val="dk1"/>
                </a:solidFill>
                <a:latin typeface="Arial"/>
                <a:ea typeface="Arial"/>
                <a:cs typeface="Arial"/>
                <a:sym typeface="Arial"/>
              </a:rPr>
              <a:t>     </a:t>
            </a:r>
            <a:endParaRPr/>
          </a:p>
        </p:txBody>
      </p:sp>
      <p:pic>
        <p:nvPicPr>
          <p:cNvPr descr="Как правильно организовать уборку" id="190" name="Google Shape;190;p14"/>
          <p:cNvPicPr preferRelativeResize="0"/>
          <p:nvPr/>
        </p:nvPicPr>
        <p:blipFill rotWithShape="1">
          <a:blip r:embed="rId3">
            <a:alphaModFix/>
          </a:blip>
          <a:srcRect b="0" l="0" r="0" t="0"/>
          <a:stretch/>
        </p:blipFill>
        <p:spPr>
          <a:xfrm flipH="1">
            <a:off x="0" y="981075"/>
            <a:ext cx="3311525" cy="4535487"/>
          </a:xfrm>
          <a:prstGeom prst="rect">
            <a:avLst/>
          </a:prstGeom>
          <a:noFill/>
          <a:ln>
            <a:noFill/>
          </a:ln>
        </p:spPr>
      </p:pic>
      <p:sp>
        <p:nvSpPr>
          <p:cNvPr id="191" name="Google Shape;191;p14"/>
          <p:cNvSpPr txBox="1"/>
          <p:nvPr/>
        </p:nvSpPr>
        <p:spPr>
          <a:xfrm>
            <a:off x="3419475" y="7937"/>
            <a:ext cx="5400675" cy="6299200"/>
          </a:xfrm>
          <a:prstGeom prst="rect">
            <a:avLst/>
          </a:prstGeom>
          <a:noFill/>
          <a:ln>
            <a:noFill/>
          </a:ln>
        </p:spPr>
        <p:txBody>
          <a:bodyPr anchorCtr="0" anchor="ctr" bIns="45700" lIns="91425" spcFirstLastPara="1" rIns="91425" wrap="square" tIns="45700">
            <a:noAutofit/>
          </a:bodyPr>
          <a:lstStyle/>
          <a:p>
            <a:pPr indent="0" lvl="0" marL="0" marR="0" rtl="0" algn="just">
              <a:lnSpc>
                <a:spcPct val="8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a:p>
            <a:pPr indent="0" lvl="0" marL="0" marR="0" rtl="0" algn="just">
              <a:lnSpc>
                <a:spcPct val="9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3. Следующий пункт - </a:t>
            </a:r>
            <a:r>
              <a:rPr b="1" i="0" lang="en-US" sz="2400" u="none">
                <a:solidFill>
                  <a:schemeClr val="dk1"/>
                </a:solidFill>
                <a:latin typeface="Arial"/>
                <a:ea typeface="Arial"/>
                <a:cs typeface="Arial"/>
                <a:sym typeface="Arial"/>
              </a:rPr>
              <a:t>спальня</a:t>
            </a:r>
            <a:r>
              <a:rPr b="0" i="0" lang="en-US" sz="2400" u="none">
                <a:solidFill>
                  <a:schemeClr val="dk1"/>
                </a:solidFill>
                <a:latin typeface="Arial"/>
                <a:ea typeface="Arial"/>
                <a:cs typeface="Arial"/>
                <a:sym typeface="Arial"/>
              </a:rPr>
              <a:t>. Если необходимо, постелите чистое постельное бельё. Выньте одежду, протрите полки шкафов. Часто используемые вещи располагайте на уровне глаз. Бельё, носки и колготки по возможности храните в выдвижных ящиках. Протрите подоконники, батареи, рамочки фотографий, багеты картин, осветительные приборы, мебель. Мелкие предметы лучше протирать влажной тряпочкой, т.к. на них скапливается больше всего пыли. Переходите к уборке пола - внимательно пропылесосьте и протрите под кроватью в углах.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9">
                                            <p:txEl>
                                              <p:pRg end="0" st="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266" name="Shape 1266"/>
        <p:cNvGrpSpPr/>
        <p:nvPr/>
      </p:nvGrpSpPr>
      <p:grpSpPr>
        <a:xfrm>
          <a:off x="0" y="0"/>
          <a:ext cx="0" cy="0"/>
          <a:chOff x="0" y="0"/>
          <a:chExt cx="0" cy="0"/>
        </a:xfrm>
      </p:grpSpPr>
      <p:sp>
        <p:nvSpPr>
          <p:cNvPr id="1267" name="Google Shape;1267;p95"/>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268" name="Google Shape;1268;p95"/>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269" name="Google Shape;1269;p95"/>
          <p:cNvGrpSpPr/>
          <p:nvPr/>
        </p:nvGrpSpPr>
        <p:grpSpPr>
          <a:xfrm>
            <a:off x="179387" y="549275"/>
            <a:ext cx="8713787" cy="6227762"/>
            <a:chOff x="113" y="346"/>
            <a:chExt cx="5489" cy="3923"/>
          </a:xfrm>
        </p:grpSpPr>
        <p:sp>
          <p:nvSpPr>
            <p:cNvPr id="1270" name="Google Shape;1270;p95"/>
            <p:cNvSpPr txBox="1"/>
            <p:nvPr/>
          </p:nvSpPr>
          <p:spPr>
            <a:xfrm>
              <a:off x="113" y="346"/>
              <a:ext cx="5489" cy="3923"/>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Свежий лимон</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Если смешать оливковое масло и лимонный сок (2x1), получится полирующая жидкость. Несколько капель этой смеси на мягкой бархотке заставят мебель блестеть. Излишки масла удалите сухой мягкой тканью.</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Чернильное пятно полейте лимонным соком, оставьте на ночь, затем застирайте. Если пятно вывелось не полностью, повторите процедуру.</a:t>
              </a:r>
              <a:br>
                <a:rPr b="0" i="0" lang="en-US" sz="2400" u="none">
                  <a:solidFill>
                    <a:schemeClr val="dk1"/>
                  </a:solidFill>
                  <a:latin typeface="Arial"/>
                  <a:ea typeface="Arial"/>
                  <a:cs typeface="Arial"/>
                  <a:sym typeface="Arial"/>
                </a:rPr>
              </a:b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Чтобы освежить цвет ткани (белой), замочите её в кипятке и положите в воду дольки свежего лимона.</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Чтобы отчистить домашние инструменты и фурнитуру на кухне от пятен ржавчины, используйте пасту из соли, разведённой 1 чайной ложкой лимонного сока. Натрите повреждённые ржавчиной места пастой, затем удалите её остатки сухой тряпочкой.</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Чтобы избавиться от пятен на кухонной столешнице, выжмите лимонный сок на загрязнённые участки, оставьте на 30 минут, затем посыпьте содой и хорошенько потрите жёсткой губкой. Остатки соды и лимона смойте.</a:t>
              </a:r>
              <a:br>
                <a:rPr b="0" i="0" lang="en-US" sz="2400" u="none">
                  <a:solidFill>
                    <a:schemeClr val="dk1"/>
                  </a:solidFill>
                  <a:latin typeface="Arial"/>
                  <a:ea typeface="Arial"/>
                  <a:cs typeface="Arial"/>
                  <a:sym typeface="Arial"/>
                </a:rPr>
              </a:br>
              <a:endParaRPr/>
            </a:p>
          </p:txBody>
        </p:sp>
        <p:cxnSp>
          <p:nvCxnSpPr>
            <p:cNvPr id="1271" name="Google Shape;1271;p95"/>
            <p:cNvCxnSpPr/>
            <p:nvPr/>
          </p:nvCxnSpPr>
          <p:spPr>
            <a:xfrm>
              <a:off x="113" y="346"/>
              <a:ext cx="5489" cy="0"/>
            </a:xfrm>
            <a:prstGeom prst="straightConnector1">
              <a:avLst/>
            </a:prstGeom>
            <a:noFill/>
            <a:ln>
              <a:noFill/>
            </a:ln>
          </p:spPr>
        </p:cxnSp>
        <p:cxnSp>
          <p:nvCxnSpPr>
            <p:cNvPr id="1272" name="Google Shape;1272;p95"/>
            <p:cNvCxnSpPr/>
            <p:nvPr/>
          </p:nvCxnSpPr>
          <p:spPr>
            <a:xfrm>
              <a:off x="113" y="4269"/>
              <a:ext cx="5489" cy="0"/>
            </a:xfrm>
            <a:prstGeom prst="straightConnector1">
              <a:avLst/>
            </a:prstGeom>
            <a:noFill/>
            <a:ln>
              <a:noFill/>
            </a:ln>
          </p:spPr>
        </p:cxnSp>
        <p:cxnSp>
          <p:nvCxnSpPr>
            <p:cNvPr id="1273" name="Google Shape;1273;p95"/>
            <p:cNvCxnSpPr/>
            <p:nvPr/>
          </p:nvCxnSpPr>
          <p:spPr>
            <a:xfrm>
              <a:off x="113" y="346"/>
              <a:ext cx="0" cy="3923"/>
            </a:xfrm>
            <a:prstGeom prst="straightConnector1">
              <a:avLst/>
            </a:prstGeom>
            <a:noFill/>
            <a:ln>
              <a:noFill/>
            </a:ln>
          </p:spPr>
        </p:cxnSp>
        <p:cxnSp>
          <p:nvCxnSpPr>
            <p:cNvPr id="1274" name="Google Shape;1274;p95"/>
            <p:cNvCxnSpPr/>
            <p:nvPr/>
          </p:nvCxnSpPr>
          <p:spPr>
            <a:xfrm>
              <a:off x="5602" y="346"/>
              <a:ext cx="0" cy="3923"/>
            </a:xfrm>
            <a:prstGeom prst="straightConnector1">
              <a:avLst/>
            </a:prstGeom>
            <a:noFill/>
            <a:ln>
              <a:noFill/>
            </a:ln>
          </p:spPr>
        </p:cxnSp>
      </p:grpSp>
      <p:sp>
        <p:nvSpPr>
          <p:cNvPr id="1275" name="Google Shape;1275;p95"/>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8">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279" name="Shape 1279"/>
        <p:cNvGrpSpPr/>
        <p:nvPr/>
      </p:nvGrpSpPr>
      <p:grpSpPr>
        <a:xfrm>
          <a:off x="0" y="0"/>
          <a:ext cx="0" cy="0"/>
          <a:chOff x="0" y="0"/>
          <a:chExt cx="0" cy="0"/>
        </a:xfrm>
      </p:grpSpPr>
      <p:sp>
        <p:nvSpPr>
          <p:cNvPr id="1280" name="Google Shape;1280;p96"/>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281" name="Google Shape;1281;p96"/>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282" name="Google Shape;1282;p96"/>
          <p:cNvGrpSpPr/>
          <p:nvPr/>
        </p:nvGrpSpPr>
        <p:grpSpPr>
          <a:xfrm>
            <a:off x="107950" y="549275"/>
            <a:ext cx="8785225" cy="6119812"/>
            <a:chOff x="68" y="346"/>
            <a:chExt cx="5534" cy="3855"/>
          </a:xfrm>
        </p:grpSpPr>
        <p:sp>
          <p:nvSpPr>
            <p:cNvPr id="1283" name="Google Shape;1283;p96"/>
            <p:cNvSpPr txBox="1"/>
            <p:nvPr/>
          </p:nvSpPr>
          <p:spPr>
            <a:xfrm>
              <a:off x="68" y="346"/>
              <a:ext cx="5534" cy="3855"/>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Нарежьте лимон дольками, сложите в кастрюлю с водой и, доведя до</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кипения, выключите. Примерно через час цитрусовый аромат освежит воздух в вашем доме. </a:t>
              </a:r>
              <a:endParaRPr/>
            </a:p>
            <a:p>
              <a:pPr indent="0" lvl="0" marL="0" marR="0" rtl="0" algn="l">
                <a:lnSpc>
                  <a:spcPct val="8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 Лимон можно использоваться для удаления пятен. Так,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пятно от фломастера прекрасно отчистится, если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смешать лимонный сок, поваренную соль и нанести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смесь на загрязнённое место. Останется только </a:t>
              </a:r>
              <a:endParaRPr/>
            </a:p>
            <a:p>
              <a:pPr indent="0" lvl="0" marL="0" marR="0" rtl="0" algn="l">
                <a:lnSpc>
                  <a:spcPct val="80000"/>
                </a:lnSpc>
                <a:spcBef>
                  <a:spcPts val="56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потереть пятно и затем простирать одежду</a:t>
              </a:r>
              <a:r>
                <a:rPr b="1" i="0" lang="en-US" sz="2800" u="none">
                  <a:solidFill>
                    <a:schemeClr val="dk1"/>
                  </a:solidFill>
                  <a:latin typeface="Arial"/>
                  <a:ea typeface="Arial"/>
                  <a:cs typeface="Arial"/>
                  <a:sym typeface="Arial"/>
                </a:rPr>
                <a:t>.</a:t>
              </a:r>
              <a:endParaRPr/>
            </a:p>
            <a:p>
              <a:pPr indent="0" lvl="0" marL="0" marR="0" rtl="0" algn="l">
                <a:lnSpc>
                  <a:spcPct val="80000"/>
                </a:lnSpc>
                <a:spcBef>
                  <a:spcPts val="560"/>
                </a:spcBef>
                <a:spcAft>
                  <a:spcPts val="0"/>
                </a:spcAft>
                <a:buClr>
                  <a:schemeClr val="lt2"/>
                </a:buClr>
                <a:buSzPts val="2800"/>
                <a:buFont typeface="Arial"/>
                <a:buNone/>
              </a:pPr>
              <a:r>
                <a:rPr b="1"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При помощи лимона можно вывести пятна от крови и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даже от ржавчины на одежде. Нанесите лимонный сок на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загрязнённые места, посыпьте поваренной соль, а затем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положите вещь на солнце. Через несколько часов от пятна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не останется и следа.</a:t>
              </a:r>
              <a:endParaRPr/>
            </a:p>
            <a:p>
              <a:pPr indent="0" lvl="0" marL="0" marR="0" rtl="0" algn="l">
                <a:lnSpc>
                  <a:spcPct val="80000"/>
                </a:lnSpc>
                <a:spcBef>
                  <a:spcPts val="560"/>
                </a:spcBef>
                <a:spcAft>
                  <a:spcPts val="0"/>
                </a:spcAft>
                <a:buClr>
                  <a:schemeClr val="lt2"/>
                </a:buClr>
                <a:buSzPts val="2800"/>
                <a:buFont typeface="Arial"/>
                <a:buNone/>
              </a:pPr>
              <a:r>
                <a:rPr b="1"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Если вещи из белой ткани пожелтели от времени, то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прокипятите её в воде, в которую добавили лимонный сок.</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cxnSp>
          <p:nvCxnSpPr>
            <p:cNvPr id="1284" name="Google Shape;1284;p96"/>
            <p:cNvCxnSpPr/>
            <p:nvPr/>
          </p:nvCxnSpPr>
          <p:spPr>
            <a:xfrm>
              <a:off x="68" y="346"/>
              <a:ext cx="5534" cy="0"/>
            </a:xfrm>
            <a:prstGeom prst="straightConnector1">
              <a:avLst/>
            </a:prstGeom>
            <a:noFill/>
            <a:ln>
              <a:noFill/>
            </a:ln>
          </p:spPr>
        </p:cxnSp>
        <p:cxnSp>
          <p:nvCxnSpPr>
            <p:cNvPr id="1285" name="Google Shape;1285;p96"/>
            <p:cNvCxnSpPr/>
            <p:nvPr/>
          </p:nvCxnSpPr>
          <p:spPr>
            <a:xfrm>
              <a:off x="68" y="4201"/>
              <a:ext cx="5534" cy="0"/>
            </a:xfrm>
            <a:prstGeom prst="straightConnector1">
              <a:avLst/>
            </a:prstGeom>
            <a:noFill/>
            <a:ln>
              <a:noFill/>
            </a:ln>
          </p:spPr>
        </p:cxnSp>
        <p:cxnSp>
          <p:nvCxnSpPr>
            <p:cNvPr id="1286" name="Google Shape;1286;p96"/>
            <p:cNvCxnSpPr/>
            <p:nvPr/>
          </p:nvCxnSpPr>
          <p:spPr>
            <a:xfrm>
              <a:off x="68" y="346"/>
              <a:ext cx="0" cy="3855"/>
            </a:xfrm>
            <a:prstGeom prst="straightConnector1">
              <a:avLst/>
            </a:prstGeom>
            <a:noFill/>
            <a:ln>
              <a:noFill/>
            </a:ln>
          </p:spPr>
        </p:cxnSp>
        <p:cxnSp>
          <p:nvCxnSpPr>
            <p:cNvPr id="1287" name="Google Shape;1287;p96"/>
            <p:cNvCxnSpPr/>
            <p:nvPr/>
          </p:nvCxnSpPr>
          <p:spPr>
            <a:xfrm>
              <a:off x="5602" y="346"/>
              <a:ext cx="0" cy="3855"/>
            </a:xfrm>
            <a:prstGeom prst="straightConnector1">
              <a:avLst/>
            </a:prstGeom>
            <a:noFill/>
            <a:ln>
              <a:noFill/>
            </a:ln>
          </p:spPr>
        </p:cxnSp>
      </p:grpSp>
      <p:sp>
        <p:nvSpPr>
          <p:cNvPr id="1288" name="Google Shape;1288;p96"/>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1">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292" name="Shape 1292"/>
        <p:cNvGrpSpPr/>
        <p:nvPr/>
      </p:nvGrpSpPr>
      <p:grpSpPr>
        <a:xfrm>
          <a:off x="0" y="0"/>
          <a:ext cx="0" cy="0"/>
          <a:chOff x="0" y="0"/>
          <a:chExt cx="0" cy="0"/>
        </a:xfrm>
      </p:grpSpPr>
      <p:sp>
        <p:nvSpPr>
          <p:cNvPr id="1293" name="Google Shape;1293;p97"/>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294" name="Google Shape;1294;p97"/>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295" name="Google Shape;1295;p97"/>
          <p:cNvGrpSpPr/>
          <p:nvPr/>
        </p:nvGrpSpPr>
        <p:grpSpPr>
          <a:xfrm>
            <a:off x="0" y="549275"/>
            <a:ext cx="8893175" cy="6119812"/>
            <a:chOff x="0" y="346"/>
            <a:chExt cx="5602" cy="3855"/>
          </a:xfrm>
        </p:grpSpPr>
        <p:sp>
          <p:nvSpPr>
            <p:cNvPr id="1296" name="Google Shape;1296;p97"/>
            <p:cNvSpPr txBox="1"/>
            <p:nvPr/>
          </p:nvSpPr>
          <p:spPr>
            <a:xfrm>
              <a:off x="0" y="346"/>
              <a:ext cx="5602" cy="3855"/>
            </a:xfrm>
            <a:prstGeom prst="rect">
              <a:avLst/>
            </a:prstGeom>
            <a:noFill/>
            <a:ln>
              <a:noFill/>
            </a:ln>
          </p:spPr>
          <p:txBody>
            <a:bodyPr anchorCtr="0" anchor="t" bIns="45700" lIns="91425" spcFirstLastPara="1" rIns="91425" wrap="square" tIns="45700">
              <a:noAutofit/>
            </a:bodyPr>
            <a:lstStyle/>
            <a:p>
              <a:pPr indent="0" lvl="0" marL="0" marR="0" rtl="0" algn="just">
                <a:lnSpc>
                  <a:spcPct val="80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Скатерти после застолий бывает очень сложно отстирать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от пятен. Пятна от пива и вина тоже можно попробовать вывести при помощи лимона. Для этого потрите их половинкой лимона и подержите на солнце. Затем останется только хорошо простирать скатерть и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прополоскать в холодной воде. Но, используя лимонный сок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для выведения пятен, помните, что это кислота, а поэтому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нужно быть осторожными с деликатными и цветными </a:t>
              </a:r>
              <a:endParaRPr/>
            </a:p>
            <a:p>
              <a:pPr indent="0" lvl="0" marL="0" marR="0" rtl="0" algn="just">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тканями.</a:t>
              </a:r>
              <a:endParaRPr/>
            </a:p>
            <a:p>
              <a:pPr indent="0" lvl="0" marL="0" marR="0" rtl="0" algn="l">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1"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Поможет лимон и при уборке в доме. Так фарфоровые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вазы, статуэтки и т. п. можно вымыть холодной водой с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добавлением лимонного сока. Они будут блестеть яркими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красками, как новые.</a:t>
              </a:r>
              <a:endParaRPr/>
            </a:p>
          </p:txBody>
        </p:sp>
        <p:cxnSp>
          <p:nvCxnSpPr>
            <p:cNvPr id="1297" name="Google Shape;1297;p97"/>
            <p:cNvCxnSpPr/>
            <p:nvPr/>
          </p:nvCxnSpPr>
          <p:spPr>
            <a:xfrm>
              <a:off x="0" y="346"/>
              <a:ext cx="5602" cy="0"/>
            </a:xfrm>
            <a:prstGeom prst="straightConnector1">
              <a:avLst/>
            </a:prstGeom>
            <a:noFill/>
            <a:ln>
              <a:noFill/>
            </a:ln>
          </p:spPr>
        </p:cxnSp>
        <p:cxnSp>
          <p:nvCxnSpPr>
            <p:cNvPr id="1298" name="Google Shape;1298;p97"/>
            <p:cNvCxnSpPr/>
            <p:nvPr/>
          </p:nvCxnSpPr>
          <p:spPr>
            <a:xfrm>
              <a:off x="0" y="4201"/>
              <a:ext cx="5602" cy="0"/>
            </a:xfrm>
            <a:prstGeom prst="straightConnector1">
              <a:avLst/>
            </a:prstGeom>
            <a:noFill/>
            <a:ln>
              <a:noFill/>
            </a:ln>
          </p:spPr>
        </p:cxnSp>
        <p:cxnSp>
          <p:nvCxnSpPr>
            <p:cNvPr id="1299" name="Google Shape;1299;p97"/>
            <p:cNvCxnSpPr/>
            <p:nvPr/>
          </p:nvCxnSpPr>
          <p:spPr>
            <a:xfrm>
              <a:off x="0" y="346"/>
              <a:ext cx="0" cy="3855"/>
            </a:xfrm>
            <a:prstGeom prst="straightConnector1">
              <a:avLst/>
            </a:prstGeom>
            <a:noFill/>
            <a:ln>
              <a:noFill/>
            </a:ln>
          </p:spPr>
        </p:cxnSp>
        <p:cxnSp>
          <p:nvCxnSpPr>
            <p:cNvPr id="1300" name="Google Shape;1300;p97"/>
            <p:cNvCxnSpPr/>
            <p:nvPr/>
          </p:nvCxnSpPr>
          <p:spPr>
            <a:xfrm>
              <a:off x="5602" y="346"/>
              <a:ext cx="0" cy="3855"/>
            </a:xfrm>
            <a:prstGeom prst="straightConnector1">
              <a:avLst/>
            </a:prstGeom>
            <a:noFill/>
            <a:ln>
              <a:noFill/>
            </a:ln>
          </p:spPr>
        </p:cxnSp>
      </p:grpSp>
      <p:sp>
        <p:nvSpPr>
          <p:cNvPr id="1301" name="Google Shape;1301;p97"/>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9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94">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305" name="Shape 1305"/>
        <p:cNvGrpSpPr/>
        <p:nvPr/>
      </p:nvGrpSpPr>
      <p:grpSpPr>
        <a:xfrm>
          <a:off x="0" y="0"/>
          <a:ext cx="0" cy="0"/>
          <a:chOff x="0" y="0"/>
          <a:chExt cx="0" cy="0"/>
        </a:xfrm>
      </p:grpSpPr>
      <p:sp>
        <p:nvSpPr>
          <p:cNvPr id="1306" name="Google Shape;1306;p98"/>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307" name="Google Shape;1307;p98"/>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308" name="Google Shape;1308;p98"/>
          <p:cNvGrpSpPr/>
          <p:nvPr/>
        </p:nvGrpSpPr>
        <p:grpSpPr>
          <a:xfrm>
            <a:off x="0" y="549275"/>
            <a:ext cx="8893175" cy="6119812"/>
            <a:chOff x="0" y="346"/>
            <a:chExt cx="5602" cy="3855"/>
          </a:xfrm>
        </p:grpSpPr>
        <p:sp>
          <p:nvSpPr>
            <p:cNvPr id="1309" name="Google Shape;1309;p98"/>
            <p:cNvSpPr txBox="1"/>
            <p:nvPr/>
          </p:nvSpPr>
          <p:spPr>
            <a:xfrm>
              <a:off x="0" y="346"/>
              <a:ext cx="5602" cy="3855"/>
            </a:xfrm>
            <a:prstGeom prst="rect">
              <a:avLst/>
            </a:prstGeom>
            <a:noFill/>
            <a:ln>
              <a:noFill/>
            </a:ln>
          </p:spPr>
          <p:txBody>
            <a:bodyPr anchorCtr="0" anchor="t" bIns="45700" lIns="91425" spcFirstLastPara="1" rIns="91425" wrap="square" tIns="45700">
              <a:noAutofit/>
            </a:bodyPr>
            <a:lstStyle/>
            <a:p>
              <a:pPr indent="0" lvl="0" marL="87312" marR="0" rtl="0" algn="l">
                <a:lnSpc>
                  <a:spcPct val="80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 </a:t>
              </a:r>
              <a:r>
                <a:rPr b="0" i="0" lang="en-US" sz="2400" u="none">
                  <a:solidFill>
                    <a:schemeClr val="dk1"/>
                  </a:solidFill>
                  <a:latin typeface="Arial"/>
                  <a:ea typeface="Arial"/>
                  <a:cs typeface="Arial"/>
                  <a:sym typeface="Arial"/>
                </a:rPr>
                <a:t>Краны в ванной и на кухне также засверкают от чистоты, </a:t>
              </a:r>
              <a:endParaRPr/>
            </a:p>
            <a:p>
              <a:pPr indent="0" lvl="0" marL="87312"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если почистить их цедрой лимона, потом вымыть </a:t>
              </a:r>
              <a:endParaRPr/>
            </a:p>
            <a:p>
              <a:pPr indent="0" lvl="0" marL="87312"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мыльной водой и протереть сухой тряпкой.</a:t>
              </a:r>
              <a:endParaRPr/>
            </a:p>
            <a:p>
              <a:pPr indent="0" lvl="0" marL="87312" marR="0" rtl="0" algn="l">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При помощи лимона можно вернуть блеск металлическим </a:t>
              </a:r>
              <a:endParaRPr/>
            </a:p>
            <a:p>
              <a:pPr indent="0" lvl="0" marL="87312"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кастрюлям. Для этого потрите их кожурой лимона, на </a:t>
              </a:r>
              <a:endParaRPr/>
            </a:p>
            <a:p>
              <a:pPr indent="0" lvl="0" marL="87312"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которой осталась мякоть, а затем ополосните водой.</a:t>
              </a:r>
              <a:endParaRPr/>
            </a:p>
            <a:p>
              <a:pPr indent="0" lvl="0" marL="87312" marR="0" rtl="0" algn="l">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Поможет лимон избавиться от известкового налёта. </a:t>
              </a:r>
              <a:endParaRPr/>
            </a:p>
            <a:p>
              <a:pPr indent="0" lvl="0" marL="87312"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Лимонный сок нужно нанести на заизвесткованную </a:t>
              </a:r>
              <a:endParaRPr/>
            </a:p>
            <a:p>
              <a:pPr indent="0" lvl="0" marL="87312"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поверхность и через какое-то время смыть водой.</a:t>
              </a:r>
              <a:endParaRPr/>
            </a:p>
            <a:p>
              <a:pPr indent="0" lvl="0" marL="87312" marR="0" rtl="0" algn="l">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Многие хозяйки страдают от домовых муравьёв.</a:t>
              </a:r>
              <a:endParaRPr/>
            </a:p>
            <a:p>
              <a:pPr indent="0" lvl="0" marL="87312"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Попробуйте смазать лимонным соком места скопления этих </a:t>
              </a:r>
              <a:endParaRPr/>
            </a:p>
            <a:p>
              <a:pPr indent="0" lvl="0" marL="87312"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насекомых.</a:t>
              </a:r>
              <a:endParaRPr/>
            </a:p>
          </p:txBody>
        </p:sp>
        <p:cxnSp>
          <p:nvCxnSpPr>
            <p:cNvPr id="1310" name="Google Shape;1310;p98"/>
            <p:cNvCxnSpPr/>
            <p:nvPr/>
          </p:nvCxnSpPr>
          <p:spPr>
            <a:xfrm>
              <a:off x="0" y="346"/>
              <a:ext cx="5602" cy="0"/>
            </a:xfrm>
            <a:prstGeom prst="straightConnector1">
              <a:avLst/>
            </a:prstGeom>
            <a:noFill/>
            <a:ln>
              <a:noFill/>
            </a:ln>
          </p:spPr>
        </p:cxnSp>
        <p:cxnSp>
          <p:nvCxnSpPr>
            <p:cNvPr id="1311" name="Google Shape;1311;p98"/>
            <p:cNvCxnSpPr/>
            <p:nvPr/>
          </p:nvCxnSpPr>
          <p:spPr>
            <a:xfrm>
              <a:off x="0" y="4201"/>
              <a:ext cx="5602" cy="0"/>
            </a:xfrm>
            <a:prstGeom prst="straightConnector1">
              <a:avLst/>
            </a:prstGeom>
            <a:noFill/>
            <a:ln>
              <a:noFill/>
            </a:ln>
          </p:spPr>
        </p:cxnSp>
        <p:cxnSp>
          <p:nvCxnSpPr>
            <p:cNvPr id="1312" name="Google Shape;1312;p98"/>
            <p:cNvCxnSpPr/>
            <p:nvPr/>
          </p:nvCxnSpPr>
          <p:spPr>
            <a:xfrm>
              <a:off x="0" y="346"/>
              <a:ext cx="0" cy="3855"/>
            </a:xfrm>
            <a:prstGeom prst="straightConnector1">
              <a:avLst/>
            </a:prstGeom>
            <a:noFill/>
            <a:ln>
              <a:noFill/>
            </a:ln>
          </p:spPr>
        </p:cxnSp>
        <p:cxnSp>
          <p:nvCxnSpPr>
            <p:cNvPr id="1313" name="Google Shape;1313;p98"/>
            <p:cNvCxnSpPr/>
            <p:nvPr/>
          </p:nvCxnSpPr>
          <p:spPr>
            <a:xfrm>
              <a:off x="5602" y="346"/>
              <a:ext cx="0" cy="3855"/>
            </a:xfrm>
            <a:prstGeom prst="straightConnector1">
              <a:avLst/>
            </a:prstGeom>
            <a:noFill/>
            <a:ln>
              <a:noFill/>
            </a:ln>
          </p:spPr>
        </p:cxnSp>
      </p:grpSp>
      <p:sp>
        <p:nvSpPr>
          <p:cNvPr id="1314" name="Google Shape;1314;p98"/>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7">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318" name="Shape 1318"/>
        <p:cNvGrpSpPr/>
        <p:nvPr/>
      </p:nvGrpSpPr>
      <p:grpSpPr>
        <a:xfrm>
          <a:off x="0" y="0"/>
          <a:ext cx="0" cy="0"/>
          <a:chOff x="0" y="0"/>
          <a:chExt cx="0" cy="0"/>
        </a:xfrm>
      </p:grpSpPr>
      <p:sp>
        <p:nvSpPr>
          <p:cNvPr id="1319" name="Google Shape;1319;p99"/>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320" name="Google Shape;1320;p99"/>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321" name="Google Shape;1321;p99"/>
          <p:cNvGrpSpPr/>
          <p:nvPr/>
        </p:nvGrpSpPr>
        <p:grpSpPr>
          <a:xfrm>
            <a:off x="0" y="549275"/>
            <a:ext cx="9036050" cy="6149975"/>
            <a:chOff x="0" y="346"/>
            <a:chExt cx="5692" cy="3874"/>
          </a:xfrm>
        </p:grpSpPr>
        <p:sp>
          <p:nvSpPr>
            <p:cNvPr id="1322" name="Google Shape;1322;p99"/>
            <p:cNvSpPr txBox="1"/>
            <p:nvPr/>
          </p:nvSpPr>
          <p:spPr>
            <a:xfrm>
              <a:off x="0" y="346"/>
              <a:ext cx="5692" cy="3874"/>
            </a:xfrm>
            <a:prstGeom prst="rect">
              <a:avLst/>
            </a:prstGeom>
            <a:noFill/>
            <a:ln>
              <a:noFill/>
            </a:ln>
          </p:spPr>
          <p:txBody>
            <a:bodyPr anchorCtr="0" anchor="t" bIns="45700" lIns="91425" spcFirstLastPara="1" rIns="91425" wrap="square" tIns="45700">
              <a:noAutofit/>
            </a:bodyPr>
            <a:lstStyle/>
            <a:p>
              <a:pPr indent="87312" lvl="0" marL="0" marR="0" rtl="0" algn="l">
                <a:lnSpc>
                  <a:spcPct val="75000"/>
                </a:lnSpc>
                <a:spcBef>
                  <a:spcPts val="0"/>
                </a:spcBef>
                <a:spcAft>
                  <a:spcPts val="0"/>
                </a:spcAft>
                <a:buClr>
                  <a:schemeClr val="lt2"/>
                </a:buClr>
                <a:buSzPts val="2800"/>
                <a:buFont typeface="Arial"/>
                <a:buNone/>
              </a:pPr>
              <a:r>
                <a:rPr b="1" i="0" lang="en-US" sz="2800" u="none">
                  <a:solidFill>
                    <a:schemeClr val="lt2"/>
                  </a:solidFill>
                  <a:latin typeface="Arial"/>
                  <a:ea typeface="Arial"/>
                  <a:cs typeface="Arial"/>
                  <a:sym typeface="Arial"/>
                </a:rPr>
                <a:t>•</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Если в вазу с фруктами положить лимон, то он поможет </a:t>
              </a:r>
              <a:endParaRPr/>
            </a:p>
            <a:p>
              <a:pPr indent="87312"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надолго сохранить их свежесть, недозревшие бананы </a:t>
              </a:r>
              <a:endParaRPr/>
            </a:p>
            <a:p>
              <a:pPr indent="87312"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рядом с лимоном быстро дозреют и не испортятся.</a:t>
              </a:r>
              <a:endParaRPr/>
            </a:p>
            <a:p>
              <a:pPr indent="87312" lvl="0" marL="0" marR="0" rtl="0" algn="l">
                <a:lnSpc>
                  <a:spcPct val="7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Занимаясь приготовлением пищи, иногда недовольно </a:t>
              </a:r>
              <a:endParaRPr/>
            </a:p>
            <a:p>
              <a:pPr indent="87312"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замечаем, что руки приобретают запах рыбы, лука, чеснока. </a:t>
              </a:r>
              <a:endParaRPr/>
            </a:p>
            <a:p>
              <a:pPr indent="87312"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Если потереть их и заодно ножи, которыми пользовались, </a:t>
              </a:r>
              <a:endParaRPr/>
            </a:p>
            <a:p>
              <a:pPr indent="87312"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мякотью лимона, а потом вымыть, то от запаха не останется </a:t>
              </a:r>
              <a:endParaRPr/>
            </a:p>
            <a:p>
              <a:pPr indent="87312"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и следа.</a:t>
              </a:r>
              <a:endParaRPr/>
            </a:p>
            <a:p>
              <a:pPr indent="87312" lvl="0" marL="0" marR="0" rtl="0" algn="l">
                <a:lnSpc>
                  <a:spcPct val="75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Поможет лимон избавиться и от запаха в микроволновой   </a:t>
              </a:r>
              <a:endParaRPr/>
            </a:p>
            <a:p>
              <a:pPr indent="87312"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печи. Для этого положите несколько долек лимона в чашку с </a:t>
              </a:r>
              <a:endParaRPr/>
            </a:p>
            <a:p>
              <a:pPr indent="87312"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водой и поставьте в СВЧ-печь на две минуты, включив </a:t>
              </a:r>
              <a:endParaRPr/>
            </a:p>
            <a:p>
              <a:pPr indent="87312"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полную мощность. Поглотит лимон и неприятные запахи в  </a:t>
              </a:r>
              <a:endParaRPr/>
            </a:p>
            <a:p>
              <a:pPr indent="87312"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холодильнике: разрежьте лимон пополам и поставьте его в </a:t>
              </a:r>
              <a:endParaRPr/>
            </a:p>
            <a:p>
              <a:pPr indent="87312"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холодильник на</a:t>
              </a:r>
              <a:r>
                <a:rPr b="0" i="1"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некоторое время.</a:t>
              </a:r>
              <a:endParaRPr/>
            </a:p>
            <a:p>
              <a:pPr indent="87312" lvl="0" marL="0" marR="0" rtl="0" algn="l">
                <a:lnSpc>
                  <a:spcPct val="75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Раздражающий запах цветной капусты при её тёпловой </a:t>
              </a:r>
              <a:endParaRPr/>
            </a:p>
            <a:p>
              <a:pPr indent="87312"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обработке исчезнет, если добавить в воду небольшую   </a:t>
              </a:r>
              <a:endParaRPr/>
            </a:p>
            <a:p>
              <a:pPr indent="87312" lvl="0" marL="0" marR="0" rtl="0" algn="l">
                <a:lnSpc>
                  <a:spcPct val="75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дольку лимона.</a:t>
              </a:r>
              <a:endParaRPr/>
            </a:p>
          </p:txBody>
        </p:sp>
        <p:cxnSp>
          <p:nvCxnSpPr>
            <p:cNvPr id="1323" name="Google Shape;1323;p99"/>
            <p:cNvCxnSpPr/>
            <p:nvPr/>
          </p:nvCxnSpPr>
          <p:spPr>
            <a:xfrm>
              <a:off x="0" y="346"/>
              <a:ext cx="5692" cy="0"/>
            </a:xfrm>
            <a:prstGeom prst="straightConnector1">
              <a:avLst/>
            </a:prstGeom>
            <a:noFill/>
            <a:ln>
              <a:noFill/>
            </a:ln>
          </p:spPr>
        </p:cxnSp>
        <p:cxnSp>
          <p:nvCxnSpPr>
            <p:cNvPr id="1324" name="Google Shape;1324;p99"/>
            <p:cNvCxnSpPr/>
            <p:nvPr/>
          </p:nvCxnSpPr>
          <p:spPr>
            <a:xfrm>
              <a:off x="0" y="4220"/>
              <a:ext cx="5692" cy="0"/>
            </a:xfrm>
            <a:prstGeom prst="straightConnector1">
              <a:avLst/>
            </a:prstGeom>
            <a:noFill/>
            <a:ln>
              <a:noFill/>
            </a:ln>
          </p:spPr>
        </p:cxnSp>
        <p:cxnSp>
          <p:nvCxnSpPr>
            <p:cNvPr id="1325" name="Google Shape;1325;p99"/>
            <p:cNvCxnSpPr/>
            <p:nvPr/>
          </p:nvCxnSpPr>
          <p:spPr>
            <a:xfrm>
              <a:off x="0" y="346"/>
              <a:ext cx="0" cy="3874"/>
            </a:xfrm>
            <a:prstGeom prst="straightConnector1">
              <a:avLst/>
            </a:prstGeom>
            <a:noFill/>
            <a:ln>
              <a:noFill/>
            </a:ln>
          </p:spPr>
        </p:cxnSp>
        <p:cxnSp>
          <p:nvCxnSpPr>
            <p:cNvPr id="1326" name="Google Shape;1326;p99"/>
            <p:cNvCxnSpPr/>
            <p:nvPr/>
          </p:nvCxnSpPr>
          <p:spPr>
            <a:xfrm>
              <a:off x="5692" y="346"/>
              <a:ext cx="0" cy="3874"/>
            </a:xfrm>
            <a:prstGeom prst="straightConnector1">
              <a:avLst/>
            </a:prstGeom>
            <a:noFill/>
            <a:ln>
              <a:noFill/>
            </a:ln>
          </p:spPr>
        </p:cxnSp>
      </p:grpSp>
      <p:sp>
        <p:nvSpPr>
          <p:cNvPr id="1327" name="Google Shape;1327;p99"/>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0">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331" name="Shape 1331"/>
        <p:cNvGrpSpPr/>
        <p:nvPr/>
      </p:nvGrpSpPr>
      <p:grpSpPr>
        <a:xfrm>
          <a:off x="0" y="0"/>
          <a:ext cx="0" cy="0"/>
          <a:chOff x="0" y="0"/>
          <a:chExt cx="0" cy="0"/>
        </a:xfrm>
      </p:grpSpPr>
      <p:sp>
        <p:nvSpPr>
          <p:cNvPr id="1332" name="Google Shape;1332;p100"/>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333" name="Google Shape;1333;p100"/>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334" name="Google Shape;1334;p100"/>
          <p:cNvGrpSpPr/>
          <p:nvPr/>
        </p:nvGrpSpPr>
        <p:grpSpPr>
          <a:xfrm>
            <a:off x="107950" y="549275"/>
            <a:ext cx="8785225" cy="6119812"/>
            <a:chOff x="68" y="346"/>
            <a:chExt cx="5534" cy="3855"/>
          </a:xfrm>
        </p:grpSpPr>
        <p:sp>
          <p:nvSpPr>
            <p:cNvPr id="1335" name="Google Shape;1335;p100"/>
            <p:cNvSpPr txBox="1"/>
            <p:nvPr/>
          </p:nvSpPr>
          <p:spPr>
            <a:xfrm>
              <a:off x="68" y="346"/>
              <a:ext cx="5534" cy="385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Горчичный порошок </a:t>
              </a:r>
              <a:endParaRPr b="0" i="0" sz="2400" u="none">
                <a:solidFill>
                  <a:schemeClr val="dk1"/>
                </a:solidFill>
                <a:latin typeface="Arial"/>
                <a:ea typeface="Arial"/>
                <a:cs typeface="Arial"/>
                <a:sym typeface="Arial"/>
              </a:endParaRPr>
            </a:p>
            <a:p>
              <a:pPr indent="0" lvl="0" marL="0" marR="0" rtl="0" algn="l">
                <a:lnSpc>
                  <a:spcPct val="100000"/>
                </a:lnSpc>
                <a:spcBef>
                  <a:spcPts val="560"/>
                </a:spcBef>
                <a:spcAft>
                  <a:spcPts val="0"/>
                </a:spcAft>
                <a:buClr>
                  <a:schemeClr val="lt2"/>
                </a:buClr>
                <a:buSzPts val="2800"/>
                <a:buFont typeface="Arial"/>
                <a:buNone/>
              </a:pP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Поместите грязную посуду в таз с водой, а затем вымойте при помощи горчичного порошка. Это моющее средство смывается гораздо быстрее, чем любая жидкость для мытья посуды.</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Добавьте немного горчичного порошка при стирке изделий из шерсти и шёлка, они отстираются лучше.</a:t>
              </a:r>
              <a:endParaRPr/>
            </a:p>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cxnSp>
          <p:nvCxnSpPr>
            <p:cNvPr id="1336" name="Google Shape;1336;p100"/>
            <p:cNvCxnSpPr/>
            <p:nvPr/>
          </p:nvCxnSpPr>
          <p:spPr>
            <a:xfrm>
              <a:off x="68" y="346"/>
              <a:ext cx="5534" cy="0"/>
            </a:xfrm>
            <a:prstGeom prst="straightConnector1">
              <a:avLst/>
            </a:prstGeom>
            <a:noFill/>
            <a:ln>
              <a:noFill/>
            </a:ln>
          </p:spPr>
        </p:cxnSp>
        <p:cxnSp>
          <p:nvCxnSpPr>
            <p:cNvPr id="1337" name="Google Shape;1337;p100"/>
            <p:cNvCxnSpPr/>
            <p:nvPr/>
          </p:nvCxnSpPr>
          <p:spPr>
            <a:xfrm>
              <a:off x="68" y="4201"/>
              <a:ext cx="5534" cy="0"/>
            </a:xfrm>
            <a:prstGeom prst="straightConnector1">
              <a:avLst/>
            </a:prstGeom>
            <a:noFill/>
            <a:ln>
              <a:noFill/>
            </a:ln>
          </p:spPr>
        </p:cxnSp>
        <p:cxnSp>
          <p:nvCxnSpPr>
            <p:cNvPr id="1338" name="Google Shape;1338;p100"/>
            <p:cNvCxnSpPr/>
            <p:nvPr/>
          </p:nvCxnSpPr>
          <p:spPr>
            <a:xfrm>
              <a:off x="68" y="346"/>
              <a:ext cx="0" cy="3855"/>
            </a:xfrm>
            <a:prstGeom prst="straightConnector1">
              <a:avLst/>
            </a:prstGeom>
            <a:noFill/>
            <a:ln>
              <a:noFill/>
            </a:ln>
          </p:spPr>
        </p:cxnSp>
        <p:cxnSp>
          <p:nvCxnSpPr>
            <p:cNvPr id="1339" name="Google Shape;1339;p100"/>
            <p:cNvCxnSpPr/>
            <p:nvPr/>
          </p:nvCxnSpPr>
          <p:spPr>
            <a:xfrm>
              <a:off x="5602" y="346"/>
              <a:ext cx="0" cy="3855"/>
            </a:xfrm>
            <a:prstGeom prst="straightConnector1">
              <a:avLst/>
            </a:prstGeom>
            <a:noFill/>
            <a:ln>
              <a:noFill/>
            </a:ln>
          </p:spPr>
        </p:cxnSp>
      </p:grpSp>
      <p:sp>
        <p:nvSpPr>
          <p:cNvPr id="1340" name="Google Shape;1340;p100"/>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3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33">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344" name="Shape 1344"/>
        <p:cNvGrpSpPr/>
        <p:nvPr/>
      </p:nvGrpSpPr>
      <p:grpSpPr>
        <a:xfrm>
          <a:off x="0" y="0"/>
          <a:ext cx="0" cy="0"/>
          <a:chOff x="0" y="0"/>
          <a:chExt cx="0" cy="0"/>
        </a:xfrm>
      </p:grpSpPr>
      <p:sp>
        <p:nvSpPr>
          <p:cNvPr id="1345" name="Google Shape;1345;p101"/>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346" name="Google Shape;1346;p101"/>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347" name="Google Shape;1347;p101"/>
          <p:cNvGrpSpPr/>
          <p:nvPr/>
        </p:nvGrpSpPr>
        <p:grpSpPr>
          <a:xfrm>
            <a:off x="179387" y="549275"/>
            <a:ext cx="8964612" cy="6119812"/>
            <a:chOff x="113" y="346"/>
            <a:chExt cx="5444" cy="3855"/>
          </a:xfrm>
        </p:grpSpPr>
        <p:sp>
          <p:nvSpPr>
            <p:cNvPr id="1348" name="Google Shape;1348;p101"/>
            <p:cNvSpPr txBox="1"/>
            <p:nvPr/>
          </p:nvSpPr>
          <p:spPr>
            <a:xfrm>
              <a:off x="113" y="346"/>
              <a:ext cx="5444" cy="385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Мыло </a:t>
              </a:r>
              <a:br>
                <a:rPr b="0" i="0" lang="en-US" sz="2400" u="none">
                  <a:solidFill>
                    <a:schemeClr val="dk1"/>
                  </a:solidFill>
                  <a:latin typeface="Arial"/>
                  <a:ea typeface="Arial"/>
                  <a:cs typeface="Arial"/>
                  <a:sym typeface="Arial"/>
                </a:rPr>
              </a:b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Любые поверхности, покрытые позолотой - рамы, фурнитура, сувениры, - хорошо очищаются губкой, смоченной в мыльном растворе.</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Полированную мебель можно протереть раствором ядрового мыла, после чего отполировать замшей.</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Изделия из бронзы легко чистятся с помощью мыльного раствора. После этого их необходимо ополоснуть, просушить, протереть мелом, а затем отполировать кусочком замши.</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0" i="0"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Мыльным раствором (1 пачка на ведро воды) опрыскивают плодовые кустарники и розы перед началом цветения, удаляют тлю с листьев яблонь.</a:t>
              </a:r>
              <a:r>
                <a:rPr b="0" i="0" lang="en-US" sz="2800" u="none">
                  <a:solidFill>
                    <a:schemeClr val="dk1"/>
                  </a:solidFill>
                  <a:latin typeface="Arial"/>
                  <a:ea typeface="Arial"/>
                  <a:cs typeface="Arial"/>
                  <a:sym typeface="Arial"/>
                </a:rPr>
                <a:t>  </a:t>
              </a:r>
              <a:endParaRPr/>
            </a:p>
          </p:txBody>
        </p:sp>
        <p:cxnSp>
          <p:nvCxnSpPr>
            <p:cNvPr id="1349" name="Google Shape;1349;p101"/>
            <p:cNvCxnSpPr/>
            <p:nvPr/>
          </p:nvCxnSpPr>
          <p:spPr>
            <a:xfrm>
              <a:off x="113" y="346"/>
              <a:ext cx="5444" cy="0"/>
            </a:xfrm>
            <a:prstGeom prst="straightConnector1">
              <a:avLst/>
            </a:prstGeom>
            <a:noFill/>
            <a:ln>
              <a:noFill/>
            </a:ln>
          </p:spPr>
        </p:cxnSp>
        <p:cxnSp>
          <p:nvCxnSpPr>
            <p:cNvPr id="1350" name="Google Shape;1350;p101"/>
            <p:cNvCxnSpPr/>
            <p:nvPr/>
          </p:nvCxnSpPr>
          <p:spPr>
            <a:xfrm>
              <a:off x="113" y="4201"/>
              <a:ext cx="5444" cy="0"/>
            </a:xfrm>
            <a:prstGeom prst="straightConnector1">
              <a:avLst/>
            </a:prstGeom>
            <a:noFill/>
            <a:ln>
              <a:noFill/>
            </a:ln>
          </p:spPr>
        </p:cxnSp>
        <p:cxnSp>
          <p:nvCxnSpPr>
            <p:cNvPr id="1351" name="Google Shape;1351;p101"/>
            <p:cNvCxnSpPr/>
            <p:nvPr/>
          </p:nvCxnSpPr>
          <p:spPr>
            <a:xfrm>
              <a:off x="113" y="346"/>
              <a:ext cx="0" cy="3855"/>
            </a:xfrm>
            <a:prstGeom prst="straightConnector1">
              <a:avLst/>
            </a:prstGeom>
            <a:noFill/>
            <a:ln>
              <a:noFill/>
            </a:ln>
          </p:spPr>
        </p:cxnSp>
        <p:cxnSp>
          <p:nvCxnSpPr>
            <p:cNvPr id="1352" name="Google Shape;1352;p101"/>
            <p:cNvCxnSpPr/>
            <p:nvPr/>
          </p:nvCxnSpPr>
          <p:spPr>
            <a:xfrm>
              <a:off x="5557" y="346"/>
              <a:ext cx="0" cy="3855"/>
            </a:xfrm>
            <a:prstGeom prst="straightConnector1">
              <a:avLst/>
            </a:prstGeom>
            <a:noFill/>
            <a:ln>
              <a:noFill/>
            </a:ln>
          </p:spPr>
        </p:cxnSp>
      </p:grpSp>
      <p:sp>
        <p:nvSpPr>
          <p:cNvPr id="1353" name="Google Shape;1353;p101"/>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6">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357" name="Shape 1357"/>
        <p:cNvGrpSpPr/>
        <p:nvPr/>
      </p:nvGrpSpPr>
      <p:grpSpPr>
        <a:xfrm>
          <a:off x="0" y="0"/>
          <a:ext cx="0" cy="0"/>
          <a:chOff x="0" y="0"/>
          <a:chExt cx="0" cy="0"/>
        </a:xfrm>
      </p:grpSpPr>
      <p:sp>
        <p:nvSpPr>
          <p:cNvPr id="1358" name="Google Shape;1358;p102"/>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359" name="Google Shape;1359;p102"/>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360" name="Google Shape;1360;p102"/>
          <p:cNvGrpSpPr/>
          <p:nvPr/>
        </p:nvGrpSpPr>
        <p:grpSpPr>
          <a:xfrm>
            <a:off x="179387" y="549275"/>
            <a:ext cx="8964612" cy="6119812"/>
            <a:chOff x="113" y="346"/>
            <a:chExt cx="5647" cy="3855"/>
          </a:xfrm>
        </p:grpSpPr>
        <p:sp>
          <p:nvSpPr>
            <p:cNvPr id="1361" name="Google Shape;1361;p102"/>
            <p:cNvSpPr txBox="1"/>
            <p:nvPr/>
          </p:nvSpPr>
          <p:spPr>
            <a:xfrm>
              <a:off x="113" y="346"/>
              <a:ext cx="5647" cy="3855"/>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Другие средства</a:t>
              </a:r>
              <a:endParaRPr/>
            </a:p>
            <a:p>
              <a:pPr indent="0" lvl="0" marL="0" marR="0" rtl="0" algn="l">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Минеральная вода. На свежее пятно налейте немного минеральной воды, дайте ей слегка впитаться, а затем соберите её чистой тряпочкой.</a:t>
              </a:r>
              <a:br>
                <a:rPr b="0" i="0" lang="en-US" sz="2400" u="none">
                  <a:solidFill>
                    <a:schemeClr val="dk1"/>
                  </a:solidFill>
                  <a:latin typeface="Arial"/>
                  <a:ea typeface="Arial"/>
                  <a:cs typeface="Arial"/>
                  <a:sym typeface="Arial"/>
                </a:rPr>
              </a:b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Нашатырный спирт. Если кафельная плитка стала матовой, протрите её салфеткой, смоченной нашатырным спиртом, и она заблестит снова.</a:t>
              </a:r>
              <a:br>
                <a:rPr b="0" i="0" lang="en-US" sz="2400" u="none">
                  <a:solidFill>
                    <a:schemeClr val="dk1"/>
                  </a:solidFill>
                  <a:latin typeface="Arial"/>
                  <a:ea typeface="Arial"/>
                  <a:cs typeface="Arial"/>
                  <a:sym typeface="Arial"/>
                </a:rPr>
              </a:b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Резиновый ластик. Если на деревянном полу остались следы от резиновых каблуков, сотрите их обычным ластиком.</a:t>
              </a:r>
              <a:endParaRPr/>
            </a:p>
            <a:p>
              <a:pPr indent="0" lvl="0" marL="0" marR="0" rtl="0" algn="l">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Пчелиный воск. Немного размягченный воск - лучшее средство для ухода за мебелью из мягких пород дерева.</a:t>
              </a:r>
              <a:br>
                <a:rPr b="0" i="0" lang="en-US" sz="2400" u="none">
                  <a:solidFill>
                    <a:schemeClr val="dk1"/>
                  </a:solidFill>
                  <a:latin typeface="Arial"/>
                  <a:ea typeface="Arial"/>
                  <a:cs typeface="Arial"/>
                  <a:sym typeface="Arial"/>
                </a:rPr>
              </a:b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Вазелин. Им можно смазывать дверные петли, чтобы они не поскрипывали.</a:t>
              </a:r>
              <a:br>
                <a:rPr b="0" i="0" lang="en-US" sz="2400" u="none">
                  <a:solidFill>
                    <a:schemeClr val="dk1"/>
                  </a:solidFill>
                  <a:latin typeface="Arial"/>
                  <a:ea typeface="Arial"/>
                  <a:cs typeface="Arial"/>
                  <a:sym typeface="Arial"/>
                </a:rPr>
              </a:br>
              <a:r>
                <a:rPr b="0" i="1" lang="en-US" sz="2800" u="none">
                  <a:solidFill>
                    <a:schemeClr val="lt2"/>
                  </a:solidFill>
                  <a:latin typeface="Arial"/>
                  <a:ea typeface="Arial"/>
                  <a:cs typeface="Arial"/>
                  <a:sym typeface="Arial"/>
                </a:rPr>
                <a:t>•</a:t>
              </a:r>
              <a:r>
                <a:rPr b="0" i="0" lang="en-US" sz="2400" u="none">
                  <a:solidFill>
                    <a:schemeClr val="dk1"/>
                  </a:solidFill>
                  <a:latin typeface="Arial"/>
                  <a:ea typeface="Arial"/>
                  <a:cs typeface="Arial"/>
                  <a:sym typeface="Arial"/>
                </a:rPr>
                <a:t>  Тальк. Если со временем выдвижные ящички мебели стали заедать, посыпьте направляющие планки небольшим количеством талька.  </a:t>
              </a:r>
              <a:endParaRPr/>
            </a:p>
          </p:txBody>
        </p:sp>
        <p:cxnSp>
          <p:nvCxnSpPr>
            <p:cNvPr id="1362" name="Google Shape;1362;p102"/>
            <p:cNvCxnSpPr/>
            <p:nvPr/>
          </p:nvCxnSpPr>
          <p:spPr>
            <a:xfrm>
              <a:off x="113" y="346"/>
              <a:ext cx="5647" cy="0"/>
            </a:xfrm>
            <a:prstGeom prst="straightConnector1">
              <a:avLst/>
            </a:prstGeom>
            <a:noFill/>
            <a:ln>
              <a:noFill/>
            </a:ln>
          </p:spPr>
        </p:cxnSp>
        <p:cxnSp>
          <p:nvCxnSpPr>
            <p:cNvPr id="1363" name="Google Shape;1363;p102"/>
            <p:cNvCxnSpPr/>
            <p:nvPr/>
          </p:nvCxnSpPr>
          <p:spPr>
            <a:xfrm>
              <a:off x="113" y="4201"/>
              <a:ext cx="5647" cy="0"/>
            </a:xfrm>
            <a:prstGeom prst="straightConnector1">
              <a:avLst/>
            </a:prstGeom>
            <a:noFill/>
            <a:ln>
              <a:noFill/>
            </a:ln>
          </p:spPr>
        </p:cxnSp>
        <p:cxnSp>
          <p:nvCxnSpPr>
            <p:cNvPr id="1364" name="Google Shape;1364;p102"/>
            <p:cNvCxnSpPr/>
            <p:nvPr/>
          </p:nvCxnSpPr>
          <p:spPr>
            <a:xfrm>
              <a:off x="113" y="346"/>
              <a:ext cx="0" cy="3855"/>
            </a:xfrm>
            <a:prstGeom prst="straightConnector1">
              <a:avLst/>
            </a:prstGeom>
            <a:noFill/>
            <a:ln>
              <a:noFill/>
            </a:ln>
          </p:spPr>
        </p:cxnSp>
        <p:cxnSp>
          <p:nvCxnSpPr>
            <p:cNvPr id="1365" name="Google Shape;1365;p102"/>
            <p:cNvCxnSpPr/>
            <p:nvPr/>
          </p:nvCxnSpPr>
          <p:spPr>
            <a:xfrm>
              <a:off x="5760" y="346"/>
              <a:ext cx="0" cy="3855"/>
            </a:xfrm>
            <a:prstGeom prst="straightConnector1">
              <a:avLst/>
            </a:prstGeom>
            <a:noFill/>
            <a:ln>
              <a:noFill/>
            </a:ln>
          </p:spPr>
        </p:cxnSp>
      </p:grpSp>
      <p:sp>
        <p:nvSpPr>
          <p:cNvPr id="1366" name="Google Shape;1366;p102"/>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5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59">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370" name="Shape 1370"/>
        <p:cNvGrpSpPr/>
        <p:nvPr/>
      </p:nvGrpSpPr>
      <p:grpSpPr>
        <a:xfrm>
          <a:off x="0" y="0"/>
          <a:ext cx="0" cy="0"/>
          <a:chOff x="0" y="0"/>
          <a:chExt cx="0" cy="0"/>
        </a:xfrm>
      </p:grpSpPr>
      <p:sp>
        <p:nvSpPr>
          <p:cNvPr id="1371" name="Google Shape;1371;p103"/>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372" name="Google Shape;1372;p103"/>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373" name="Google Shape;1373;p103"/>
          <p:cNvGrpSpPr/>
          <p:nvPr/>
        </p:nvGrpSpPr>
        <p:grpSpPr>
          <a:xfrm>
            <a:off x="250825" y="549275"/>
            <a:ext cx="8642350" cy="6119812"/>
            <a:chOff x="2154" y="618"/>
            <a:chExt cx="3315" cy="3220"/>
          </a:xfrm>
        </p:grpSpPr>
        <p:sp>
          <p:nvSpPr>
            <p:cNvPr id="1374" name="Google Shape;1374;p103"/>
            <p:cNvSpPr txBox="1"/>
            <p:nvPr/>
          </p:nvSpPr>
          <p:spPr>
            <a:xfrm>
              <a:off x="2154" y="618"/>
              <a:ext cx="3315" cy="322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Arial"/>
                <a:buNone/>
              </a:pPr>
              <a:r>
                <a:rPr b="0" i="1" lang="en-US" sz="2800" u="none">
                  <a:solidFill>
                    <a:schemeClr val="dk1"/>
                  </a:solidFill>
                  <a:latin typeface="Arial"/>
                  <a:ea typeface="Arial"/>
                  <a:cs typeface="Arial"/>
                  <a:sym typeface="Arial"/>
                </a:rPr>
                <a:t>  </a:t>
              </a:r>
              <a:r>
                <a:rPr b="1" i="1" lang="en-US" sz="2800" u="none">
                  <a:solidFill>
                    <a:schemeClr val="dk1"/>
                  </a:solidFill>
                  <a:latin typeface="Arial"/>
                  <a:ea typeface="Arial"/>
                  <a:cs typeface="Arial"/>
                  <a:sym typeface="Arial"/>
                </a:rPr>
                <a:t>Как ухаживать за утюгом</a:t>
              </a:r>
              <a:endParaRPr/>
            </a:p>
          </p:txBody>
        </p:sp>
        <p:cxnSp>
          <p:nvCxnSpPr>
            <p:cNvPr id="1375" name="Google Shape;1375;p103"/>
            <p:cNvCxnSpPr/>
            <p:nvPr/>
          </p:nvCxnSpPr>
          <p:spPr>
            <a:xfrm>
              <a:off x="2154" y="618"/>
              <a:ext cx="3315" cy="0"/>
            </a:xfrm>
            <a:prstGeom prst="straightConnector1">
              <a:avLst/>
            </a:prstGeom>
            <a:noFill/>
            <a:ln>
              <a:noFill/>
            </a:ln>
          </p:spPr>
        </p:cxnSp>
        <p:cxnSp>
          <p:nvCxnSpPr>
            <p:cNvPr id="1376" name="Google Shape;1376;p103"/>
            <p:cNvCxnSpPr/>
            <p:nvPr/>
          </p:nvCxnSpPr>
          <p:spPr>
            <a:xfrm>
              <a:off x="2154" y="3838"/>
              <a:ext cx="3315" cy="0"/>
            </a:xfrm>
            <a:prstGeom prst="straightConnector1">
              <a:avLst/>
            </a:prstGeom>
            <a:noFill/>
            <a:ln>
              <a:noFill/>
            </a:ln>
          </p:spPr>
        </p:cxnSp>
        <p:cxnSp>
          <p:nvCxnSpPr>
            <p:cNvPr id="1377" name="Google Shape;1377;p103"/>
            <p:cNvCxnSpPr/>
            <p:nvPr/>
          </p:nvCxnSpPr>
          <p:spPr>
            <a:xfrm>
              <a:off x="2154" y="618"/>
              <a:ext cx="0" cy="3220"/>
            </a:xfrm>
            <a:prstGeom prst="straightConnector1">
              <a:avLst/>
            </a:prstGeom>
            <a:noFill/>
            <a:ln>
              <a:noFill/>
            </a:ln>
          </p:spPr>
        </p:cxnSp>
        <p:cxnSp>
          <p:nvCxnSpPr>
            <p:cNvPr id="1378" name="Google Shape;1378;p103"/>
            <p:cNvCxnSpPr/>
            <p:nvPr/>
          </p:nvCxnSpPr>
          <p:spPr>
            <a:xfrm>
              <a:off x="5469" y="618"/>
              <a:ext cx="0" cy="3220"/>
            </a:xfrm>
            <a:prstGeom prst="straightConnector1">
              <a:avLst/>
            </a:prstGeom>
            <a:noFill/>
            <a:ln>
              <a:noFill/>
            </a:ln>
          </p:spPr>
        </p:cxnSp>
      </p:grpSp>
      <p:sp>
        <p:nvSpPr>
          <p:cNvPr id="1379" name="Google Shape;1379;p103"/>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pic>
        <p:nvPicPr>
          <p:cNvPr descr="Как ухаживать за утюгом" id="1380" name="Google Shape;1380;p103"/>
          <p:cNvPicPr preferRelativeResize="0"/>
          <p:nvPr/>
        </p:nvPicPr>
        <p:blipFill rotWithShape="1">
          <a:blip r:embed="rId3">
            <a:alphaModFix/>
          </a:blip>
          <a:srcRect b="0" l="0" r="0" t="0"/>
          <a:stretch/>
        </p:blipFill>
        <p:spPr>
          <a:xfrm>
            <a:off x="395287" y="1484312"/>
            <a:ext cx="3743325" cy="1447800"/>
          </a:xfrm>
          <a:prstGeom prst="rect">
            <a:avLst/>
          </a:prstGeom>
          <a:noFill/>
          <a:ln>
            <a:noFill/>
          </a:ln>
        </p:spPr>
      </p:pic>
      <p:graphicFrame>
        <p:nvGraphicFramePr>
          <p:cNvPr id="1381" name="Google Shape;1381;p103"/>
          <p:cNvGraphicFramePr/>
          <p:nvPr/>
        </p:nvGraphicFramePr>
        <p:xfrm>
          <a:off x="827087" y="1125537"/>
          <a:ext cx="3000000" cy="3000000"/>
        </p:xfrm>
        <a:graphic>
          <a:graphicData uri="http://schemas.openxmlformats.org/drawingml/2006/table">
            <a:tbl>
              <a:tblPr>
                <a:noFill/>
                <a:tableStyleId>{35E7F441-4DBA-422F-9488-51A350C52FBC}</a:tableStyleId>
              </a:tblPr>
              <a:tblGrid>
                <a:gridCol w="7848600"/>
              </a:tblGrid>
              <a:tr h="5040300">
                <a:tc>
                  <a:txBody>
                    <a:bodyPr/>
                    <a:lstStyle/>
                    <a:p>
                      <a:pPr indent="0" lvl="0" marL="0" marR="0" rtl="0" algn="r">
                        <a:lnSpc>
                          <a:spcPct val="85000"/>
                        </a:lnSpc>
                        <a:spcBef>
                          <a:spcPts val="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В магазинах продается </a:t>
                      </a:r>
                      <a:endParaRPr/>
                    </a:p>
                    <a:p>
                      <a:pPr indent="0" lvl="0" marL="0" marR="0" rtl="0" algn="r">
                        <a:lnSpc>
                          <a:spcPct val="8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специальный карандаш для  </a:t>
                      </a:r>
                      <a:endParaRPr/>
                    </a:p>
                    <a:p>
                      <a:pPr indent="0" lvl="0" marL="0" marR="0" rtl="0" algn="r">
                        <a:lnSpc>
                          <a:spcPct val="8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чистки утюгов, при помощи </a:t>
                      </a:r>
                      <a:endParaRPr/>
                    </a:p>
                    <a:p>
                      <a:pPr indent="0" lvl="0" marL="0" marR="0" rtl="0" algn="r">
                        <a:lnSpc>
                          <a:spcPct val="8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                                            которого (как написано в             </a:t>
                      </a:r>
                      <a:endParaRPr/>
                    </a:p>
                    <a:p>
                      <a:pPr indent="0" lvl="0" marL="0" marR="0" rtl="0" algn="r">
                        <a:lnSpc>
                          <a:spcPct val="8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                                            инструкции)  удаляется            </a:t>
                      </a:r>
                      <a:endParaRPr/>
                    </a:p>
                    <a:p>
                      <a:pPr indent="0" lvl="0" marL="0" marR="0" rtl="0" algn="r">
                        <a:lnSpc>
                          <a:spcPct val="8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                                            налёт, накипь, нагар волокон                    </a:t>
                      </a:r>
                      <a:endParaRPr/>
                    </a:p>
                    <a:p>
                      <a:pPr indent="0" lvl="0" marL="0" marR="0" rtl="0" algn="r">
                        <a:lnSpc>
                          <a:spcPct val="85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                                            и крахмала. </a:t>
                      </a:r>
                      <a:endParaRPr/>
                    </a:p>
                    <a:p>
                      <a:pPr indent="0" lvl="0" marL="0" marR="0" rtl="0" algn="r">
                        <a:lnSpc>
                          <a:spcPct val="85000"/>
                        </a:lnSpc>
                        <a:spcBef>
                          <a:spcPts val="56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Чтобы почистить при его помощи утюг, нужно нагреть его до указанной в инструкции температуры, затем нанести содержимое</a:t>
                      </a:r>
                      <a:r>
                        <a:rPr b="0" i="0" lang="en-US" sz="2800" u="none" cap="none" strike="noStrike">
                          <a:solidFill>
                            <a:schemeClr val="dk1"/>
                          </a:solidFill>
                          <a:latin typeface="Arial"/>
                          <a:ea typeface="Arial"/>
                          <a:cs typeface="Arial"/>
                          <a:sym typeface="Arial"/>
                        </a:rPr>
                        <a:t> </a:t>
                      </a:r>
                      <a:r>
                        <a:rPr b="0" i="0" lang="en-US" sz="2400" u="none" cap="none" strike="noStrike">
                          <a:solidFill>
                            <a:schemeClr val="dk1"/>
                          </a:solidFill>
                          <a:latin typeface="Arial"/>
                          <a:ea typeface="Arial"/>
                          <a:cs typeface="Arial"/>
                          <a:sym typeface="Arial"/>
                        </a:rPr>
                        <a:t>карандаша на поверхность подошвы, далее протереть обработанную поверхность чистой тряпочкой.</a:t>
                      </a:r>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7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72">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385" name="Shape 1385"/>
        <p:cNvGrpSpPr/>
        <p:nvPr/>
      </p:nvGrpSpPr>
      <p:grpSpPr>
        <a:xfrm>
          <a:off x="0" y="0"/>
          <a:ext cx="0" cy="0"/>
          <a:chOff x="0" y="0"/>
          <a:chExt cx="0" cy="0"/>
        </a:xfrm>
      </p:grpSpPr>
      <p:sp>
        <p:nvSpPr>
          <p:cNvPr id="1386" name="Google Shape;1386;p104"/>
          <p:cNvSpPr txBox="1"/>
          <p:nvPr>
            <p:ph idx="4294967295" type="title"/>
          </p:nvPr>
        </p:nvSpPr>
        <p:spPr>
          <a:xfrm>
            <a:off x="457200" y="457200"/>
            <a:ext cx="8229600" cy="137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
        <p:nvSpPr>
          <p:cNvPr id="1387" name="Google Shape;1387;p104"/>
          <p:cNvSpPr txBox="1"/>
          <p:nvPr>
            <p:ph idx="4294967295" type="body"/>
          </p:nvPr>
        </p:nvSpPr>
        <p:spPr>
          <a:xfrm>
            <a:off x="457200" y="1981200"/>
            <a:ext cx="4038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480"/>
              </a:spcBef>
              <a:spcAft>
                <a:spcPts val="0"/>
              </a:spcAft>
              <a:buClr>
                <a:schemeClr val="lt2"/>
              </a:buClr>
              <a:buSzPts val="1800"/>
              <a:buFont typeface="Noto Sans Symbols"/>
              <a:buNone/>
            </a:pPr>
            <a:r>
              <a:rPr b="0" i="0" lang="en-US" sz="2400" u="none" cap="none" strike="noStrike">
                <a:solidFill>
                  <a:schemeClr val="dk1"/>
                </a:solidFill>
                <a:latin typeface="Arial"/>
                <a:ea typeface="Arial"/>
                <a:cs typeface="Arial"/>
                <a:sym typeface="Arial"/>
              </a:rPr>
              <a:t>    </a:t>
            </a:r>
            <a:endParaRPr/>
          </a:p>
        </p:txBody>
      </p:sp>
      <p:grpSp>
        <p:nvGrpSpPr>
          <p:cNvPr id="1388" name="Google Shape;1388;p104"/>
          <p:cNvGrpSpPr/>
          <p:nvPr/>
        </p:nvGrpSpPr>
        <p:grpSpPr>
          <a:xfrm>
            <a:off x="179387" y="549275"/>
            <a:ext cx="8964612" cy="6119812"/>
            <a:chOff x="113" y="346"/>
            <a:chExt cx="5647" cy="3855"/>
          </a:xfrm>
        </p:grpSpPr>
        <p:sp>
          <p:nvSpPr>
            <p:cNvPr id="1389" name="Google Shape;1389;p104"/>
            <p:cNvSpPr txBox="1"/>
            <p:nvPr/>
          </p:nvSpPr>
          <p:spPr>
            <a:xfrm>
              <a:off x="113" y="346"/>
              <a:ext cx="5647" cy="3855"/>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Если у подошвы утюга антипригарная алюминиевая или хромированная поверхность, то от прилипшей во время глажения синтетики её отчистить довольно легко. Хорошо нагрейте утюг и удалите полимерные частицы деревянной лопаткой. Остатки волокон легко удалить, если несколько раз прогладить старую махровую тряпку или любую другу «шершавую» ткань.</a:t>
              </a:r>
              <a:endParaRPr b="1" i="0" sz="2400" u="none">
                <a:solidFill>
                  <a:schemeClr val="dk1"/>
                </a:solidFill>
                <a:latin typeface="Arial"/>
                <a:ea typeface="Arial"/>
                <a:cs typeface="Arial"/>
                <a:sym typeface="Arial"/>
              </a:endParaRPr>
            </a:p>
            <a:p>
              <a:pPr indent="0" lvl="0" marL="0" marR="0" rtl="0" algn="l">
                <a:lnSpc>
                  <a:spcPct val="80000"/>
                </a:lnSpc>
                <a:spcBef>
                  <a:spcPts val="560"/>
                </a:spcBef>
                <a:spcAft>
                  <a:spcPts val="0"/>
                </a:spcAft>
                <a:buClr>
                  <a:schemeClr val="lt2"/>
                </a:buClr>
                <a:buSzPts val="2800"/>
                <a:buFont typeface="Arial"/>
                <a:buNone/>
              </a:pPr>
              <a:r>
                <a:rPr b="0" i="1" lang="en-US" sz="2800" u="none">
                  <a:solidFill>
                    <a:schemeClr val="lt2"/>
                  </a:solidFill>
                  <a:latin typeface="Arial"/>
                  <a:ea typeface="Arial"/>
                  <a:cs typeface="Arial"/>
                  <a:sym typeface="Arial"/>
                </a:rPr>
                <a:t>•</a:t>
              </a:r>
              <a:r>
                <a:rPr b="0" i="1" lang="en-US" sz="2800" u="none">
                  <a:solidFill>
                    <a:schemeClr val="dk1"/>
                  </a:solidFill>
                  <a:latin typeface="Arial"/>
                  <a:ea typeface="Arial"/>
                  <a:cs typeface="Arial"/>
                  <a:sym typeface="Arial"/>
                </a:rPr>
                <a:t> </a:t>
              </a:r>
              <a:r>
                <a:rPr b="1" i="0" lang="en-US" sz="2400" u="none">
                  <a:solidFill>
                    <a:schemeClr val="dk1"/>
                  </a:solidFill>
                  <a:latin typeface="Arial"/>
                  <a:ea typeface="Arial"/>
                  <a:cs typeface="Arial"/>
                  <a:sym typeface="Arial"/>
                </a:rPr>
                <a:t> </a:t>
              </a:r>
              <a:r>
                <a:rPr b="0" i="0" lang="en-US" sz="2400" u="none">
                  <a:solidFill>
                    <a:schemeClr val="dk1"/>
                  </a:solidFill>
                  <a:latin typeface="Arial"/>
                  <a:ea typeface="Arial"/>
                  <a:cs typeface="Arial"/>
                  <a:sym typeface="Arial"/>
                </a:rPr>
                <a:t>Обычную грязь с подошвы легко удалить при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помощи обычных домашних средств: столовой соли и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парафина. Смешайте соль и натёртый на тёрке парафин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от свечи, рассыпьте равномерно на лист бумаги, нагрейте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утюг до максимальной температуры и потрите об эту смесь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грязь должна легко удалиться. Восковые пятна очищаются </a:t>
              </a:r>
              <a:endParaRPr/>
            </a:p>
            <a:p>
              <a:pPr indent="0" lvl="0" marL="0" marR="0" rtl="0" algn="l">
                <a:lnSpc>
                  <a:spcPct val="8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легко: разогретым до максимума утюгом прогладьте </a:t>
              </a:r>
              <a:endParaRPr/>
            </a:p>
            <a:p>
              <a:pPr indent="0" lvl="0" marL="0" marR="0" rtl="0" algn="l">
                <a:lnSpc>
                  <a:spcPct val="80000"/>
                </a:lnSpc>
                <a:spcBef>
                  <a:spcPts val="56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несколько раз газету, пока подошва не станет чистой.</a:t>
              </a:r>
              <a:r>
                <a:rPr b="0" i="0" lang="en-US" sz="2800" u="none">
                  <a:solidFill>
                    <a:schemeClr val="dk1"/>
                  </a:solidFill>
                  <a:latin typeface="Arial"/>
                  <a:ea typeface="Arial"/>
                  <a:cs typeface="Arial"/>
                  <a:sym typeface="Arial"/>
                </a:rPr>
                <a:t> </a:t>
              </a:r>
              <a:endParaRPr/>
            </a:p>
          </p:txBody>
        </p:sp>
        <p:cxnSp>
          <p:nvCxnSpPr>
            <p:cNvPr id="1390" name="Google Shape;1390;p104"/>
            <p:cNvCxnSpPr/>
            <p:nvPr/>
          </p:nvCxnSpPr>
          <p:spPr>
            <a:xfrm>
              <a:off x="113" y="346"/>
              <a:ext cx="5647" cy="0"/>
            </a:xfrm>
            <a:prstGeom prst="straightConnector1">
              <a:avLst/>
            </a:prstGeom>
            <a:noFill/>
            <a:ln>
              <a:noFill/>
            </a:ln>
          </p:spPr>
        </p:cxnSp>
        <p:cxnSp>
          <p:nvCxnSpPr>
            <p:cNvPr id="1391" name="Google Shape;1391;p104"/>
            <p:cNvCxnSpPr/>
            <p:nvPr/>
          </p:nvCxnSpPr>
          <p:spPr>
            <a:xfrm>
              <a:off x="113" y="4201"/>
              <a:ext cx="5647" cy="0"/>
            </a:xfrm>
            <a:prstGeom prst="straightConnector1">
              <a:avLst/>
            </a:prstGeom>
            <a:noFill/>
            <a:ln>
              <a:noFill/>
            </a:ln>
          </p:spPr>
        </p:cxnSp>
        <p:cxnSp>
          <p:nvCxnSpPr>
            <p:cNvPr id="1392" name="Google Shape;1392;p104"/>
            <p:cNvCxnSpPr/>
            <p:nvPr/>
          </p:nvCxnSpPr>
          <p:spPr>
            <a:xfrm>
              <a:off x="113" y="346"/>
              <a:ext cx="0" cy="3855"/>
            </a:xfrm>
            <a:prstGeom prst="straightConnector1">
              <a:avLst/>
            </a:prstGeom>
            <a:noFill/>
            <a:ln>
              <a:noFill/>
            </a:ln>
          </p:spPr>
        </p:cxnSp>
        <p:cxnSp>
          <p:nvCxnSpPr>
            <p:cNvPr id="1393" name="Google Shape;1393;p104"/>
            <p:cNvCxnSpPr/>
            <p:nvPr/>
          </p:nvCxnSpPr>
          <p:spPr>
            <a:xfrm>
              <a:off x="5760" y="346"/>
              <a:ext cx="0" cy="3855"/>
            </a:xfrm>
            <a:prstGeom prst="straightConnector1">
              <a:avLst/>
            </a:prstGeom>
            <a:noFill/>
            <a:ln>
              <a:noFill/>
            </a:ln>
          </p:spPr>
        </p:cxnSp>
      </p:grpSp>
      <p:sp>
        <p:nvSpPr>
          <p:cNvPr id="1394" name="Google Shape;1394;p104"/>
          <p:cNvSpPr txBox="1"/>
          <p:nvPr/>
        </p:nvSpPr>
        <p:spPr>
          <a:xfrm>
            <a:off x="179387" y="2836862"/>
            <a:ext cx="8785225" cy="4572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8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87">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Пиксел">
  <a:themeElements>
    <a:clrScheme name="default">
      <a:dk1>
        <a:srgbClr val="000000"/>
      </a:dk1>
      <a:lt1>
        <a:srgbClr val="FFFFFF"/>
      </a:lt1>
      <a:dk2>
        <a:srgbClr val="000000"/>
      </a:dk2>
      <a:lt2>
        <a:srgbClr val="00007D"/>
      </a:lt2>
      <a:accent1>
        <a:srgbClr val="9999FF"/>
      </a:accent1>
      <a:accent2>
        <a:srgbClr val="9999CC"/>
      </a:accent2>
      <a:accent3>
        <a:srgbClr val="FFFFFF"/>
      </a:accent3>
      <a:accent4>
        <a:srgbClr val="9999FF"/>
      </a:accent4>
      <a:accent5>
        <a:srgbClr val="9999CC"/>
      </a:accent5>
      <a:accent6>
        <a:srgbClr val="FFFFFF"/>
      </a:accent6>
      <a:hlink>
        <a:srgbClr val="666699"/>
      </a:hlink>
      <a:folHlink>
        <a:srgbClr val="CCCCE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