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D7A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2246"/>
            <a:ext cx="3181849" cy="3175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00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748064" y="0"/>
            <a:ext cx="2395936" cy="23410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vtm.ru/upload/video/thumbs/medium/2014/01/02/smeshariki-interesnye-momenty-kadry-161388690025-52c5ba69a4bc3.jpg" TargetMode="External"/><Relationship Id="rId13" Type="http://schemas.openxmlformats.org/officeDocument/2006/relationships/hyperlink" Target="http://mathkang.ru/files/file/kenguru_2009_class_3-4.pdf" TargetMode="External"/><Relationship Id="rId3" Type="http://schemas.openxmlformats.org/officeDocument/2006/relationships/hyperlink" Target="http://antalpiti.ru/kartinki/solnyshko" TargetMode="External"/><Relationship Id="rId7" Type="http://schemas.openxmlformats.org/officeDocument/2006/relationships/hyperlink" Target="http://www.reconlux.by/images/deti/multikismesh/b19.jpg" TargetMode="External"/><Relationship Id="rId12" Type="http://schemas.openxmlformats.org/officeDocument/2006/relationships/hyperlink" Target="http://www.dengimsk.ru/upload/images/201402/_______________(1).png" TargetMode="External"/><Relationship Id="rId2" Type="http://schemas.openxmlformats.org/officeDocument/2006/relationships/hyperlink" Target="http://www.liveinternet.ru/users/4812316/post20826094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pixel.ru/wp-content/uploads/2012/07/for-a-loved-one.jpg" TargetMode="External"/><Relationship Id="rId11" Type="http://schemas.openxmlformats.org/officeDocument/2006/relationships/hyperlink" Target="http://s00.yaplakal.com/pics/pics_original/9/0/4/2162409.jpg" TargetMode="External"/><Relationship Id="rId5" Type="http://schemas.openxmlformats.org/officeDocument/2006/relationships/hyperlink" Target="http://avatars.yandex.net/get-afisha-gallery/e95d0b8e5c130d6c6784881266d96725/gallery-big" TargetMode="External"/><Relationship Id="rId10" Type="http://schemas.openxmlformats.org/officeDocument/2006/relationships/hyperlink" Target="http://500.su/images/product_images/info_images/mult/22_1.jpg" TargetMode="External"/><Relationship Id="rId4" Type="http://schemas.openxmlformats.org/officeDocument/2006/relationships/hyperlink" Target="http://content.foto.mail.ru/mail/revitura/_animated/i-325.gif" TargetMode="External"/><Relationship Id="rId9" Type="http://schemas.openxmlformats.org/officeDocument/2006/relationships/hyperlink" Target="http://kira-scrap.ru/KATALOG/MULTY_NASCHI/1/0_8b0f5_2cdc61a0_M.png" TargetMode="External"/><Relationship Id="rId14" Type="http://schemas.openxmlformats.org/officeDocument/2006/relationships/hyperlink" Target="http://mathkang.ru/files/kenguru_2010_class_3-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4" y="2130425"/>
            <a:ext cx="817248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Занятие №18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Смешарики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учат геометрию»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84296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FFFF00"/>
                </a:solidFill>
                <a:effectLst>
                  <a:glow rad="228600">
                    <a:schemeClr val="bg2">
                      <a:lumMod val="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Внеурочная деятельность ∙ 3 класс ∙ «Математическая шкатулка» </a:t>
            </a:r>
            <a:endParaRPr lang="ru-RU" b="1" cap="all" dirty="0">
              <a:ln/>
              <a:solidFill>
                <a:srgbClr val="FFFF00"/>
              </a:solidFill>
              <a:effectLst>
                <a:glow rad="228600">
                  <a:schemeClr val="bg2">
                    <a:lumMod val="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 bwMode="auto">
          <a:xfrm>
            <a:off x="1714480" y="4714884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Автор презентации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Коровина Ирина Николаевна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МБОУ «СОШ №9»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г.Сафоново Смоленской области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0"/>
            <a:ext cx="7000924" cy="1357298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2844" y="285728"/>
            <a:ext cx="642942" cy="602738"/>
            <a:chOff x="214282" y="428604"/>
            <a:chExt cx="642942" cy="602738"/>
          </a:xfrm>
        </p:grpSpPr>
        <p:sp>
          <p:nvSpPr>
            <p:cNvPr id="5" name="Капля 4"/>
            <p:cNvSpPr/>
            <p:nvPr/>
          </p:nvSpPr>
          <p:spPr>
            <a:xfrm rot="18800354">
              <a:off x="211532" y="474066"/>
              <a:ext cx="564800" cy="549752"/>
            </a:xfrm>
            <a:prstGeom prst="teardrop">
              <a:avLst>
                <a:gd name="adj" fmla="val 1446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428604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№</a:t>
              </a:r>
              <a:r>
                <a:rPr lang="ru-RU" sz="2400" b="1" dirty="0" smtClean="0">
                  <a:solidFill>
                    <a:srgbClr val="0000FF"/>
                  </a:solidFill>
                </a:rPr>
                <a:t>1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406" y="4357694"/>
            <a:ext cx="2143140" cy="2143140"/>
            <a:chOff x="2786050" y="4357694"/>
            <a:chExt cx="2143140" cy="2143140"/>
          </a:xfrm>
        </p:grpSpPr>
        <p:sp>
          <p:nvSpPr>
            <p:cNvPr id="9" name="Овал 8"/>
            <p:cNvSpPr/>
            <p:nvPr/>
          </p:nvSpPr>
          <p:spPr>
            <a:xfrm>
              <a:off x="3428960" y="4929198"/>
              <a:ext cx="128588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for-a-loved-on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23" t="3062" r="2028" b="5090"/>
            <a:stretch>
              <a:fillRect/>
            </a:stretch>
          </p:blipFill>
          <p:spPr>
            <a:xfrm>
              <a:off x="2786050" y="4357694"/>
              <a:ext cx="2143140" cy="214314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28662" y="21429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Нюше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посчитать, сколько треугольников на рисунке?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кенга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0694" y="1285860"/>
            <a:ext cx="2857520" cy="277587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500034" y="1714488"/>
            <a:ext cx="1833565" cy="1833565"/>
            <a:chOff x="500034" y="1714488"/>
            <a:chExt cx="1833565" cy="1833565"/>
          </a:xfrm>
        </p:grpSpPr>
        <p:pic>
          <p:nvPicPr>
            <p:cNvPr id="17" name="Рисунок 16" descr="timthumb.php.jpe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034" y="1714488"/>
              <a:ext cx="1833565" cy="183356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42976" y="235743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2</a:t>
              </a:r>
              <a:endParaRPr lang="ru-RU" sz="3200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071802" y="1714488"/>
            <a:ext cx="1833565" cy="1833565"/>
            <a:chOff x="3071802" y="1714488"/>
            <a:chExt cx="1833565" cy="1833565"/>
          </a:xfrm>
        </p:grpSpPr>
        <p:pic>
          <p:nvPicPr>
            <p:cNvPr id="18" name="Рисунок 17" descr="timthumb.php.jpe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1714488"/>
              <a:ext cx="1833565" cy="18335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86182" y="2344159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3</a:t>
              </a:r>
              <a:endParaRPr lang="ru-RU" sz="32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357422" y="3857628"/>
            <a:ext cx="1833565" cy="1833565"/>
            <a:chOff x="2357422" y="3857628"/>
            <a:chExt cx="1833565" cy="1833565"/>
          </a:xfrm>
        </p:grpSpPr>
        <p:pic>
          <p:nvPicPr>
            <p:cNvPr id="19" name="Рисунок 18" descr="timthumb.php.jpe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7422" y="3857628"/>
              <a:ext cx="1833565" cy="183356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000364" y="4487299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714876" y="3929066"/>
            <a:ext cx="1833565" cy="1833565"/>
            <a:chOff x="4714876" y="3929066"/>
            <a:chExt cx="1833565" cy="1833565"/>
          </a:xfrm>
        </p:grpSpPr>
        <p:pic>
          <p:nvPicPr>
            <p:cNvPr id="20" name="Рисунок 19" descr="timthumb.php.jpe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4876" y="3929066"/>
              <a:ext cx="1833565" cy="183356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29256" y="4558737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5</a:t>
              </a:r>
              <a:endParaRPr lang="ru-RU" sz="32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000892" y="3929066"/>
            <a:ext cx="1833565" cy="1833565"/>
            <a:chOff x="7000892" y="3929066"/>
            <a:chExt cx="1833565" cy="1833565"/>
          </a:xfrm>
        </p:grpSpPr>
        <p:pic>
          <p:nvPicPr>
            <p:cNvPr id="21" name="Рисунок 20" descr="timthumb.php.jpe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00892" y="3929066"/>
              <a:ext cx="1833565" cy="183356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643834" y="4572008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6</a:t>
              </a:r>
              <a:endParaRPr lang="ru-RU" sz="3200" b="1" dirty="0"/>
            </a:p>
          </p:txBody>
        </p:sp>
      </p:grpSp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7786710" y="6143644"/>
            <a:ext cx="1000132" cy="571480"/>
          </a:xfrm>
          <a:prstGeom prst="stripedRightArrow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0"/>
            <a:ext cx="7000924" cy="1357298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"/>
          <p:cNvGrpSpPr/>
          <p:nvPr/>
        </p:nvGrpSpPr>
        <p:grpSpPr>
          <a:xfrm>
            <a:off x="142844" y="285728"/>
            <a:ext cx="642942" cy="602738"/>
            <a:chOff x="214282" y="428604"/>
            <a:chExt cx="642942" cy="602738"/>
          </a:xfrm>
        </p:grpSpPr>
        <p:sp>
          <p:nvSpPr>
            <p:cNvPr id="5" name="Капля 4"/>
            <p:cNvSpPr/>
            <p:nvPr/>
          </p:nvSpPr>
          <p:spPr>
            <a:xfrm rot="18800354">
              <a:off x="211532" y="474066"/>
              <a:ext cx="564800" cy="549752"/>
            </a:xfrm>
            <a:prstGeom prst="teardrop">
              <a:avLst>
                <a:gd name="adj" fmla="val 1446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428604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№</a:t>
              </a:r>
              <a:r>
                <a:rPr lang="ru-RU" sz="2400" b="1" dirty="0" smtClean="0">
                  <a:solidFill>
                    <a:srgbClr val="0000FF"/>
                  </a:solidFill>
                </a:rPr>
                <a:t>2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21429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Бараш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интересуется, а сколько вершин у четырёх кубиков?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кенга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1357298"/>
            <a:ext cx="2775877" cy="2775877"/>
          </a:xfrm>
          <a:prstGeom prst="rect">
            <a:avLst/>
          </a:prstGeom>
        </p:spPr>
      </p:pic>
      <p:grpSp>
        <p:nvGrpSpPr>
          <p:cNvPr id="7" name="Группа 27"/>
          <p:cNvGrpSpPr/>
          <p:nvPr/>
        </p:nvGrpSpPr>
        <p:grpSpPr>
          <a:xfrm>
            <a:off x="500034" y="1714488"/>
            <a:ext cx="1833565" cy="1833565"/>
            <a:chOff x="500034" y="1714488"/>
            <a:chExt cx="1833565" cy="1833565"/>
          </a:xfrm>
        </p:grpSpPr>
        <p:pic>
          <p:nvPicPr>
            <p:cNvPr id="17" name="Рисунок 16" descr="timthumb.php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034" y="1714488"/>
              <a:ext cx="1833565" cy="183356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71538" y="2357430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32</a:t>
              </a:r>
              <a:endParaRPr lang="ru-RU" sz="3200" b="1" dirty="0"/>
            </a:p>
          </p:txBody>
        </p:sp>
      </p:grpSp>
      <p:grpSp>
        <p:nvGrpSpPr>
          <p:cNvPr id="10" name="Группа 28"/>
          <p:cNvGrpSpPr/>
          <p:nvPr/>
        </p:nvGrpSpPr>
        <p:grpSpPr>
          <a:xfrm>
            <a:off x="3071802" y="1714488"/>
            <a:ext cx="1833565" cy="1833565"/>
            <a:chOff x="3071802" y="1714488"/>
            <a:chExt cx="1833565" cy="1833565"/>
          </a:xfrm>
        </p:grpSpPr>
        <p:pic>
          <p:nvPicPr>
            <p:cNvPr id="18" name="Рисунок 17" descr="timthumb.php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1714488"/>
              <a:ext cx="1833565" cy="18335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14744" y="2344159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24</a:t>
              </a:r>
              <a:endParaRPr lang="ru-RU" sz="3200" b="1" dirty="0"/>
            </a:p>
          </p:txBody>
        </p:sp>
      </p:grpSp>
      <p:grpSp>
        <p:nvGrpSpPr>
          <p:cNvPr id="11" name="Группа 29"/>
          <p:cNvGrpSpPr/>
          <p:nvPr/>
        </p:nvGrpSpPr>
        <p:grpSpPr>
          <a:xfrm>
            <a:off x="2357422" y="3857628"/>
            <a:ext cx="1833565" cy="1833565"/>
            <a:chOff x="2357422" y="3857628"/>
            <a:chExt cx="1833565" cy="1833565"/>
          </a:xfrm>
        </p:grpSpPr>
        <p:pic>
          <p:nvPicPr>
            <p:cNvPr id="19" name="Рисунок 18" descr="timthumb.php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7422" y="3857628"/>
              <a:ext cx="1833565" cy="183356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928926" y="4487299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16</a:t>
              </a:r>
              <a:endParaRPr lang="ru-RU" sz="3200" b="1" dirty="0"/>
            </a:p>
          </p:txBody>
        </p:sp>
      </p:grpSp>
      <p:grpSp>
        <p:nvGrpSpPr>
          <p:cNvPr id="12" name="Группа 30"/>
          <p:cNvGrpSpPr/>
          <p:nvPr/>
        </p:nvGrpSpPr>
        <p:grpSpPr>
          <a:xfrm>
            <a:off x="4714876" y="3929066"/>
            <a:ext cx="1833565" cy="1833565"/>
            <a:chOff x="4714876" y="3929066"/>
            <a:chExt cx="1833565" cy="1833565"/>
          </a:xfrm>
        </p:grpSpPr>
        <p:pic>
          <p:nvPicPr>
            <p:cNvPr id="20" name="Рисунок 19" descr="timthumb.php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4876" y="3929066"/>
              <a:ext cx="1833565" cy="183356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357818" y="4558737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12</a:t>
              </a:r>
              <a:endParaRPr lang="ru-RU" sz="3200" b="1" dirty="0"/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000892" y="3929066"/>
            <a:ext cx="1833565" cy="1833565"/>
            <a:chOff x="7000892" y="3929066"/>
            <a:chExt cx="1833565" cy="1833565"/>
          </a:xfrm>
        </p:grpSpPr>
        <p:pic>
          <p:nvPicPr>
            <p:cNvPr id="21" name="Рисунок 20" descr="timthumb.php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00892" y="3929066"/>
              <a:ext cx="1833565" cy="183356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643834" y="4572008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7786710" y="6143644"/>
            <a:ext cx="1000132" cy="571480"/>
          </a:xfrm>
          <a:prstGeom prst="stripedRightArrow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-32" y="4820795"/>
            <a:ext cx="2714644" cy="2037205"/>
            <a:chOff x="-32" y="4820795"/>
            <a:chExt cx="2714644" cy="2037205"/>
          </a:xfrm>
        </p:grpSpPr>
        <p:sp>
          <p:nvSpPr>
            <p:cNvPr id="9" name="Овал 8"/>
            <p:cNvSpPr/>
            <p:nvPr/>
          </p:nvSpPr>
          <p:spPr>
            <a:xfrm>
              <a:off x="714316" y="4929198"/>
              <a:ext cx="128588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for-a-loved-on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32" y="4820795"/>
              <a:ext cx="2714644" cy="2037205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0"/>
            <a:ext cx="7000924" cy="1857364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"/>
          <p:cNvGrpSpPr/>
          <p:nvPr/>
        </p:nvGrpSpPr>
        <p:grpSpPr>
          <a:xfrm>
            <a:off x="142844" y="285728"/>
            <a:ext cx="642942" cy="602738"/>
            <a:chOff x="214282" y="428604"/>
            <a:chExt cx="642942" cy="602738"/>
          </a:xfrm>
        </p:grpSpPr>
        <p:sp>
          <p:nvSpPr>
            <p:cNvPr id="5" name="Капля 4"/>
            <p:cNvSpPr/>
            <p:nvPr/>
          </p:nvSpPr>
          <p:spPr>
            <a:xfrm rot="18800354">
              <a:off x="211532" y="474066"/>
              <a:ext cx="564800" cy="549752"/>
            </a:xfrm>
            <a:prstGeom prst="teardrop">
              <a:avLst>
                <a:gd name="adj" fmla="val 1446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428604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№</a:t>
              </a:r>
              <a:r>
                <a:rPr lang="ru-RU" sz="2400" b="1" dirty="0" smtClean="0">
                  <a:solidFill>
                    <a:srgbClr val="0000FF"/>
                  </a:solidFill>
                </a:rPr>
                <a:t>3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1472" y="142852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Лабиринт устроен так, что кот может добраться до молока, а мышка – до  сыра, но они не могут встретиться. Какую часть лабиринта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Крош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закрыл квадратиком?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кенг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2071678"/>
            <a:ext cx="3799202" cy="2458308"/>
          </a:xfrm>
          <a:prstGeom prst="rect">
            <a:avLst/>
          </a:prstGeom>
        </p:spPr>
      </p:pic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7786710" y="6143644"/>
            <a:ext cx="1000132" cy="571480"/>
          </a:xfrm>
          <a:prstGeom prst="stripedRightArrow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72758" y="5000636"/>
            <a:ext cx="2141788" cy="1785950"/>
            <a:chOff x="-71470" y="4500570"/>
            <a:chExt cx="2570416" cy="2035983"/>
          </a:xfrm>
        </p:grpSpPr>
        <p:sp>
          <p:nvSpPr>
            <p:cNvPr id="9" name="Овал 8"/>
            <p:cNvSpPr/>
            <p:nvPr/>
          </p:nvSpPr>
          <p:spPr>
            <a:xfrm>
              <a:off x="1000100" y="4929198"/>
              <a:ext cx="1000100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for-a-loved-on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53"/>
            <a:stretch>
              <a:fillRect/>
            </a:stretch>
          </p:blipFill>
          <p:spPr>
            <a:xfrm flipH="1">
              <a:off x="-71470" y="4500570"/>
              <a:ext cx="2570416" cy="2035983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214281" y="1928802"/>
            <a:ext cx="928695" cy="1299155"/>
            <a:chOff x="214281" y="1928802"/>
            <a:chExt cx="928695" cy="1299155"/>
          </a:xfrm>
        </p:grpSpPr>
        <p:pic>
          <p:nvPicPr>
            <p:cNvPr id="30" name="Рисунок 29" descr="кенга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14281" y="1928802"/>
              <a:ext cx="928695" cy="86236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85720" y="2643182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1</a:t>
              </a:r>
              <a:endParaRPr lang="ru-RU" sz="32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85918" y="1857364"/>
            <a:ext cx="928694" cy="1370593"/>
            <a:chOff x="1785918" y="1857364"/>
            <a:chExt cx="928694" cy="1370593"/>
          </a:xfrm>
        </p:grpSpPr>
        <p:pic>
          <p:nvPicPr>
            <p:cNvPr id="31" name="Рисунок 30" descr="кенга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785918" y="1857364"/>
              <a:ext cx="928694" cy="92869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785918" y="2643182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2</a:t>
              </a:r>
              <a:endParaRPr lang="ru-RU" sz="32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214678" y="1857364"/>
            <a:ext cx="866781" cy="1370593"/>
            <a:chOff x="3214678" y="1857364"/>
            <a:chExt cx="866781" cy="1370593"/>
          </a:xfrm>
        </p:grpSpPr>
        <p:pic>
          <p:nvPicPr>
            <p:cNvPr id="32" name="Рисунок 31" descr="кенга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214678" y="1857364"/>
              <a:ext cx="866781" cy="92869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214678" y="2643182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3</a:t>
              </a:r>
              <a:endParaRPr lang="ru-RU" sz="32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785918" y="3500438"/>
            <a:ext cx="846266" cy="1285884"/>
            <a:chOff x="1785918" y="3500438"/>
            <a:chExt cx="846266" cy="1285884"/>
          </a:xfrm>
        </p:grpSpPr>
        <p:pic>
          <p:nvPicPr>
            <p:cNvPr id="33" name="Рисунок 32" descr="кенга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785918" y="3500438"/>
              <a:ext cx="846266" cy="78581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785918" y="4201547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57554" y="3500438"/>
            <a:ext cx="846266" cy="1285884"/>
            <a:chOff x="3357554" y="3500438"/>
            <a:chExt cx="846266" cy="1285884"/>
          </a:xfrm>
        </p:grpSpPr>
        <p:pic>
          <p:nvPicPr>
            <p:cNvPr id="29" name="Рисунок 28" descr="кенга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357554" y="3500438"/>
              <a:ext cx="846266" cy="78581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357554" y="4201547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5</a:t>
              </a:r>
              <a:endParaRPr lang="ru-RU" sz="32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0"/>
            <a:ext cx="7000924" cy="1857364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"/>
          <p:cNvGrpSpPr/>
          <p:nvPr/>
        </p:nvGrpSpPr>
        <p:grpSpPr>
          <a:xfrm>
            <a:off x="142844" y="285728"/>
            <a:ext cx="642942" cy="602738"/>
            <a:chOff x="214282" y="428604"/>
            <a:chExt cx="642942" cy="602738"/>
          </a:xfrm>
        </p:grpSpPr>
        <p:sp>
          <p:nvSpPr>
            <p:cNvPr id="5" name="Капля 4"/>
            <p:cNvSpPr/>
            <p:nvPr/>
          </p:nvSpPr>
          <p:spPr>
            <a:xfrm rot="18800354">
              <a:off x="211532" y="474066"/>
              <a:ext cx="564800" cy="549752"/>
            </a:xfrm>
            <a:prstGeom prst="teardrop">
              <a:avLst>
                <a:gd name="adj" fmla="val 1446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428604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№</a:t>
              </a:r>
              <a:r>
                <a:rPr lang="ru-RU" sz="2400" b="1" dirty="0" smtClean="0">
                  <a:solidFill>
                    <a:srgbClr val="0000FF"/>
                  </a:solidFill>
                </a:rPr>
                <a:t>4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1472" y="142852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рисунке показано, как цифра 4 отражается в двух зеркалах. Помогите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догадаться, что будет на месте знака вопроса, если вместо цифры 4 взять цифру 6.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7786710" y="6143644"/>
            <a:ext cx="1000132" cy="571480"/>
          </a:xfrm>
          <a:prstGeom prst="striped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for-a-loved-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4818"/>
            <a:ext cx="2285984" cy="1857932"/>
          </a:xfrm>
          <a:prstGeom prst="rect">
            <a:avLst/>
          </a:prstGeom>
        </p:spPr>
      </p:pic>
      <p:pic>
        <p:nvPicPr>
          <p:cNvPr id="28" name="Рисунок 27" descr="цифры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43042" y="1734818"/>
            <a:ext cx="3071834" cy="1475101"/>
          </a:xfrm>
          <a:prstGeom prst="rect">
            <a:avLst/>
          </a:prstGeom>
        </p:spPr>
      </p:pic>
      <p:pic>
        <p:nvPicPr>
          <p:cNvPr id="35" name="Рисунок 34" descr="цифры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215206" y="3786190"/>
            <a:ext cx="1285884" cy="500066"/>
          </a:xfrm>
          <a:prstGeom prst="rect">
            <a:avLst/>
          </a:prstGeom>
        </p:spPr>
      </p:pic>
      <p:pic>
        <p:nvPicPr>
          <p:cNvPr id="37" name="Рисунок 36" descr="цифры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8596" y="3714752"/>
            <a:ext cx="1071570" cy="561969"/>
          </a:xfrm>
          <a:prstGeom prst="rect">
            <a:avLst/>
          </a:prstGeom>
        </p:spPr>
      </p:pic>
      <p:pic>
        <p:nvPicPr>
          <p:cNvPr id="39" name="Рисунок 38" descr="цифры.png"/>
          <p:cNvPicPr>
            <a:picLocks noChangeAspect="1"/>
          </p:cNvPicPr>
          <p:nvPr/>
        </p:nvPicPr>
        <p:blipFill>
          <a:blip r:embed="rId8"/>
          <a:srcRect b="-1699"/>
          <a:stretch>
            <a:fillRect/>
          </a:stretch>
        </p:blipFill>
        <p:spPr>
          <a:xfrm>
            <a:off x="2143108" y="3714752"/>
            <a:ext cx="1071570" cy="571504"/>
          </a:xfrm>
          <a:prstGeom prst="rect">
            <a:avLst/>
          </a:prstGeom>
        </p:spPr>
      </p:pic>
      <p:pic>
        <p:nvPicPr>
          <p:cNvPr id="41" name="Рисунок 40" descr="цифры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57620" y="3714752"/>
            <a:ext cx="1071570" cy="571504"/>
          </a:xfrm>
          <a:prstGeom prst="rect">
            <a:avLst/>
          </a:prstGeom>
        </p:spPr>
      </p:pic>
      <p:pic>
        <p:nvPicPr>
          <p:cNvPr id="43" name="Рисунок 42" descr="цифры.png"/>
          <p:cNvPicPr>
            <a:picLocks noChangeAspect="1"/>
          </p:cNvPicPr>
          <p:nvPr/>
        </p:nvPicPr>
        <p:blipFill>
          <a:blip r:embed="rId10"/>
          <a:srcRect b="-1918"/>
          <a:stretch>
            <a:fillRect/>
          </a:stretch>
        </p:blipFill>
        <p:spPr>
          <a:xfrm>
            <a:off x="5429256" y="3786190"/>
            <a:ext cx="1214446" cy="50006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0"/>
            <a:ext cx="7000924" cy="2214554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"/>
          <p:cNvGrpSpPr/>
          <p:nvPr/>
        </p:nvGrpSpPr>
        <p:grpSpPr>
          <a:xfrm>
            <a:off x="142844" y="285728"/>
            <a:ext cx="642942" cy="602738"/>
            <a:chOff x="214282" y="428604"/>
            <a:chExt cx="642942" cy="602738"/>
          </a:xfrm>
        </p:grpSpPr>
        <p:sp>
          <p:nvSpPr>
            <p:cNvPr id="5" name="Капля 4"/>
            <p:cNvSpPr/>
            <p:nvPr/>
          </p:nvSpPr>
          <p:spPr>
            <a:xfrm rot="18800354">
              <a:off x="211532" y="474066"/>
              <a:ext cx="564800" cy="549752"/>
            </a:xfrm>
            <a:prstGeom prst="teardrop">
              <a:avLst>
                <a:gd name="adj" fmla="val 1446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428604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№</a:t>
              </a:r>
              <a:r>
                <a:rPr lang="ru-RU" sz="2400" b="1" dirty="0" smtClean="0">
                  <a:solidFill>
                    <a:srgbClr val="0000FF"/>
                  </a:solidFill>
                </a:rPr>
                <a:t>5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0034" y="287704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Смешарики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измерили длину дорожки шагами. У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Совуньи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получилось 17 шагов, у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Нюши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 у Кроша 14, у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Бараша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и у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Лосяша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 Кто из этих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Смешариков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имеет самый длинный шаг?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7786710" y="6143644"/>
            <a:ext cx="1000132" cy="571480"/>
          </a:xfrm>
          <a:prstGeom prst="striped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71670" y="4071942"/>
            <a:ext cx="1500198" cy="1714512"/>
            <a:chOff x="2786051" y="4357697"/>
            <a:chExt cx="2143140" cy="2143140"/>
          </a:xfrm>
        </p:grpSpPr>
        <p:sp>
          <p:nvSpPr>
            <p:cNvPr id="17" name="Овал 16"/>
            <p:cNvSpPr/>
            <p:nvPr/>
          </p:nvSpPr>
          <p:spPr>
            <a:xfrm>
              <a:off x="3428960" y="4929198"/>
              <a:ext cx="128588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for-a-loved-one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23" t="3062" r="2028" b="5090"/>
            <a:stretch>
              <a:fillRect/>
            </a:stretch>
          </p:blipFill>
          <p:spPr>
            <a:xfrm>
              <a:off x="2786051" y="4357697"/>
              <a:ext cx="2143140" cy="214314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3857620" y="4429132"/>
            <a:ext cx="1571636" cy="1285884"/>
            <a:chOff x="-71470" y="4500570"/>
            <a:chExt cx="2570416" cy="2035983"/>
          </a:xfrm>
        </p:grpSpPr>
        <p:sp>
          <p:nvSpPr>
            <p:cNvPr id="20" name="Овал 19"/>
            <p:cNvSpPr/>
            <p:nvPr/>
          </p:nvSpPr>
          <p:spPr>
            <a:xfrm>
              <a:off x="1000100" y="4929198"/>
              <a:ext cx="1000100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for-a-loved-on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53"/>
            <a:stretch>
              <a:fillRect/>
            </a:stretch>
          </p:blipFill>
          <p:spPr>
            <a:xfrm flipH="1">
              <a:off x="-71470" y="4500570"/>
              <a:ext cx="2570416" cy="203598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5500694" y="4500570"/>
            <a:ext cx="1714512" cy="1322849"/>
            <a:chOff x="-32" y="4820795"/>
            <a:chExt cx="2714644" cy="2037205"/>
          </a:xfrm>
        </p:grpSpPr>
        <p:sp>
          <p:nvSpPr>
            <p:cNvPr id="23" name="Овал 22"/>
            <p:cNvSpPr/>
            <p:nvPr/>
          </p:nvSpPr>
          <p:spPr>
            <a:xfrm>
              <a:off x="714316" y="4929198"/>
              <a:ext cx="128588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for-a-loved-on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32" y="4820795"/>
              <a:ext cx="2714644" cy="2037205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71472" y="4357704"/>
            <a:ext cx="1428750" cy="1428750"/>
            <a:chOff x="2500298" y="2714630"/>
            <a:chExt cx="1428750" cy="1428750"/>
          </a:xfrm>
        </p:grpSpPr>
        <p:sp>
          <p:nvSpPr>
            <p:cNvPr id="26" name="Овал 25"/>
            <p:cNvSpPr/>
            <p:nvPr/>
          </p:nvSpPr>
          <p:spPr>
            <a:xfrm>
              <a:off x="2786050" y="3143248"/>
              <a:ext cx="900119" cy="6286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22_1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0298" y="2714630"/>
              <a:ext cx="1428750" cy="1428750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7215206" y="4286256"/>
            <a:ext cx="1181100" cy="1524000"/>
            <a:chOff x="6215074" y="3071810"/>
            <a:chExt cx="1181100" cy="1524000"/>
          </a:xfrm>
        </p:grpSpPr>
        <p:sp>
          <p:nvSpPr>
            <p:cNvPr id="31" name="Овал 30"/>
            <p:cNvSpPr/>
            <p:nvPr/>
          </p:nvSpPr>
          <p:spPr>
            <a:xfrm>
              <a:off x="6500826" y="3571876"/>
              <a:ext cx="785818" cy="6286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2162409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15074" y="3071810"/>
              <a:ext cx="1181100" cy="1524000"/>
            </a:xfrm>
            <a:prstGeom prst="rect">
              <a:avLst/>
            </a:prstGeom>
          </p:spPr>
        </p:pic>
      </p:grpSp>
      <p:pic>
        <p:nvPicPr>
          <p:cNvPr id="33" name="Рисунок 32" descr="gallery-big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785926"/>
            <a:ext cx="2955193" cy="25288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5018 C 0.02448 -0.02845 0.03593 -0.00278 0.03645 0.01966 C 0.03663 0.04417 0.03229 0.07031 0.0276 0.09574 C 0.02326 0.12257 0.01198 0.13899 0.00069 0.15842 C -0.01042 0.17623 -0.02362 0.19519 -0.04289 0.20467 C -0.06042 0.21624 -0.08351 0.21878 -0.1073 0.21739 C -0.12934 0.21647 -0.154 0.20953 -0.17726 0.19912 C -0.19983 0.18964 -0.22223 0.17623 -0.2408 0.15911 C -0.26094 0.1413 -0.27848 0.11864 -0.28924 0.09436 C -0.30139 0.07123 -0.3099 0.04648 -0.31025 0.0222 C -0.3125 -0.00254 -0.30643 -0.0296 -0.29948 -0.04995 C -0.29427 -0.07054 -0.28438 -0.0932 -0.26789 -0.10731 C -0.25243 -0.12003 -0.23143 -0.12373 -0.20677 -0.11633 C -0.18264 -0.10823 -0.16337 -0.08673 -0.1533 -0.06522 C -0.14532 -0.0451 -0.14358 -0.01943 -0.15035 0.00532 C -0.15816 0.02891 -0.16771 0.04903 -0.18351 0.06105 C -0.19948 0.07447 -0.19844 0.0784 -0.24358 0.07886 C -0.28473 0.08395 -0.31546 0.05597 -0.33559 0.0451 C -0.35608 0.03168 -0.36927 0.01457 -0.38716 -0.00532 C -0.40573 -0.02845 -0.41841 -0.0555 -0.4257 -0.07817 C -0.43351 -0.10153 -0.43195 -0.12257 -0.42865 -0.15564 C -0.42379 -0.18802 -0.41841 -0.20305 -0.41077 -0.22456 C -0.40191 -0.24676 -0.3948 -0.26804 -0.38733 -0.28932 " pathEditMode="relative" rAng="1531285" ptsTypes="fffffffffffffffffffffff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571472" y="0"/>
            <a:ext cx="6572296" cy="1142984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"/>
          <p:cNvGrpSpPr/>
          <p:nvPr/>
        </p:nvGrpSpPr>
        <p:grpSpPr>
          <a:xfrm>
            <a:off x="142844" y="285728"/>
            <a:ext cx="642942" cy="602738"/>
            <a:chOff x="214282" y="428604"/>
            <a:chExt cx="642942" cy="602738"/>
          </a:xfrm>
        </p:grpSpPr>
        <p:sp>
          <p:nvSpPr>
            <p:cNvPr id="5" name="Капля 4"/>
            <p:cNvSpPr/>
            <p:nvPr/>
          </p:nvSpPr>
          <p:spPr>
            <a:xfrm rot="18800354">
              <a:off x="211532" y="474066"/>
              <a:ext cx="564800" cy="549752"/>
            </a:xfrm>
            <a:prstGeom prst="teardrop">
              <a:avLst>
                <a:gd name="adj" fmla="val 1446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428604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№</a:t>
              </a:r>
              <a:r>
                <a:rPr lang="ru-RU" sz="2800" b="1" dirty="0" smtClean="0">
                  <a:solidFill>
                    <a:srgbClr val="0000FF"/>
                  </a:solidFill>
                </a:rPr>
                <a:t>6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4285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Лосяш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задаёт вопросы,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детям ответить.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7786710" y="6215106"/>
            <a:ext cx="1000132" cy="571480"/>
          </a:xfrm>
          <a:prstGeom prst="striped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5"/>
          <p:cNvGrpSpPr/>
          <p:nvPr/>
        </p:nvGrpSpPr>
        <p:grpSpPr>
          <a:xfrm>
            <a:off x="71406" y="4857760"/>
            <a:ext cx="1428760" cy="1500198"/>
            <a:chOff x="2786051" y="4357697"/>
            <a:chExt cx="2143140" cy="2143140"/>
          </a:xfrm>
        </p:grpSpPr>
        <p:sp>
          <p:nvSpPr>
            <p:cNvPr id="17" name="Овал 16"/>
            <p:cNvSpPr/>
            <p:nvPr/>
          </p:nvSpPr>
          <p:spPr>
            <a:xfrm>
              <a:off x="3428960" y="4929198"/>
              <a:ext cx="128588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for-a-loved-one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23" t="3062" r="2028" b="5090"/>
            <a:stretch>
              <a:fillRect/>
            </a:stretch>
          </p:blipFill>
          <p:spPr>
            <a:xfrm>
              <a:off x="2786051" y="4357697"/>
              <a:ext cx="2143140" cy="2143140"/>
            </a:xfrm>
            <a:prstGeom prst="rect">
              <a:avLst/>
            </a:prstGeom>
          </p:spPr>
        </p:pic>
      </p:grpSp>
      <p:grpSp>
        <p:nvGrpSpPr>
          <p:cNvPr id="7" name="Группа 18"/>
          <p:cNvGrpSpPr/>
          <p:nvPr/>
        </p:nvGrpSpPr>
        <p:grpSpPr>
          <a:xfrm>
            <a:off x="142844" y="2214554"/>
            <a:ext cx="1357322" cy="1071570"/>
            <a:chOff x="-71470" y="4500570"/>
            <a:chExt cx="2570416" cy="2035983"/>
          </a:xfrm>
        </p:grpSpPr>
        <p:sp>
          <p:nvSpPr>
            <p:cNvPr id="20" name="Овал 19"/>
            <p:cNvSpPr/>
            <p:nvPr/>
          </p:nvSpPr>
          <p:spPr>
            <a:xfrm>
              <a:off x="1000100" y="4929198"/>
              <a:ext cx="1000100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for-a-loved-on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53"/>
            <a:stretch>
              <a:fillRect/>
            </a:stretch>
          </p:blipFill>
          <p:spPr>
            <a:xfrm flipH="1">
              <a:off x="-71470" y="4500570"/>
              <a:ext cx="2570416" cy="2035983"/>
            </a:xfrm>
            <a:prstGeom prst="rect">
              <a:avLst/>
            </a:prstGeom>
          </p:spPr>
        </p:pic>
      </p:grpSp>
      <p:grpSp>
        <p:nvGrpSpPr>
          <p:cNvPr id="8" name="Группа 21"/>
          <p:cNvGrpSpPr/>
          <p:nvPr/>
        </p:nvGrpSpPr>
        <p:grpSpPr>
          <a:xfrm>
            <a:off x="214282" y="3571877"/>
            <a:ext cx="1428760" cy="1214446"/>
            <a:chOff x="-32" y="4820795"/>
            <a:chExt cx="2714644" cy="2037205"/>
          </a:xfrm>
        </p:grpSpPr>
        <p:sp>
          <p:nvSpPr>
            <p:cNvPr id="23" name="Овал 22"/>
            <p:cNvSpPr/>
            <p:nvPr/>
          </p:nvSpPr>
          <p:spPr>
            <a:xfrm>
              <a:off x="714316" y="4929198"/>
              <a:ext cx="128588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for-a-loved-on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32" y="4820795"/>
              <a:ext cx="2714644" cy="2037205"/>
            </a:xfrm>
            <a:prstGeom prst="rect">
              <a:avLst/>
            </a:prstGeom>
          </p:spPr>
        </p:pic>
      </p:grpSp>
      <p:grpSp>
        <p:nvGrpSpPr>
          <p:cNvPr id="10" name="Группа 31"/>
          <p:cNvGrpSpPr/>
          <p:nvPr/>
        </p:nvGrpSpPr>
        <p:grpSpPr>
          <a:xfrm>
            <a:off x="785786" y="142852"/>
            <a:ext cx="1609728" cy="1857388"/>
            <a:chOff x="6215074" y="3071810"/>
            <a:chExt cx="1181100" cy="1524000"/>
          </a:xfrm>
        </p:grpSpPr>
        <p:sp>
          <p:nvSpPr>
            <p:cNvPr id="31" name="Овал 30"/>
            <p:cNvSpPr/>
            <p:nvPr/>
          </p:nvSpPr>
          <p:spPr>
            <a:xfrm>
              <a:off x="6500826" y="3571876"/>
              <a:ext cx="785818" cy="6286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2162409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15074" y="3071810"/>
              <a:ext cx="1181100" cy="1524000"/>
            </a:xfrm>
            <a:prstGeom prst="rect">
              <a:avLst/>
            </a:prstGeom>
          </p:spPr>
        </p:pic>
      </p:grpSp>
      <p:sp>
        <p:nvSpPr>
          <p:cNvPr id="28" name="Прямоугольная выноска 27"/>
          <p:cNvSpPr/>
          <p:nvPr/>
        </p:nvSpPr>
        <p:spPr>
          <a:xfrm>
            <a:off x="1928794" y="1928802"/>
            <a:ext cx="6357982" cy="1285884"/>
          </a:xfrm>
          <a:prstGeom prst="wedgeRectCallout">
            <a:avLst>
              <a:gd name="adj1" fmla="val -57280"/>
              <a:gd name="adj2" fmla="val 892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1928794" y="3429000"/>
            <a:ext cx="6357982" cy="1285884"/>
          </a:xfrm>
          <a:prstGeom prst="wedgeRectCallout">
            <a:avLst>
              <a:gd name="adj1" fmla="val -57280"/>
              <a:gd name="adj2" fmla="val 8923"/>
            </a:avLst>
          </a:prstGeom>
          <a:solidFill>
            <a:srgbClr val="D7A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1928794" y="4929198"/>
            <a:ext cx="6357982" cy="1285884"/>
          </a:xfrm>
          <a:prstGeom prst="wedgeRectCallout">
            <a:avLst>
              <a:gd name="adj1" fmla="val -57280"/>
              <a:gd name="adj2" fmla="val 892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35743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285984" y="200024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 см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00364" y="2428868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 см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29058" y="242886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smtClean="0"/>
              <a:t>S</a:t>
            </a:r>
            <a:r>
              <a:rPr lang="en-US" sz="2400" spc="-150" dirty="0" smtClean="0"/>
              <a:t> - </a:t>
            </a:r>
            <a:r>
              <a:rPr lang="ru-RU" sz="2400" spc="-150" dirty="0" smtClean="0"/>
              <a:t>?</a:t>
            </a:r>
            <a:endParaRPr lang="ru-RU" sz="2400" spc="-150" dirty="0"/>
          </a:p>
        </p:txBody>
      </p:sp>
      <p:sp>
        <p:nvSpPr>
          <p:cNvPr id="38" name="TextBox 37"/>
          <p:cNvSpPr txBox="1"/>
          <p:nvPr/>
        </p:nvSpPr>
        <p:spPr>
          <a:xfrm>
            <a:off x="4857752" y="200024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7752" y="250030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 ∙ 6 = 36(см²)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71670" y="3643314"/>
            <a:ext cx="1000132" cy="1000132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214678" y="357187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smtClean="0"/>
              <a:t>P = 16 </a:t>
            </a:r>
            <a:r>
              <a:rPr lang="ru-RU" sz="2400" b="1" spc="-150" dirty="0" smtClean="0"/>
              <a:t> дм</a:t>
            </a:r>
          </a:p>
          <a:p>
            <a:r>
              <a:rPr lang="en-US" sz="2400" b="1" spc="-150" dirty="0" smtClean="0"/>
              <a:t>S</a:t>
            </a:r>
            <a:r>
              <a:rPr lang="en-US" sz="2400" spc="-150" dirty="0" smtClean="0"/>
              <a:t> - </a:t>
            </a:r>
            <a:r>
              <a:rPr lang="ru-RU" sz="2400" spc="-150" dirty="0" smtClean="0"/>
              <a:t>?</a:t>
            </a:r>
            <a:endParaRPr lang="ru-RU" sz="2400" spc="-150" dirty="0"/>
          </a:p>
        </p:txBody>
      </p:sp>
      <p:sp>
        <p:nvSpPr>
          <p:cNvPr id="42" name="TextBox 41"/>
          <p:cNvSpPr txBox="1"/>
          <p:nvPr/>
        </p:nvSpPr>
        <p:spPr>
          <a:xfrm>
            <a:off x="5286380" y="350043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86380" y="392906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16 : 4 = 4 (дм)</a:t>
            </a:r>
          </a:p>
          <a:p>
            <a:r>
              <a:rPr lang="ru-RU" sz="2400" dirty="0" smtClean="0"/>
              <a:t>4 ∙ 4 = 16(дм²)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071670" y="5286388"/>
            <a:ext cx="1428760" cy="64294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571868" y="542926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 см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286248" y="5214950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smtClean="0"/>
              <a:t>S</a:t>
            </a:r>
            <a:r>
              <a:rPr lang="en-US" sz="2400" spc="-150" dirty="0" smtClean="0"/>
              <a:t> = </a:t>
            </a:r>
            <a:r>
              <a:rPr lang="ru-RU" sz="2400" spc="-150" dirty="0" smtClean="0"/>
              <a:t>45 м²</a:t>
            </a:r>
            <a:endParaRPr lang="en-US" sz="2400" spc="-150" dirty="0" smtClean="0"/>
          </a:p>
          <a:p>
            <a:r>
              <a:rPr lang="en-US" sz="2400" spc="-150" dirty="0" smtClean="0"/>
              <a:t>P - </a:t>
            </a:r>
            <a:r>
              <a:rPr lang="ru-RU" sz="2400" spc="-150" dirty="0" smtClean="0"/>
              <a:t>?</a:t>
            </a:r>
            <a:endParaRPr lang="ru-RU" sz="2400" spc="-150" dirty="0"/>
          </a:p>
        </p:txBody>
      </p:sp>
      <p:sp>
        <p:nvSpPr>
          <p:cNvPr id="47" name="TextBox 46"/>
          <p:cNvSpPr txBox="1"/>
          <p:nvPr/>
        </p:nvSpPr>
        <p:spPr>
          <a:xfrm>
            <a:off x="5857884" y="4955457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6446" y="535782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45 : 5 = 9 (м)</a:t>
            </a:r>
          </a:p>
          <a:p>
            <a:r>
              <a:rPr lang="ru-RU" sz="2400" dirty="0" smtClean="0"/>
              <a:t>(9 + 5) ∙ 2 = 28(м²)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0"/>
            <a:ext cx="7143800" cy="1500174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"/>
          <p:cNvGrpSpPr/>
          <p:nvPr/>
        </p:nvGrpSpPr>
        <p:grpSpPr>
          <a:xfrm>
            <a:off x="142844" y="285728"/>
            <a:ext cx="642942" cy="602738"/>
            <a:chOff x="214282" y="428604"/>
            <a:chExt cx="642942" cy="602738"/>
          </a:xfrm>
        </p:grpSpPr>
        <p:sp>
          <p:nvSpPr>
            <p:cNvPr id="5" name="Капля 4"/>
            <p:cNvSpPr/>
            <p:nvPr/>
          </p:nvSpPr>
          <p:spPr>
            <a:xfrm rot="18800354">
              <a:off x="211532" y="474066"/>
              <a:ext cx="564800" cy="549752"/>
            </a:xfrm>
            <a:prstGeom prst="teardrop">
              <a:avLst>
                <a:gd name="adj" fmla="val 1446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428604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№</a:t>
              </a:r>
              <a:r>
                <a:rPr lang="ru-RU" sz="2400" b="1" dirty="0" smtClean="0">
                  <a:solidFill>
                    <a:srgbClr val="0000FF"/>
                  </a:solidFill>
                </a:rPr>
                <a:t>7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8" name="Рисунок 7" descr="for-a-loved-one.jpg"/>
          <p:cNvPicPr>
            <a:picLocks noChangeAspect="1"/>
          </p:cNvPicPr>
          <p:nvPr/>
        </p:nvPicPr>
        <p:blipFill>
          <a:blip r:embed="rId3"/>
          <a:srcRect r="16129" b="8928"/>
          <a:stretch>
            <a:fillRect/>
          </a:stretch>
        </p:blipFill>
        <p:spPr>
          <a:xfrm flipH="1">
            <a:off x="71406" y="4457681"/>
            <a:ext cx="1857388" cy="21860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2910" y="214290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просит к 4 палочкам приложить 5 палочек так, чтобы получилось сто.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Штриховая стрелка вправо 26">
            <a:hlinkClick r:id="" action="ppaction://hlinkshowjump?jump=endshow"/>
          </p:cNvPr>
          <p:cNvSpPr/>
          <p:nvPr/>
        </p:nvSpPr>
        <p:spPr>
          <a:xfrm>
            <a:off x="7786710" y="6143644"/>
            <a:ext cx="1000132" cy="571480"/>
          </a:xfrm>
          <a:prstGeom prst="stripedRightArrow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035157" y="2536026"/>
            <a:ext cx="1357322" cy="158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465373" y="2535232"/>
            <a:ext cx="1357322" cy="158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892545" y="2535232"/>
            <a:ext cx="1357322" cy="158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321173" y="2535232"/>
            <a:ext cx="1357322" cy="158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3143241" y="3214687"/>
            <a:ext cx="1420030" cy="103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3143240" y="1857365"/>
            <a:ext cx="1420030" cy="103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5000628" y="1857365"/>
            <a:ext cx="1420030" cy="103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5000628" y="3214687"/>
            <a:ext cx="1420030" cy="103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749933" y="2535232"/>
            <a:ext cx="1357322" cy="158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2844" y="1643050"/>
            <a:ext cx="1912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44" y="3571876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Новое решение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2187557" y="5464189"/>
            <a:ext cx="1357322" cy="158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4464049" y="5463395"/>
            <a:ext cx="1357322" cy="158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5321305" y="5463395"/>
            <a:ext cx="1357322" cy="158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6678626" y="5463395"/>
            <a:ext cx="1357322" cy="158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2857488" y="4786322"/>
            <a:ext cx="1420030" cy="103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 flipV="1">
            <a:off x="2857488" y="6143644"/>
            <a:ext cx="1420030" cy="103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4437854" y="4786322"/>
            <a:ext cx="1420030" cy="103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0800000" flipV="1">
            <a:off x="6000760" y="4786322"/>
            <a:ext cx="1420030" cy="103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5938052" y="6143644"/>
            <a:ext cx="1420030" cy="103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86" y="142876"/>
            <a:ext cx="7772400" cy="514351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шаблона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шаблона </a:t>
            </a:r>
            <a:r>
              <a:rPr lang="ru-RU" sz="13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Покровкова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http://www.liveinternet.ru/users/4812316/post208260942</a:t>
            </a:r>
            <a:r>
              <a:rPr lang="ru-RU" sz="13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http://antalpiti.ru/kartinki/solnyshko</a:t>
            </a:r>
            <a:r>
              <a:rPr lang="ru-RU" sz="13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презентации:</a:t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http://content.foto.mail.ru/mail/revitura/_animated/i-325.gif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рама для картины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http://avatars.yandex.net/get-afisha-gallery/e95d0b8e5c130d6c6784881266d96725/gallery-big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http://wpixel.ru/wp-content/uploads/2012/07/for-a-loved-one.jpg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http://www.reconlux.by/images/deti/multikismesh/b19.jpg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http://www.tvtm.ru/upload/video/thumbs/medium/2014/01/02/smeshariki-interesnye-momenty-kadry-161388690025-52c5ba69a4bc3.jpg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Биби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http://kira-scrap.ru/KATALOG/MULTY_NASCHI/1/0_8b0f5_2cdc61a0_M.png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совунья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http://500.su/images/product_images/info_images/mult/22_1.jpg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http://s00.yaplakal.com/pics/pics_original/9/0/4/2162409.jpg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http://www.dengimsk.ru/upload/images/201402/_______________%281%29.png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задания:</a:t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http://mathkang.ru/files/file/kenguru_2009_class_3-4.pdf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http://mathkang.ru/files/kenguru_2010_class_3-4.pdf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Е.И.Игнатьев «В царстве смекалки» М.: Наука, 1981Г.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272</Words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Занятие №18 «Смешарики учат геометрию»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Источники: Для шаблона: автор шаблона Покровкова Н.Н. http://www.liveinternet.ru/users/4812316/post208260942 http://antalpiti.ru/kartinki/solnyshko Для презентации: Кубик http://content.foto.mail.ru/mail/revitura/_animated/i-325.gif рама для картины http://avatars.yandex.net/get-afisha-gallery/e95d0b8e5c130d6c6784881266d96725/gallery-big    нюша http://wpixel.ru/wp-content/uploads/2012/07/for-a-loved-one.jpg бараш http://www.reconlux.by/images/deti/multikismesh/b19.jpg крош http://www.tvtm.ru/upload/video/thumbs/medium/2014/01/02/smeshariki-interesnye-momenty-kadry-161388690025-52c5ba69a4bc3.jpg  Биби http://kira-scrap.ru/KATALOG/MULTY_NASCHI/1/0_8b0f5_2cdc61a0_M.png совунья http://500.su/images/product_images/info_images/mult/22_1.jpg  лосяш http://s00.yaplakal.com/pics/pics_original/9/0/4/2162409.jpg   ПИН http://www.dengimsk.ru/upload/images/201402/_______________%281%29.png   задания:  http://mathkang.ru/files/file/kenguru_2009_class_3-4.pdf  http://mathkang.ru/files/kenguru_2010_class_3-4.pdf  Е.И.Игнатьев «В царстве смекалки» М.: Наука, 1981Г.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Смешарики учат геометрию</dc:title>
  <dc:subject>Внеурочная деятельность "Математическая шкатулка" 3 класс</dc:subject>
  <dc:creator>corowina</dc:creator>
  <cp:lastModifiedBy>Admin</cp:lastModifiedBy>
  <cp:revision>38</cp:revision>
  <dcterms:modified xsi:type="dcterms:W3CDTF">2015-08-19T18:32:37Z</dcterms:modified>
</cp:coreProperties>
</file>