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70" r:id="rId5"/>
    <p:sldId id="260" r:id="rId6"/>
    <p:sldId id="271" r:id="rId7"/>
    <p:sldId id="261" r:id="rId8"/>
    <p:sldId id="262" r:id="rId9"/>
    <p:sldId id="273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0192-A87C-43C0-804F-9FB582C45F1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88610-F298-4DA0-953C-FE5988DAA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chemeClr val="tx2"/>
                </a:solidFill>
              </a:rPr>
              <a:t>Упражнения по теме </a:t>
            </a:r>
            <a:r>
              <a:rPr lang="ru-RU" sz="4900" b="1" i="1" dirty="0" smtClean="0">
                <a:solidFill>
                  <a:schemeClr val="tx2"/>
                </a:solidFill>
              </a:rPr>
              <a:t>«Правописание глаголов»</a:t>
            </a:r>
            <a:r>
              <a:rPr lang="ru-RU" b="1" i="1" dirty="0" smtClean="0">
                <a:solidFill>
                  <a:schemeClr val="tx2"/>
                </a:solidFill>
              </a:rPr>
              <a:t/>
            </a:r>
            <a:br>
              <a:rPr lang="ru-RU" b="1" i="1" dirty="0" smtClean="0">
                <a:solidFill>
                  <a:schemeClr val="tx2"/>
                </a:solidFill>
              </a:rPr>
            </a:br>
            <a:r>
              <a:rPr lang="ru-RU" sz="4000" b="1" i="1" dirty="0" smtClean="0">
                <a:solidFill>
                  <a:schemeClr val="tx2"/>
                </a:solidFill>
              </a:rPr>
              <a:t>4 класс</a:t>
            </a:r>
            <a:endParaRPr lang="ru-RU" sz="40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7343804" cy="1066792"/>
          </a:xfrm>
        </p:spPr>
        <p:txBody>
          <a:bodyPr>
            <a:normAutofit/>
          </a:bodyPr>
          <a:lstStyle/>
          <a:p>
            <a:pPr algn="r"/>
            <a:endParaRPr lang="ru-RU" sz="16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майлики с большим пальцем картинк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14678" y="2143116"/>
            <a:ext cx="2238380" cy="2238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b="1" dirty="0" smtClean="0"/>
              <a:t>Назовите </a:t>
            </a:r>
            <a:r>
              <a:rPr lang="ru-RU" b="1" dirty="0"/>
              <a:t>глаголы, </a:t>
            </a:r>
            <a:r>
              <a:rPr lang="ru-RU" b="1" dirty="0" smtClean="0"/>
              <a:t>определите время глаголов.</a:t>
            </a:r>
            <a:r>
              <a:rPr lang="ru-RU" b="1" dirty="0"/>
              <a:t> </a:t>
            </a:r>
            <a:endParaRPr lang="ru-RU" b="1" dirty="0" smtClean="0"/>
          </a:p>
          <a:p>
            <a:pPr marL="717550" indent="-430213">
              <a:buNone/>
            </a:pP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        </a:t>
            </a:r>
            <a:r>
              <a:rPr lang="ru-RU" sz="3800" b="1" i="1" dirty="0" smtClean="0">
                <a:solidFill>
                  <a:schemeClr val="tx2"/>
                </a:solidFill>
              </a:rPr>
              <a:t>Ветер </a:t>
            </a:r>
            <a:r>
              <a:rPr lang="ru-RU" sz="3800" b="1" i="1" dirty="0">
                <a:solidFill>
                  <a:schemeClr val="tx2"/>
                </a:solidFill>
              </a:rPr>
              <a:t>по морю шумит.</a:t>
            </a:r>
          </a:p>
          <a:p>
            <a:pPr marL="717550" indent="-430213">
              <a:buNone/>
            </a:pPr>
            <a:r>
              <a:rPr lang="ru-RU" sz="3800" b="1" i="1" dirty="0">
                <a:solidFill>
                  <a:schemeClr val="tx2"/>
                </a:solidFill>
              </a:rPr>
              <a:t>  </a:t>
            </a:r>
            <a:r>
              <a:rPr lang="ru-RU" sz="3800" b="1" i="1" dirty="0" smtClean="0">
                <a:solidFill>
                  <a:schemeClr val="tx2"/>
                </a:solidFill>
              </a:rPr>
              <a:t> </a:t>
            </a:r>
            <a:r>
              <a:rPr lang="ru-RU" sz="3800" b="1" i="1" dirty="0">
                <a:solidFill>
                  <a:schemeClr val="tx2"/>
                </a:solidFill>
              </a:rPr>
              <a:t>  </a:t>
            </a:r>
            <a:r>
              <a:rPr lang="ru-RU" sz="3800" b="1" i="1" dirty="0" smtClean="0">
                <a:solidFill>
                  <a:schemeClr val="tx2"/>
                </a:solidFill>
              </a:rPr>
              <a:t>  Ветер </a:t>
            </a:r>
            <a:r>
              <a:rPr lang="ru-RU" sz="3800" b="1" i="1" dirty="0">
                <a:solidFill>
                  <a:schemeClr val="tx2"/>
                </a:solidFill>
              </a:rPr>
              <a:t>по лесу бежит,</a:t>
            </a:r>
          </a:p>
          <a:p>
            <a:pPr marL="717550" indent="-430213">
              <a:buNone/>
            </a:pPr>
            <a:r>
              <a:rPr lang="ru-RU" sz="3800" b="1" i="1" dirty="0">
                <a:solidFill>
                  <a:schemeClr val="tx2"/>
                </a:solidFill>
              </a:rPr>
              <a:t>    </a:t>
            </a:r>
            <a:r>
              <a:rPr lang="ru-RU" sz="3800" b="1" i="1" dirty="0" smtClean="0">
                <a:solidFill>
                  <a:schemeClr val="tx2"/>
                </a:solidFill>
              </a:rPr>
              <a:t>   Ветер </a:t>
            </a:r>
            <a:r>
              <a:rPr lang="ru-RU" sz="3800" b="1" i="1" dirty="0">
                <a:solidFill>
                  <a:schemeClr val="tx2"/>
                </a:solidFill>
              </a:rPr>
              <a:t>дует в чистом поле,</a:t>
            </a:r>
          </a:p>
          <a:p>
            <a:pPr marL="717550" indent="-430213">
              <a:buNone/>
            </a:pPr>
            <a:r>
              <a:rPr lang="ru-RU" sz="3800" b="1" i="1" dirty="0">
                <a:solidFill>
                  <a:schemeClr val="tx2"/>
                </a:solidFill>
              </a:rPr>
              <a:t>    </a:t>
            </a:r>
            <a:r>
              <a:rPr lang="ru-RU" sz="3800" b="1" i="1" dirty="0" smtClean="0">
                <a:solidFill>
                  <a:schemeClr val="tx2"/>
                </a:solidFill>
              </a:rPr>
              <a:t>   Волком </a:t>
            </a:r>
            <a:r>
              <a:rPr lang="ru-RU" sz="3800" b="1" i="1" dirty="0">
                <a:solidFill>
                  <a:schemeClr val="tx2"/>
                </a:solidFill>
              </a:rPr>
              <a:t>воет он на воле,</a:t>
            </a:r>
          </a:p>
          <a:p>
            <a:pPr marL="717550" indent="-430213">
              <a:buNone/>
            </a:pPr>
            <a:r>
              <a:rPr lang="ru-RU" sz="3800" b="1" i="1" dirty="0">
                <a:solidFill>
                  <a:schemeClr val="tx2"/>
                </a:solidFill>
              </a:rPr>
              <a:t>    </a:t>
            </a:r>
            <a:r>
              <a:rPr lang="ru-RU" sz="3800" b="1" i="1" dirty="0" smtClean="0">
                <a:solidFill>
                  <a:schemeClr val="tx2"/>
                </a:solidFill>
              </a:rPr>
              <a:t>   А </a:t>
            </a:r>
            <a:r>
              <a:rPr lang="ru-RU" sz="3800" b="1" i="1" dirty="0">
                <a:solidFill>
                  <a:schemeClr val="tx2"/>
                </a:solidFill>
              </a:rPr>
              <a:t>за ветром меж берез,</a:t>
            </a:r>
          </a:p>
          <a:p>
            <a:pPr marL="717550" indent="-430213">
              <a:buNone/>
            </a:pPr>
            <a:r>
              <a:rPr lang="ru-RU" sz="3800" b="1" i="1" dirty="0">
                <a:solidFill>
                  <a:schemeClr val="tx2"/>
                </a:solidFill>
              </a:rPr>
              <a:t>   </a:t>
            </a:r>
            <a:r>
              <a:rPr lang="ru-RU" sz="3800" b="1" i="1" dirty="0" smtClean="0">
                <a:solidFill>
                  <a:schemeClr val="tx2"/>
                </a:solidFill>
              </a:rPr>
              <a:t>    Пробирается </a:t>
            </a:r>
            <a:r>
              <a:rPr lang="ru-RU" sz="3800" b="1" i="1" dirty="0">
                <a:solidFill>
                  <a:schemeClr val="tx2"/>
                </a:solidFill>
              </a:rPr>
              <a:t>мороз</a:t>
            </a:r>
            <a:r>
              <a:rPr lang="ru-RU" sz="3800" b="1" i="1" dirty="0" smtClean="0">
                <a:solidFill>
                  <a:schemeClr val="tx2"/>
                </a:solidFill>
              </a:rPr>
              <a:t>.</a:t>
            </a:r>
          </a:p>
          <a:p>
            <a:pPr marL="627063" indent="-430213">
              <a:buNone/>
            </a:pPr>
            <a:endParaRPr lang="ru-RU" b="1" dirty="0">
              <a:solidFill>
                <a:schemeClr val="tx2"/>
              </a:solidFill>
            </a:endParaRPr>
          </a:p>
          <a:p>
            <a:pPr>
              <a:buNone/>
            </a:pPr>
            <a:endParaRPr lang="ru-RU" sz="3100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2900" b="1" dirty="0">
              <a:solidFill>
                <a:schemeClr val="tx2"/>
              </a:solidFill>
            </a:endParaRP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500042"/>
            <a:ext cx="7858180" cy="55872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/>
              <a:t>Поставь глагол в неопределенную форму.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 </a:t>
            </a:r>
            <a:r>
              <a:rPr lang="ru-RU" sz="4800" b="1" i="1" dirty="0" smtClean="0">
                <a:solidFill>
                  <a:schemeClr val="tx2"/>
                </a:solidFill>
              </a:rPr>
              <a:t>            </a:t>
            </a:r>
            <a:r>
              <a:rPr lang="ru-RU" sz="4000" b="1" i="1" dirty="0" smtClean="0">
                <a:solidFill>
                  <a:schemeClr val="tx2"/>
                </a:solidFill>
              </a:rPr>
              <a:t>Говорит, поговорит, кричит, закричит, летел, вылетел, шумит, прошумит.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/>
              <a:t>Указажи</a:t>
            </a:r>
            <a:r>
              <a:rPr lang="ru-RU" sz="2400" b="1" dirty="0" smtClean="0"/>
              <a:t>  какие глаголы употреблены в переносном значении.</a:t>
            </a:r>
          </a:p>
          <a:p>
            <a:pPr>
              <a:buNone/>
            </a:pPr>
            <a:r>
              <a:rPr lang="ru-RU" sz="3100" b="1" i="1" dirty="0" smtClean="0">
                <a:solidFill>
                  <a:schemeClr val="tx2"/>
                </a:solidFill>
              </a:rPr>
              <a:t>    Идет мальчик, идет время, идет кино, малыш бежит, время бежит, солнышко садится, птичка садится.</a:t>
            </a:r>
          </a:p>
          <a:p>
            <a:pPr>
              <a:buNone/>
            </a:pPr>
            <a:endParaRPr lang="ru-RU" sz="31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600" b="1" dirty="0" smtClean="0"/>
              <a:t>Подбери глаголы с противоположным значением.</a:t>
            </a:r>
          </a:p>
          <a:p>
            <a:pPr>
              <a:buNone/>
            </a:pPr>
            <a:r>
              <a:rPr lang="ru-RU" sz="3100" b="1" i="1" dirty="0" smtClean="0">
                <a:solidFill>
                  <a:schemeClr val="tx2"/>
                </a:solidFill>
              </a:rPr>
              <a:t>   Закрыть -....., смеяться-......, говорить-......., стоять-......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н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428604"/>
            <a:ext cx="7858180" cy="56015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</a:rPr>
              <a:t>Частица НЕ с глаголами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000" dirty="0">
                <a:solidFill>
                  <a:schemeClr val="tx2"/>
                </a:solidFill>
              </a:rPr>
              <a:t> </a:t>
            </a:r>
            <a:r>
              <a:rPr lang="ru-RU" sz="2000" dirty="0" smtClean="0">
                <a:solidFill>
                  <a:schemeClr val="tx2"/>
                </a:solidFill>
              </a:rPr>
              <a:t>           </a:t>
            </a:r>
            <a:r>
              <a:rPr lang="ru-RU" sz="2400" b="1" i="1" dirty="0" smtClean="0">
                <a:solidFill>
                  <a:schemeClr val="tx2"/>
                </a:solidFill>
              </a:rPr>
              <a:t>( </a:t>
            </a:r>
            <a:r>
              <a:rPr lang="ru-RU" sz="2400" b="1" i="1" dirty="0">
                <a:solidFill>
                  <a:schemeClr val="tx2"/>
                </a:solidFill>
              </a:rPr>
              <a:t>Не)мог, (не)сверкнет, (не) </a:t>
            </a:r>
            <a:r>
              <a:rPr lang="ru-RU" sz="2400" b="1" i="1" dirty="0" err="1">
                <a:solidFill>
                  <a:schemeClr val="tx2"/>
                </a:solidFill>
              </a:rPr>
              <a:t>годовать</a:t>
            </a:r>
            <a:r>
              <a:rPr lang="ru-RU" sz="2400" b="1" i="1" dirty="0">
                <a:solidFill>
                  <a:schemeClr val="tx2"/>
                </a:solidFill>
              </a:rPr>
              <a:t>, (</a:t>
            </a:r>
            <a:r>
              <a:rPr lang="ru-RU" sz="2400" b="1" i="1" dirty="0" err="1">
                <a:solidFill>
                  <a:schemeClr val="tx2"/>
                </a:solidFill>
              </a:rPr>
              <a:t>не</a:t>
            </a:r>
            <a:r>
              <a:rPr lang="ru-RU" sz="2400" b="1" i="1" dirty="0">
                <a:solidFill>
                  <a:schemeClr val="tx2"/>
                </a:solidFill>
              </a:rPr>
              <a:t>) </a:t>
            </a:r>
            <a:r>
              <a:rPr lang="ru-RU" sz="2400" b="1" i="1" dirty="0" err="1">
                <a:solidFill>
                  <a:schemeClr val="tx2"/>
                </a:solidFill>
              </a:rPr>
              <a:t>навижу</a:t>
            </a:r>
            <a:r>
              <a:rPr lang="ru-RU" sz="2400" b="1" i="1" dirty="0">
                <a:solidFill>
                  <a:schemeClr val="tx2"/>
                </a:solidFill>
              </a:rPr>
              <a:t>, (</a:t>
            </a:r>
            <a:r>
              <a:rPr lang="ru-RU" sz="2400" b="1" i="1" dirty="0" err="1" smtClean="0">
                <a:solidFill>
                  <a:schemeClr val="tx2"/>
                </a:solidFill>
              </a:rPr>
              <a:t>не</a:t>
            </a:r>
            <a:r>
              <a:rPr lang="ru-RU" sz="2400" b="1" i="1" dirty="0" smtClean="0">
                <a:solidFill>
                  <a:schemeClr val="tx2"/>
                </a:solidFill>
              </a:rPr>
              <a:t>)пришел, (не)был, (не)задали.</a:t>
            </a:r>
          </a:p>
          <a:p>
            <a:pPr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  <a:p>
            <a:pPr algn="ctr">
              <a:buNone/>
            </a:pPr>
            <a:r>
              <a:rPr lang="ru-RU" sz="2000" b="1" dirty="0" smtClean="0"/>
              <a:t>Составьте предложение с отрицательной частицей НЕ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</a:rPr>
              <a:t>Изменение  глаголов по временам</a:t>
            </a:r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/>
              <a:t>Распредели глаголы</a:t>
            </a:r>
            <a:endParaRPr lang="ru-RU" sz="29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tx2"/>
                </a:solidFill>
              </a:rPr>
              <a:t>(1столбик-пр.в</a:t>
            </a:r>
            <a:r>
              <a:rPr lang="ru-RU" sz="2900" dirty="0">
                <a:solidFill>
                  <a:schemeClr val="tx2"/>
                </a:solidFill>
              </a:rPr>
              <a:t>.;2столбик-наст.в.; 3столбик-буд.в.)</a:t>
            </a:r>
          </a:p>
          <a:p>
            <a:pPr>
              <a:buNone/>
            </a:pPr>
            <a:r>
              <a:rPr lang="ru-RU" sz="2900" dirty="0">
                <a:solidFill>
                  <a:schemeClr val="tx2"/>
                </a:solidFill>
              </a:rPr>
              <a:t>    </a:t>
            </a:r>
            <a:r>
              <a:rPr lang="ru-RU" sz="3100" b="1" i="1" dirty="0">
                <a:solidFill>
                  <a:schemeClr val="tx2"/>
                </a:solidFill>
              </a:rPr>
              <a:t> </a:t>
            </a:r>
            <a:endParaRPr lang="ru-RU" sz="3100" b="1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Помогаю</a:t>
            </a:r>
            <a:r>
              <a:rPr lang="ru-RU" sz="4000" b="1" i="1" dirty="0">
                <a:solidFill>
                  <a:schemeClr val="tx2"/>
                </a:solidFill>
              </a:rPr>
              <a:t>, нарисовал, буду петь, одел, сказал, найду, иду, стираю, ем, расскажу, испеку, поливает, убирает, писал, будет варить, зайду, жил.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2800" b="1" dirty="0" smtClean="0"/>
              <a:t>Правописание </a:t>
            </a:r>
            <a:r>
              <a:rPr lang="ru-RU" sz="2800" b="1" i="1" u="sng" dirty="0" err="1" smtClean="0"/>
              <a:t>ться</a:t>
            </a:r>
            <a:r>
              <a:rPr lang="ru-RU" sz="2800" b="1" dirty="0" smtClean="0"/>
              <a:t> и </a:t>
            </a:r>
            <a:r>
              <a:rPr lang="ru-RU" sz="2800" b="1" i="1" u="sng" dirty="0" err="1" smtClean="0"/>
              <a:t>тся</a:t>
            </a:r>
            <a:r>
              <a:rPr lang="ru-RU" sz="2800" b="1" dirty="0" smtClean="0"/>
              <a:t> в глаголах;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0" y="1142984"/>
            <a:ext cx="8458200" cy="4929222"/>
          </a:xfrm>
          <a:prstGeom prst="flowChartPunchedCar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Глаза </a:t>
            </a:r>
            <a:r>
              <a:rPr lang="ru-RU" sz="3600" dirty="0" err="1">
                <a:solidFill>
                  <a:schemeClr val="bg2"/>
                </a:solidFill>
              </a:rPr>
              <a:t>страшат?ся</a:t>
            </a:r>
            <a:r>
              <a:rPr lang="ru-RU" sz="3600" dirty="0">
                <a:solidFill>
                  <a:schemeClr val="bg2"/>
                </a:solidFill>
              </a:rPr>
              <a:t>, а руки делают.</a:t>
            </a:r>
          </a:p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 Дело мастера </a:t>
            </a:r>
            <a:r>
              <a:rPr lang="ru-RU" sz="3600" dirty="0" err="1">
                <a:solidFill>
                  <a:schemeClr val="bg2"/>
                </a:solidFill>
              </a:rPr>
              <a:t>боит?ся</a:t>
            </a:r>
            <a:r>
              <a:rPr lang="ru-RU" sz="3600" dirty="0">
                <a:solidFill>
                  <a:schemeClr val="bg2"/>
                </a:solidFill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Упорно </a:t>
            </a:r>
            <a:r>
              <a:rPr lang="ru-RU" sz="3600" dirty="0" err="1">
                <a:solidFill>
                  <a:schemeClr val="bg2"/>
                </a:solidFill>
              </a:rPr>
              <a:t>трудит?ся</a:t>
            </a:r>
            <a:r>
              <a:rPr lang="ru-RU" sz="3600" dirty="0">
                <a:solidFill>
                  <a:schemeClr val="bg2"/>
                </a:solidFill>
              </a:rPr>
              <a:t> - будет хлеб в закромах</a:t>
            </a:r>
          </a:p>
          <a:p>
            <a:pPr eaLnBrk="1" hangingPunct="1"/>
            <a:r>
              <a:rPr lang="ru-RU" sz="3600" dirty="0">
                <a:solidFill>
                  <a:schemeClr val="bg2"/>
                </a:solidFill>
              </a:rPr>
              <a:t> </a:t>
            </a:r>
            <a:r>
              <a:rPr lang="ru-RU" sz="3600" dirty="0" err="1">
                <a:solidFill>
                  <a:schemeClr val="bg2"/>
                </a:solidFill>
              </a:rPr>
              <a:t>водит?ся</a:t>
            </a:r>
            <a:r>
              <a:rPr lang="ru-RU" sz="3600" dirty="0">
                <a:solidFill>
                  <a:schemeClr val="bg2"/>
                </a:solidFill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В труде </a:t>
            </a:r>
            <a:r>
              <a:rPr lang="ru-RU" sz="3600" dirty="0" err="1">
                <a:solidFill>
                  <a:schemeClr val="bg2"/>
                </a:solidFill>
              </a:rPr>
              <a:t>рождают?ся</a:t>
            </a:r>
            <a:r>
              <a:rPr lang="ru-RU" sz="3600" dirty="0">
                <a:solidFill>
                  <a:schemeClr val="bg2"/>
                </a:solidFill>
              </a:rPr>
              <a:t> герои.</a:t>
            </a:r>
          </a:p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Умей дело делать, умей и </a:t>
            </a:r>
            <a:r>
              <a:rPr lang="ru-RU" sz="3600" dirty="0" err="1">
                <a:solidFill>
                  <a:schemeClr val="bg2"/>
                </a:solidFill>
              </a:rPr>
              <a:t>позабавит?ся</a:t>
            </a:r>
            <a:r>
              <a:rPr lang="ru-RU" sz="3600" dirty="0">
                <a:solidFill>
                  <a:schemeClr val="bg2"/>
                </a:solidFill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ru-RU" sz="3600" dirty="0">
                <a:solidFill>
                  <a:schemeClr val="bg2"/>
                </a:solidFill>
              </a:rPr>
              <a:t>Всякое уменье трудом </a:t>
            </a:r>
            <a:r>
              <a:rPr lang="ru-RU" sz="3600" dirty="0" err="1">
                <a:solidFill>
                  <a:schemeClr val="bg2"/>
                </a:solidFill>
              </a:rPr>
              <a:t>дает?ся</a:t>
            </a:r>
            <a:r>
              <a:rPr lang="ru-RU" sz="3600" dirty="0">
                <a:solidFill>
                  <a:schemeClr val="bg2"/>
                </a:solidFill>
              </a:rPr>
              <a:t>.</a:t>
            </a:r>
          </a:p>
          <a:p>
            <a:pPr eaLnBrk="1" hangingPunct="1"/>
            <a:endParaRPr lang="ru-RU" sz="3200" dirty="0"/>
          </a:p>
        </p:txBody>
      </p:sp>
      <p:sp>
        <p:nvSpPr>
          <p:cNvPr id="819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85800" cy="6096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77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Упражнения по теме «Правописание глаголов» 4 класс</vt:lpstr>
      <vt:lpstr>Слайд 2</vt:lpstr>
      <vt:lpstr>Слайд 3</vt:lpstr>
      <vt:lpstr>Слайд 4</vt:lpstr>
      <vt:lpstr>Слайд 5</vt:lpstr>
      <vt:lpstr>Слайд 6</vt:lpstr>
      <vt:lpstr>Частица НЕ с глаголами </vt:lpstr>
      <vt:lpstr>Изменение  глаголов по временам </vt:lpstr>
      <vt:lpstr> Правописание ться и тся в глаголах;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по теме «Правописание глаголов» 4 класс</dc:title>
  <dc:creator>Вася</dc:creator>
  <cp:lastModifiedBy>Admin</cp:lastModifiedBy>
  <cp:revision>10</cp:revision>
  <dcterms:created xsi:type="dcterms:W3CDTF">2017-05-31T07:49:38Z</dcterms:created>
  <dcterms:modified xsi:type="dcterms:W3CDTF">2020-04-08T08:52:47Z</dcterms:modified>
</cp:coreProperties>
</file>