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4" r:id="rId17"/>
    <p:sldId id="270" r:id="rId18"/>
    <p:sldId id="271" r:id="rId19"/>
    <p:sldId id="272" r:id="rId20"/>
    <p:sldId id="273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2571744"/>
            <a:ext cx="6172200" cy="1894362"/>
          </a:xfrm>
        </p:spPr>
        <p:txBody>
          <a:bodyPr>
            <a:noAutofit/>
          </a:bodyPr>
          <a:lstStyle/>
          <a:p>
            <a:r>
              <a:rPr lang="ru-RU" sz="2400" dirty="0" smtClean="0"/>
              <a:t>Основы предпрофильной подготовки и профессиональной ориентации детей с ограниченными возможностями здоровья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Идеи, методы и принципы интегрированного обучения детей с нарушениями слуха при подготовке и получении профессии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1736" y="5003322"/>
            <a:ext cx="5886464" cy="13716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i="1" dirty="0" smtClean="0"/>
              <a:t>Коростелев Борис Алексеевич – </a:t>
            </a:r>
            <a:r>
              <a:rPr lang="ru-RU" b="0" i="1" dirty="0" smtClean="0"/>
              <a:t>член–корреспондент Академии </a:t>
            </a:r>
            <a:r>
              <a:rPr lang="ru-RU" b="0" i="1" dirty="0" err="1" smtClean="0"/>
              <a:t>медико</a:t>
            </a:r>
            <a:r>
              <a:rPr lang="ru-RU" b="0" i="1" dirty="0" smtClean="0"/>
              <a:t>–технических наук Российской Федерации, директор научно–образовательного центра «Социальная защита детей и молодежи» МГГУ имени М.А. Шолохова, член административного совета Международной ассоциации </a:t>
            </a:r>
            <a:r>
              <a:rPr lang="ru-RU" b="0" i="1" dirty="0" err="1" smtClean="0"/>
              <a:t>верботонального</a:t>
            </a:r>
            <a:r>
              <a:rPr lang="ru-RU" b="0" i="1" dirty="0" smtClean="0"/>
              <a:t> метода (МАВМ)</a:t>
            </a:r>
            <a:endParaRPr lang="ru-RU" b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857232"/>
            <a:ext cx="7353328" cy="5616720"/>
          </a:xfrm>
        </p:spPr>
        <p:txBody>
          <a:bodyPr/>
          <a:lstStyle/>
          <a:p>
            <a:r>
              <a:rPr lang="ru-RU" dirty="0" smtClean="0"/>
              <a:t>Принятый 29 декабря 2012 года Федеральный закон «Об образовании в Российской Федерации» одной из форм получения образования лицами с ограниченными возможностями здоровья регламентирует «</a:t>
            </a:r>
            <a:r>
              <a:rPr lang="ru-RU" b="1" dirty="0" smtClean="0"/>
              <a:t>инклюзивное образование</a:t>
            </a:r>
            <a:r>
              <a:rPr lang="ru-RU" dirty="0" smtClean="0"/>
              <a:t> - обеспечение равного доступа к образованию для всех обучающихся с учетом разнообразия особых образовательных потребностей и индивидуальных возможностей» (Статья 2).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571480"/>
            <a:ext cx="8001056" cy="5902472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/>
              <a:t>Интеграция</a:t>
            </a:r>
            <a:r>
              <a:rPr lang="ru-RU" dirty="0" smtClean="0"/>
              <a:t> – термин </a:t>
            </a:r>
            <a:r>
              <a:rPr lang="ru-RU" i="1" dirty="0" err="1" smtClean="0"/>
              <a:t>integration</a:t>
            </a:r>
            <a:r>
              <a:rPr lang="ru-RU" dirty="0" smtClean="0"/>
              <a:t>, который означает «восстановление, восполнение» и  принят к употреблению в двух значениях:</a:t>
            </a:r>
          </a:p>
          <a:p>
            <a:pPr algn="just">
              <a:buNone/>
            </a:pPr>
            <a:r>
              <a:rPr lang="ru-RU" dirty="0" smtClean="0"/>
              <a:t>1) объединение в целом каких-либо частей, элементов;</a:t>
            </a:r>
          </a:p>
          <a:p>
            <a:pPr algn="just">
              <a:buNone/>
            </a:pPr>
            <a:r>
              <a:rPr lang="ru-RU" dirty="0" smtClean="0"/>
              <a:t>2) процесс взаимного приспособления и объединения.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357166"/>
            <a:ext cx="7424766" cy="6116786"/>
          </a:xfrm>
        </p:spPr>
        <p:txBody>
          <a:bodyPr/>
          <a:lstStyle/>
          <a:p>
            <a:r>
              <a:rPr lang="ru-RU" b="1" dirty="0" smtClean="0"/>
              <a:t>Социальная интеграция</a:t>
            </a:r>
            <a:r>
              <a:rPr lang="ru-RU" dirty="0" smtClean="0"/>
              <a:t> предполагает социальную адаптацию ребенка с ограниченными возможностями здоровья в общую систему социальных отношений и взаимодействий, прежде всего, в рамках той образовательной среды, в которую он интегрируется.</a:t>
            </a:r>
          </a:p>
          <a:p>
            <a:endParaRPr lang="ru-RU" dirty="0" smtClean="0"/>
          </a:p>
          <a:p>
            <a:r>
              <a:rPr lang="ru-RU" b="1" dirty="0" smtClean="0"/>
              <a:t>Педагогическая интеграция</a:t>
            </a:r>
            <a:r>
              <a:rPr lang="ru-RU" dirty="0" smtClean="0"/>
              <a:t>  предполагает формирование у детей с ограниченными возможностями здоровья способности к усвоению учебного материала, определяемого общим учебным планом (совместное обучение в одной школе или в одном классе с детьми с нормальным развитием).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7929618" cy="604534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В 1994 году </a:t>
            </a:r>
            <a:r>
              <a:rPr lang="ru-RU" dirty="0" err="1" smtClean="0"/>
              <a:t>Саламанской</a:t>
            </a:r>
            <a:r>
              <a:rPr lang="ru-RU" dirty="0" smtClean="0"/>
              <a:t> декларацией о принципах, политике и практической деятельности в сфере образования лиц с особыми потребностями введен термин «</a:t>
            </a:r>
            <a:r>
              <a:rPr lang="ru-RU" b="1" dirty="0" smtClean="0"/>
              <a:t>инклюзия</a:t>
            </a:r>
            <a:r>
              <a:rPr lang="ru-RU" dirty="0" smtClean="0"/>
              <a:t>» (англ. </a:t>
            </a:r>
            <a:r>
              <a:rPr lang="en-US" dirty="0" smtClean="0"/>
              <a:t>inclusion</a:t>
            </a:r>
            <a:r>
              <a:rPr lang="ru-RU" dirty="0" smtClean="0"/>
              <a:t> – включение, добавление, прибавление, присоединение). Это:</a:t>
            </a:r>
          </a:p>
          <a:p>
            <a:r>
              <a:rPr lang="ru-RU" dirty="0" smtClean="0"/>
              <a:t> 1) процесс интеграции детей в общеобразовательный процесс независимо от их половой, этнической и религиозной принадлежности, прежних учебных достижений, состояния здоровья, уровня  развития, социально- экономического статуса родителей и других различий; </a:t>
            </a:r>
          </a:p>
          <a:p>
            <a:r>
              <a:rPr lang="ru-RU" dirty="0" smtClean="0"/>
              <a:t>2) вовлечение в образовательный процесс каждого ребенка с помощью программы, которая соответствует его способностям; </a:t>
            </a:r>
          </a:p>
          <a:p>
            <a:r>
              <a:rPr lang="ru-RU" dirty="0" smtClean="0"/>
              <a:t>3) удовлетворение индивидуальных образовательных потребностей, обеспечение специальных условий.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186766" cy="1143000"/>
          </a:xfrm>
        </p:spPr>
        <p:txBody>
          <a:bodyPr/>
          <a:lstStyle/>
          <a:p>
            <a:r>
              <a:rPr lang="ru-RU" dirty="0" smtClean="0"/>
              <a:t>Принципы интегрированного обучения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357298"/>
            <a:ext cx="8215370" cy="511665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1.   Ценность человека не зависит от его способностей и достижений. </a:t>
            </a:r>
          </a:p>
          <a:p>
            <a:r>
              <a:rPr lang="ru-RU" dirty="0" smtClean="0"/>
              <a:t>2.   Каждый человек способен чувствовать и думать.</a:t>
            </a:r>
          </a:p>
          <a:p>
            <a:r>
              <a:rPr lang="ru-RU" dirty="0" smtClean="0"/>
              <a:t>3.   Каждый человек имеет право на общение и на то, чтобы быть услышанным.</a:t>
            </a:r>
          </a:p>
          <a:p>
            <a:r>
              <a:rPr lang="ru-RU" dirty="0" smtClean="0"/>
              <a:t>4.   Все люди нуждаются друг в друге.</a:t>
            </a:r>
          </a:p>
          <a:p>
            <a:r>
              <a:rPr lang="ru-RU" dirty="0" smtClean="0"/>
              <a:t>5.   Подлинное образование может осуществляться только в контексте реальных взаимоотношений.</a:t>
            </a:r>
          </a:p>
          <a:p>
            <a:r>
              <a:rPr lang="ru-RU" dirty="0" smtClean="0"/>
              <a:t>6.   Все люди нуждаются в поддержке и дружбе ровесников.</a:t>
            </a:r>
          </a:p>
          <a:p>
            <a:r>
              <a:rPr lang="ru-RU" dirty="0" smtClean="0"/>
              <a:t>7.   Для всех обучающихся достижение прогресса скорее может быть в том, что они могут делать, чем в том, что не могут.</a:t>
            </a:r>
          </a:p>
          <a:p>
            <a:r>
              <a:rPr lang="ru-RU" dirty="0" smtClean="0"/>
              <a:t>8.    Разнообразие усиливает все стороны жизни человека.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7467600" cy="1143000"/>
          </a:xfrm>
        </p:spPr>
        <p:txBody>
          <a:bodyPr/>
          <a:lstStyle/>
          <a:p>
            <a:pPr algn="ctr"/>
            <a:r>
              <a:rPr lang="ru-RU" dirty="0" smtClean="0"/>
              <a:t>требования к организации интегрированного обучения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72452" cy="4873752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AutoNum type="arabicPeriod"/>
            </a:pPr>
            <a:r>
              <a:rPr lang="ru-RU" dirty="0" smtClean="0"/>
              <a:t>Формирование толерантного отношения общества к лицам с ограниченными возможностями здоровья. </a:t>
            </a:r>
          </a:p>
          <a:p>
            <a:pPr marL="457200" indent="-457200">
              <a:buAutoNum type="arabicPeriod"/>
            </a:pPr>
            <a:r>
              <a:rPr lang="ru-RU" dirty="0" smtClean="0"/>
              <a:t>Создание нормативной правовой базы.</a:t>
            </a:r>
          </a:p>
          <a:p>
            <a:pPr marL="457200" indent="-457200">
              <a:buAutoNum type="arabicPeriod"/>
            </a:pPr>
            <a:r>
              <a:rPr lang="ru-RU" dirty="0" smtClean="0"/>
              <a:t>В образовательной среде должны быть предусмотрены различные варианты включения ребенка в образовательный процесс и возможность выбора для каждого ученика возможного и полезного для его развития варианта включения.</a:t>
            </a:r>
          </a:p>
          <a:p>
            <a:pPr marL="457200" indent="-457200">
              <a:buAutoNum type="arabicPeriod"/>
            </a:pPr>
            <a:r>
              <a:rPr lang="ru-RU" dirty="0" err="1" smtClean="0"/>
              <a:t>Психолого-медико-педагогическое</a:t>
            </a:r>
            <a:r>
              <a:rPr lang="ru-RU" dirty="0" smtClean="0"/>
              <a:t> сопровождение интегрированных детей.</a:t>
            </a:r>
          </a:p>
          <a:p>
            <a:pPr marL="457200" indent="-457200">
              <a:buAutoNum type="arabicPeriod"/>
            </a:pPr>
            <a:r>
              <a:rPr lang="ru-RU" dirty="0" smtClean="0"/>
              <a:t>Программно-методическое  и учебно-дидактическое обеспечение образования для  удовлетворения особых образовательных потребностей детей.</a:t>
            </a:r>
          </a:p>
          <a:p>
            <a:pPr marL="457200" indent="-457200">
              <a:buAutoNum type="arabicPeriod"/>
            </a:pPr>
            <a:r>
              <a:rPr lang="ru-RU" dirty="0" smtClean="0"/>
              <a:t>Кадровое обеспечение.</a:t>
            </a:r>
          </a:p>
          <a:p>
            <a:pPr marL="457200" indent="-457200">
              <a:buAutoNum type="arabicPeriod"/>
            </a:pPr>
            <a:r>
              <a:rPr lang="ru-RU" dirty="0" smtClean="0"/>
              <a:t>Материально-техническое оснащение организации образовательного процесса  для  удовлетворения особых образовательных потребностей детей с ограниченными возможностями здоровья и детей-инвалидов.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81000" y="714356"/>
          <a:ext cx="8763000" cy="5430837"/>
        </p:xfrm>
        <a:graphic>
          <a:graphicData uri="http://schemas.openxmlformats.org/presentationml/2006/ole">
            <p:oleObj spid="_x0000_s1026" name="Документ" r:id="rId3" imgW="11674846" imgH="781826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500042"/>
            <a:ext cx="7929618" cy="597391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Если исходить из того, что </a:t>
            </a:r>
            <a:r>
              <a:rPr lang="ru-RU" b="1" dirty="0" smtClean="0"/>
              <a:t>сопровождение</a:t>
            </a:r>
            <a:r>
              <a:rPr lang="ru-RU" dirty="0" smtClean="0"/>
              <a:t> – это обеспечение, тогда под сопровождением понимается метод, обеспечивающий создание условий для принятия субъектом развития оптимальных решений в различных ситуациях жизненного выбора. </a:t>
            </a:r>
          </a:p>
          <a:p>
            <a:r>
              <a:rPr lang="ru-RU" dirty="0" smtClean="0"/>
              <a:t>Если предположить, что </a:t>
            </a:r>
            <a:r>
              <a:rPr lang="ru-RU" b="1" dirty="0" smtClean="0"/>
              <a:t>сопровождение </a:t>
            </a:r>
            <a:r>
              <a:rPr lang="ru-RU" dirty="0" smtClean="0"/>
              <a:t>– это помощь, то под сопровождением понимается процесс – совокупность последовательных действий, позволяющих субъекту определиться с принятием решения и нести ответственность за реализацию решения. </a:t>
            </a:r>
          </a:p>
          <a:p>
            <a:r>
              <a:rPr lang="ru-RU" dirty="0" smtClean="0"/>
              <a:t>Если сопровождение идентифицировать с понятием организация, то </a:t>
            </a:r>
            <a:r>
              <a:rPr lang="ru-RU" b="1" dirty="0" smtClean="0"/>
              <a:t>служба сопровождения</a:t>
            </a:r>
            <a:r>
              <a:rPr lang="ru-RU" dirty="0" smtClean="0"/>
              <a:t> – это объединение специалистов разного профиля, осуществляющих процесс сопровождения.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500042"/>
            <a:ext cx="7929618" cy="597391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Основными </a:t>
            </a:r>
            <a:r>
              <a:rPr lang="ru-RU" b="1" dirty="0" smtClean="0"/>
              <a:t>принципами сопровождения ребенка</a:t>
            </a:r>
            <a:r>
              <a:rPr lang="ru-RU" dirty="0" smtClean="0"/>
              <a:t> в условиях жизнедеятельности в образовательном учреждении являются:</a:t>
            </a:r>
          </a:p>
          <a:p>
            <a:pPr>
              <a:buNone/>
            </a:pPr>
            <a:r>
              <a:rPr lang="ru-RU" dirty="0" smtClean="0"/>
              <a:t>а) рекомендательный характер советов сопровождающего;</a:t>
            </a:r>
          </a:p>
          <a:p>
            <a:pPr>
              <a:buNone/>
            </a:pPr>
            <a:r>
              <a:rPr lang="ru-RU" dirty="0" smtClean="0"/>
              <a:t>б) приоритет интересов сопровождаемого («на стороне ребенка»);</a:t>
            </a:r>
          </a:p>
          <a:p>
            <a:pPr>
              <a:buNone/>
            </a:pPr>
            <a:r>
              <a:rPr lang="ru-RU" dirty="0" smtClean="0"/>
              <a:t>в) непрерывность сопровождения;</a:t>
            </a:r>
          </a:p>
          <a:p>
            <a:pPr>
              <a:buNone/>
            </a:pPr>
            <a:r>
              <a:rPr lang="ru-RU" dirty="0" smtClean="0"/>
              <a:t>г) </a:t>
            </a:r>
            <a:r>
              <a:rPr lang="ru-RU" dirty="0" err="1" smtClean="0"/>
              <a:t>мультидисциплинарность</a:t>
            </a:r>
            <a:r>
              <a:rPr lang="ru-RU" dirty="0" smtClean="0"/>
              <a:t> (комплексный подход) сопровождения;</a:t>
            </a:r>
          </a:p>
          <a:p>
            <a:pPr>
              <a:buNone/>
            </a:pPr>
            <a:r>
              <a:rPr lang="ru-RU" dirty="0" err="1" smtClean="0"/>
              <a:t>д</a:t>
            </a:r>
            <a:r>
              <a:rPr lang="ru-RU" dirty="0" smtClean="0"/>
              <a:t>) стремление к </a:t>
            </a:r>
            <a:r>
              <a:rPr lang="ru-RU" dirty="0" err="1" smtClean="0"/>
              <a:t>автономизации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785794"/>
            <a:ext cx="7786742" cy="5688158"/>
          </a:xfrm>
        </p:spPr>
        <p:txBody>
          <a:bodyPr/>
          <a:lstStyle/>
          <a:p>
            <a:r>
              <a:rPr lang="ru-RU" dirty="0" smtClean="0"/>
              <a:t>В процессе сопровождения детям с ограниченными возможностями здоровья оказывается </a:t>
            </a:r>
            <a:r>
              <a:rPr lang="ru-RU" b="1" dirty="0" smtClean="0"/>
              <a:t>психолого-педагогическая поддержка, </a:t>
            </a:r>
            <a:r>
              <a:rPr lang="ru-RU" dirty="0" smtClean="0"/>
              <a:t>под которой принято понимать превентивную и оперативную помощь в развитии обучающегося и содействии его саморазвитию, которая направлена на решение его индивидуальных проблем, связанных с продвижением в профессиональном самоопределении.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714356"/>
            <a:ext cx="8143932" cy="5759596"/>
          </a:xfrm>
        </p:spPr>
        <p:txBody>
          <a:bodyPr/>
          <a:lstStyle/>
          <a:p>
            <a:pPr algn="ctr">
              <a:buNone/>
            </a:pPr>
            <a:r>
              <a:rPr lang="ru-RU" b="1" i="1" dirty="0" smtClean="0"/>
              <a:t>Федеральная целевая программа на 2011 – 2015 гг.</a:t>
            </a:r>
          </a:p>
          <a:p>
            <a:pPr algn="ctr">
              <a:buNone/>
            </a:pPr>
            <a:endParaRPr lang="ru-RU" b="1" i="1" dirty="0" smtClean="0"/>
          </a:p>
          <a:p>
            <a:pPr algn="ctr">
              <a:buNone/>
            </a:pPr>
            <a:r>
              <a:rPr lang="ru-RU" b="1" i="1" dirty="0" smtClean="0"/>
              <a:t>Проект «Внедрение программ и </a:t>
            </a:r>
            <a:r>
              <a:rPr lang="ru-RU" b="1" i="1" dirty="0" err="1" smtClean="0"/>
              <a:t>учебно</a:t>
            </a:r>
            <a:r>
              <a:rPr lang="ru-RU" b="1" i="1" dirty="0" smtClean="0"/>
              <a:t>–методических комплектов по предпрофильной подготовке и профессиональной ориентации детей с ограниченными возможностями здоровья» (разработанных в рамках ФЦПРО в 2010 году для детей с нарушениями слуха, зрения, интеллекта)»</a:t>
            </a:r>
            <a:endParaRPr lang="ru-RU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Процесс предпрофильной подготовки и профессиональной ориентации школьников с ограниченными возможностями здоровья сопровождается организацией коррекционно-реабилитационной работы, содержание которой направлено на формирование умений учащихся оценить соответствие своих возможностей требованиям профессии и организовать себя на преодоление имеющихся недостатков.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642910" y="1285860"/>
            <a:ext cx="7999440" cy="2905140"/>
          </a:xfrm>
        </p:spPr>
        <p:txBody>
          <a:bodyPr>
            <a:normAutofit/>
          </a:bodyPr>
          <a:lstStyle/>
          <a:p>
            <a:pPr algn="ctr">
              <a:buFont typeface="Wingdings 2" pitchFamily="18" charset="2"/>
              <a:buNone/>
            </a:pPr>
            <a:r>
              <a:rPr lang="ru-RU" b="1" i="1" dirty="0" smtClean="0">
                <a:latin typeface="Bookman Old Style" pitchFamily="18" charset="0"/>
              </a:rPr>
              <a:t>Спасибо за внимание!</a:t>
            </a:r>
          </a:p>
          <a:p>
            <a:pPr algn="ctr">
              <a:buFont typeface="Wingdings 2" pitchFamily="18" charset="2"/>
              <a:buNone/>
            </a:pPr>
            <a:endParaRPr lang="ru-RU" b="1" i="1" dirty="0" smtClean="0">
              <a:latin typeface="Bookman Old Style" pitchFamily="18" charset="0"/>
            </a:endParaRPr>
          </a:p>
          <a:p>
            <a:pPr algn="ctr">
              <a:buFont typeface="Wingdings 2" pitchFamily="18" charset="2"/>
              <a:buNone/>
            </a:pPr>
            <a:endParaRPr lang="ru-RU" b="1" i="1" dirty="0" smtClean="0">
              <a:latin typeface="Bookman Old Style" pitchFamily="18" charset="0"/>
            </a:endParaRPr>
          </a:p>
          <a:p>
            <a:pPr algn="ctr">
              <a:buNone/>
            </a:pPr>
            <a:r>
              <a:rPr lang="ru-RU" sz="1800" b="1" dirty="0" smtClean="0"/>
              <a:t>Тел.: (495) 790-73-99, (495) 695-41-34</a:t>
            </a:r>
            <a:endParaRPr lang="ru-RU" sz="1800" dirty="0" smtClean="0"/>
          </a:p>
          <a:p>
            <a:pPr algn="ctr">
              <a:buNone/>
            </a:pPr>
            <a:r>
              <a:rPr lang="ru-RU" sz="1800" b="1" dirty="0" smtClean="0"/>
              <a:t>бесплатная линия: 8 (800) 700-73-99</a:t>
            </a:r>
            <a:endParaRPr lang="ru-RU" sz="1800" dirty="0" smtClean="0"/>
          </a:p>
          <a:p>
            <a:pPr algn="ctr">
              <a:buNone/>
            </a:pPr>
            <a:r>
              <a:rPr lang="ru-RU" sz="1800" b="1" dirty="0" err="1" smtClean="0"/>
              <a:t>e-mail</a:t>
            </a:r>
            <a:r>
              <a:rPr lang="ru-RU" sz="1800" b="1" dirty="0" smtClean="0"/>
              <a:t>: </a:t>
            </a:r>
            <a:r>
              <a:rPr lang="ru-RU" sz="1800" b="1" dirty="0" err="1" smtClean="0"/>
              <a:t>suvag@list.ru</a:t>
            </a:r>
            <a:endParaRPr lang="ru-RU" sz="1800" dirty="0" smtClean="0"/>
          </a:p>
          <a:p>
            <a:pPr algn="ctr">
              <a:buNone/>
            </a:pPr>
            <a:r>
              <a:rPr lang="ru-RU" sz="1800" b="1" dirty="0" err="1" smtClean="0"/>
              <a:t>www.suvagcentr.ru</a:t>
            </a:r>
            <a:endParaRPr lang="ru-RU" dirty="0" smtClean="0"/>
          </a:p>
          <a:p>
            <a:pPr algn="ctr">
              <a:buFont typeface="Wingdings 2" pitchFamily="18" charset="2"/>
              <a:buNone/>
            </a:pPr>
            <a:endParaRPr lang="ru-RU" b="1" i="1" dirty="0" smtClean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Предпрофильная подготовка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43890" cy="4873752"/>
          </a:xfrm>
        </p:spPr>
        <p:txBody>
          <a:bodyPr/>
          <a:lstStyle/>
          <a:p>
            <a:r>
              <a:rPr lang="ru-RU" dirty="0" smtClean="0"/>
              <a:t>система психолого-педагогической, информационной и организационной деятельности, содействующая самоопределению учащихся старших классов общеобразовательных и специальных (коррекционных) образовательных учреждений относительно избираемых профилирующих направлений будущего обучения и широкой сферы последующей профессиональной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«Концепция профильного обучения на старшей ступени общего образования»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28736"/>
            <a:ext cx="8215370" cy="5045216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Профильное обучение</a:t>
            </a:r>
            <a:r>
              <a:rPr lang="ru-RU" dirty="0" smtClean="0"/>
              <a:t> – средство дифференциации и индивидуализации обучения, позволяющее за счет изменений в структуре, содержании и организации образовательного процесса более полно учитывать интересы, возможности, склонности и способности учащихся, создавать условия для обучения старшеклассников с ограниченными возможностями здоровья в соответствии с их возможностями, профессиональными интересами и намерениями в отношении продолжения образования.</a:t>
            </a:r>
          </a:p>
          <a:p>
            <a:r>
              <a:rPr lang="ru-RU" b="1" dirty="0" smtClean="0"/>
              <a:t>Профиль обучения</a:t>
            </a:r>
            <a:r>
              <a:rPr lang="ru-RU" dirty="0" smtClean="0"/>
              <a:t> - комбинация базовых общеобразовательных, профильных и элективных учебных предметов.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348" y="1071546"/>
            <a:ext cx="7467600" cy="4873752"/>
          </a:xfrm>
        </p:spPr>
        <p:txBody>
          <a:bodyPr/>
          <a:lstStyle/>
          <a:p>
            <a:r>
              <a:rPr lang="ru-RU" dirty="0" smtClean="0"/>
              <a:t>Необходимым условием создания образовательного пространства, способствующего самоопределению учащегося основной ступени, является введение </a:t>
            </a:r>
            <a:r>
              <a:rPr lang="ru-RU" b="1" dirty="0" smtClean="0"/>
              <a:t>предпрофильной подготовки</a:t>
            </a:r>
            <a:r>
              <a:rPr lang="ru-RU" dirty="0" smtClean="0"/>
              <a:t>, суть которой заключается в создании образовательного пространства, способствующего самоопределению учащегося старших классов основной ступени через организацию курсов по выбору, информационную работу и профессиональную ориентацию.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ПРОФЕССИОНАЛЬНАЯ ОРИЕНТАЦИЯ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система целенаправленных мероприятий (медицинских, психолого-педагогических, социально-экономических), обеспечивающая профессиональное самоопределение с учетом индивидуальных особенностей личности и требований общества;</a:t>
            </a:r>
          </a:p>
          <a:p>
            <a:r>
              <a:rPr lang="ru-RU" dirty="0" smtClean="0"/>
              <a:t>научно обоснованное распределение людей по различным видам профессиональной деятельности в связи с потребностями общества в различных профессиях и способностями индивидов к соответствующим видам деятельности.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Аспекты профессиональной ориентации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28662" y="2428868"/>
            <a:ext cx="6996138" cy="2400304"/>
          </a:xfrm>
        </p:spPr>
        <p:txBody>
          <a:bodyPr/>
          <a:lstStyle/>
          <a:p>
            <a:r>
              <a:rPr lang="ru-RU" dirty="0" smtClean="0"/>
              <a:t>Психолого-педагогический</a:t>
            </a:r>
          </a:p>
          <a:p>
            <a:r>
              <a:rPr lang="ru-RU" dirty="0" smtClean="0"/>
              <a:t>Медико-биологический</a:t>
            </a:r>
          </a:p>
          <a:p>
            <a:r>
              <a:rPr lang="ru-RU" dirty="0" smtClean="0"/>
              <a:t>Социально-экономический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714356"/>
            <a:ext cx="7281890" cy="5759596"/>
          </a:xfrm>
        </p:spPr>
        <p:txBody>
          <a:bodyPr/>
          <a:lstStyle/>
          <a:p>
            <a:r>
              <a:rPr lang="ru-RU" dirty="0" smtClean="0"/>
              <a:t>Спецификой предпрофильной подготовки и профориентации детей с ограниченными возможностями здоровья является то, что основной целью подготовки таких детей является их </a:t>
            </a:r>
            <a:r>
              <a:rPr lang="ru-RU" b="1" dirty="0" smtClean="0"/>
              <a:t>социальная реабилитация</a:t>
            </a:r>
            <a:r>
              <a:rPr lang="ru-RU" dirty="0" smtClean="0"/>
              <a:t>, а также выявление интересов, проверка возможностей обучающегося на основе выбора небольших курсов, охватывающих основные области знания, позволяющие составлять представление о характере профессионального труда людей на основе личного опыта.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714356"/>
            <a:ext cx="7424766" cy="5759596"/>
          </a:xfrm>
        </p:spPr>
        <p:txBody>
          <a:bodyPr>
            <a:normAutofit/>
          </a:bodyPr>
          <a:lstStyle/>
          <a:p>
            <a:r>
              <a:rPr lang="ru-RU" dirty="0" smtClean="0"/>
              <a:t>В Законе «Об образовании» от 10 июля 1992 года № 3266-1 (Статья 20) отмечалось: «Профессиональные образовательные программы (в том числе для обучающихся, воспитанников с ограниченными возможностями здоровья и инвалидов) реализуются в образовательных учреждениях профессионального образования…»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</TotalTime>
  <Words>972</Words>
  <PresentationFormat>Экран (4:3)</PresentationFormat>
  <Paragraphs>66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Эркер</vt:lpstr>
      <vt:lpstr>Документ</vt:lpstr>
      <vt:lpstr>Основы предпрофильной подготовки и профессиональной ориентации детей с ограниченными возможностями здоровья  Идеи, методы и принципы интегрированного обучения детей с нарушениями слуха при подготовке и получении профессии</vt:lpstr>
      <vt:lpstr>Слайд 2</vt:lpstr>
      <vt:lpstr>Предпрофильная подготовка</vt:lpstr>
      <vt:lpstr>«Концепция профильного обучения на старшей ступени общего образования»</vt:lpstr>
      <vt:lpstr>Слайд 5</vt:lpstr>
      <vt:lpstr>ПРОФЕССИОНАЛЬНАЯ ОРИЕНТАЦИЯ</vt:lpstr>
      <vt:lpstr>Аспекты профессиональной ориентации</vt:lpstr>
      <vt:lpstr>Слайд 8</vt:lpstr>
      <vt:lpstr>Слайд 9</vt:lpstr>
      <vt:lpstr>Слайд 10</vt:lpstr>
      <vt:lpstr>Слайд 11</vt:lpstr>
      <vt:lpstr>Слайд 12</vt:lpstr>
      <vt:lpstr>Слайд 13</vt:lpstr>
      <vt:lpstr>Принципы интегрированного обучения</vt:lpstr>
      <vt:lpstr>требования к организации интегрированного обучения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предпрофильной подготовки и профессиональной ориентации детей с ограниченными возможностями здоровья  Идеи, методы и принципы интегрированного обучения детей с нарушениями слуха при подготовке и получении профессии</dc:title>
  <cp:lastModifiedBy>User34535</cp:lastModifiedBy>
  <cp:revision>23</cp:revision>
  <dcterms:modified xsi:type="dcterms:W3CDTF">2013-04-12T14:31:53Z</dcterms:modified>
</cp:coreProperties>
</file>