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18F6-0021-45DD-8933-C9EFE31C0B4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77765-52D6-4E43-ADC1-50FC6DE1D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7765-52D6-4E43-ADC1-50FC6DE1D05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79115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</a:t>
            </a:r>
            <a:r>
              <a:rPr kumimoji="0" lang="ru-RU" sz="3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профориентационных</a:t>
            </a:r>
            <a:r>
              <a:rPr kumimoji="0" lang="ru-RU" sz="3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 обучающихся с нарушением зрения</a:t>
            </a:r>
            <a:r>
              <a:rPr kumimoji="0" lang="ru-RU" sz="32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43400" y="5494777"/>
            <a:ext cx="457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Шкляр Людмила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Леонидовна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заместитель директора по УВР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048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grpSp>
        <p:nvGrpSpPr>
          <p:cNvPr id="9" name="Группа 8"/>
          <p:cNvGrpSpPr/>
          <p:nvPr/>
        </p:nvGrpSpPr>
        <p:grpSpPr>
          <a:xfrm>
            <a:off x="7696200" y="4572000"/>
            <a:ext cx="1143000" cy="914400"/>
            <a:chOff x="3810000" y="1752600"/>
            <a:chExt cx="2057400" cy="174117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Прямоугольник 3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3505200"/>
            <a:ext cx="54864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Классный руководитель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90600" y="3048000"/>
            <a:ext cx="58674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Педагог-психолог</a:t>
            </a:r>
            <a:endParaRPr lang="ru-RU" sz="2000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371600" y="3810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90600" y="2514600"/>
            <a:ext cx="54102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00600" y="2514600"/>
            <a:ext cx="205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Психологическое тестирование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Классный час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Круглый стол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</a:rPr>
              <a:t>Квест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0600" y="3962400"/>
            <a:ext cx="685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Воспитатель ГПД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0600" y="3505200"/>
            <a:ext cx="5486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Классный руководитель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90600" y="3048000"/>
            <a:ext cx="62484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Педагог-психолог</a:t>
            </a:r>
            <a:endParaRPr lang="ru-RU" sz="2000" dirty="0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1371600" y="3810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90600" y="2514600"/>
            <a:ext cx="54102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76800" y="2514600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Психологическое тестирование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Классный час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Круглый стол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</a:rPr>
              <a:t>Квест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Экскурсии в ПОО, на предприятия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Прямоугольник 3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4419600"/>
            <a:ext cx="69342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Социальный педагог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90600" y="3962400"/>
            <a:ext cx="6629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Воспитатель ГПД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0600" y="3505200"/>
            <a:ext cx="54864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Классный руководитель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90600" y="3048000"/>
            <a:ext cx="62484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Педагог-психолог</a:t>
            </a:r>
            <a:endParaRPr lang="ru-RU" sz="2000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1371600" y="3810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90600" y="2514600"/>
            <a:ext cx="54102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76800" y="25146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Психологическое тестирование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Классный час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Круглый стол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</a:rPr>
              <a:t>Квест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Экскурсии в ПОО, на предприятия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Беседы с обучающимися, родителями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4876800"/>
            <a:ext cx="7086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Педагог-библиотекарь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90600" y="4419600"/>
            <a:ext cx="6858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Социальный педагог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0600" y="3962400"/>
            <a:ext cx="6629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Воспитатель ГПД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90600" y="3505200"/>
            <a:ext cx="55626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Классный руководитель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90600" y="3048000"/>
            <a:ext cx="62484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Педагог-психолог</a:t>
            </a:r>
            <a:endParaRPr lang="ru-RU" sz="2000" dirty="0"/>
          </a:p>
        </p:txBody>
      </p:sp>
      <p:sp>
        <p:nvSpPr>
          <p:cNvPr id="55" name="Равнобедренный треугольник 54"/>
          <p:cNvSpPr/>
          <p:nvPr/>
        </p:nvSpPr>
        <p:spPr>
          <a:xfrm>
            <a:off x="1371600" y="3810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990600" y="2514600"/>
            <a:ext cx="54102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876800" y="2514600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Психологическое тестирование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Классный час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Круглый стол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err="1" smtClean="0">
                <a:solidFill>
                  <a:schemeClr val="bg1"/>
                </a:solidFill>
              </a:rPr>
              <a:t>Квест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Экскурсии в ПОО, на предприятия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Беседы с обучающимися, родителями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Тематические  книжные выставки</a:t>
            </a: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11" name="Прямоугольник 10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990600" y="381000"/>
            <a:ext cx="6858000" cy="5919252"/>
            <a:chOff x="990600" y="381000"/>
            <a:chExt cx="6858000" cy="59192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90600" y="5334000"/>
              <a:ext cx="54864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Врач-офтальмолог</a:t>
              </a:r>
              <a:r>
                <a:rPr lang="ru-RU" sz="2000" dirty="0" smtClean="0"/>
                <a:t> </a:t>
              </a:r>
              <a:endParaRPr lang="ru-RU" sz="20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90600" y="4876800"/>
              <a:ext cx="64008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Педагог-библиотекарь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90600" y="4419600"/>
              <a:ext cx="68580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Социальный педагог</a:t>
              </a:r>
              <a:r>
                <a:rPr lang="ru-RU" sz="2000" dirty="0" smtClean="0"/>
                <a:t> </a:t>
              </a:r>
              <a:endParaRPr lang="ru-RU" sz="20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90600" y="3962400"/>
              <a:ext cx="66294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Воспитатель ГПД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90600" y="3505200"/>
              <a:ext cx="53340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Классный руководитель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90600" y="3048000"/>
              <a:ext cx="62484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Педагог-психолог</a:t>
              </a:r>
              <a:endParaRPr lang="ru-RU" sz="2000" dirty="0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1371600" y="381000"/>
              <a:ext cx="4648200" cy="2133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ПОСТУПЛЕНИЕ</a:t>
              </a:r>
            </a:p>
            <a:p>
              <a:pPr algn="ctr"/>
              <a:r>
                <a:rPr lang="ru-RU" sz="3600" b="1" dirty="0" smtClean="0"/>
                <a:t>в ПОО</a:t>
              </a:r>
              <a:endParaRPr lang="ru-RU" sz="36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90600" y="2514600"/>
              <a:ext cx="5410200" cy="533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/>
                <a:t>Учитель начальных классов, </a:t>
              </a:r>
            </a:p>
            <a:p>
              <a:r>
                <a:rPr lang="ru-RU" sz="2000" b="1" dirty="0" smtClean="0"/>
                <a:t>учитель-предметник</a:t>
              </a:r>
              <a:endParaRPr lang="ru-RU" sz="20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876800" y="2514600"/>
              <a:ext cx="29718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Профориентация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 на уроках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Обновленный ФГОС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Психологическое тестирование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Лекторий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Классный час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Круглый стол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err="1" smtClean="0">
                  <a:solidFill>
                    <a:schemeClr val="bg1"/>
                  </a:solidFill>
                </a:rPr>
                <a:t>Квест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Экскурсии в ПОО, на предприятия</a:t>
              </a:r>
              <a:endParaRPr lang="ru-RU" sz="1200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Беседы с обучающимися, родителями</a:t>
              </a:r>
            </a:p>
            <a:p>
              <a:pPr>
                <a:buFont typeface="Arial" pitchFamily="34" charset="0"/>
                <a:buChar char="•"/>
              </a:pPr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Тематические  книжные выставки</a:t>
              </a:r>
            </a:p>
            <a:p>
              <a:pPr>
                <a:buFont typeface="Arial" pitchFamily="34" charset="0"/>
                <a:buChar char="•"/>
              </a:pPr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chemeClr val="bg1"/>
                  </a:solidFill>
                </a:rPr>
                <a:t>Мини-лекторий</a:t>
              </a:r>
              <a:endParaRPr lang="ru-RU" sz="1200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ru-RU" sz="1200" dirty="0" smtClean="0">
                <a:solidFill>
                  <a:schemeClr val="bg1"/>
                </a:solidFill>
              </a:endParaRPr>
            </a:p>
            <a:p>
              <a:endParaRPr lang="ru-RU" sz="12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niknyuteva.ru/wp-content/uploads/2021/08/prizvanie.jpg"/>
          <p:cNvPicPr>
            <a:picLocks noChangeAspect="1" noChangeArrowheads="1"/>
          </p:cNvPicPr>
          <p:nvPr/>
        </p:nvPicPr>
        <p:blipFill>
          <a:blip r:embed="rId2" cstate="print"/>
          <a:srcRect l="15645" r="-2160"/>
          <a:stretch>
            <a:fillRect/>
          </a:stretch>
        </p:blipFill>
        <p:spPr bwMode="auto">
          <a:xfrm>
            <a:off x="990600" y="457199"/>
            <a:ext cx="5791200" cy="4538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5334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36870" name="Picture 6" descr="https://cf.ppt-online.org/files1/slide/u/U9snzuperX6StgYwGcJCl5bOmHFDq0a8fNAR4Vky2/slide-0.jpg"/>
          <p:cNvPicPr>
            <a:picLocks noChangeAspect="1" noChangeArrowheads="1"/>
          </p:cNvPicPr>
          <p:nvPr/>
        </p:nvPicPr>
        <p:blipFill>
          <a:blip r:embed="rId4" cstate="print"/>
          <a:srcRect l="3906" r="5469" b="26988"/>
          <a:stretch>
            <a:fillRect/>
          </a:stretch>
        </p:blipFill>
        <p:spPr bwMode="auto">
          <a:xfrm>
            <a:off x="5486400" y="2133600"/>
            <a:ext cx="3505200" cy="211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914400" y="3810000"/>
            <a:ext cx="80772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ДЕКАДА ПРОФОРИЕНТАЦИИ </a:t>
            </a:r>
          </a:p>
          <a:p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</a:rPr>
              <a:t>«</a:t>
            </a:r>
            <a:r>
              <a:rPr lang="ru-RU" sz="3200" b="1" dirty="0" smtClean="0">
                <a:solidFill>
                  <a:srgbClr val="0000FF"/>
                </a:solidFill>
                <a:latin typeface="Arial Black" pitchFamily="34" charset="0"/>
              </a:rPr>
              <a:t>Профессиональный навигатор» </a:t>
            </a:r>
          </a:p>
          <a:p>
            <a:endParaRPr lang="ru-RU" sz="900" b="1" dirty="0" smtClean="0"/>
          </a:p>
          <a:p>
            <a:r>
              <a:rPr lang="ru-RU" b="1" dirty="0" smtClean="0"/>
              <a:t>Цель </a:t>
            </a:r>
            <a:r>
              <a:rPr lang="ru-RU" b="1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актуализация процессов личностного и </a:t>
            </a:r>
            <a:r>
              <a:rPr lang="ru-RU" sz="1400" b="1" dirty="0" smtClean="0"/>
              <a:t>профессионального самоопределения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приобретение учащимися </a:t>
            </a:r>
            <a:r>
              <a:rPr lang="ru-RU" sz="1400" dirty="0" smtClean="0"/>
              <a:t>знаний  и умений, необходимых для будущей профессии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планирования </a:t>
            </a:r>
            <a:r>
              <a:rPr lang="ru-RU" sz="1400" dirty="0" smtClean="0"/>
              <a:t>своего профессионального пути</a:t>
            </a:r>
            <a:endParaRPr lang="ru-RU" sz="14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5334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grpSp>
        <p:nvGrpSpPr>
          <p:cNvPr id="4" name="Группа 3"/>
          <p:cNvGrpSpPr/>
          <p:nvPr/>
        </p:nvGrpSpPr>
        <p:grpSpPr>
          <a:xfrm>
            <a:off x="7772400" y="5029200"/>
            <a:ext cx="1143000" cy="914400"/>
            <a:chOff x="3810000" y="1752600"/>
            <a:chExt cx="2057400" cy="17411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10000" y="2743200"/>
              <a:ext cx="1988820" cy="1471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err="1" smtClean="0">
                  <a:solidFill>
                    <a:schemeClr val="bg1"/>
                  </a:solidFill>
                </a:rPr>
                <a:t>Воспит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286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2669232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Профориентационная компетенция школьников -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результат педагогической, психологической,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деятельности педагогов,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личной заинтересованности обучающихся и их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457200" y="3810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1 сентября  2023 года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ЕДИНАЯ МОДЕЛЬ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ПРОФЕССИОНАЛЬНОЙ ОРИЕНТАЦИИ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(ПРОФМИНИМУМ) внедряется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 всех школах Российской Федерации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обучающихся 6-11 классов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4372704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Профориентационная работа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курируется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заместителем директора по воспитательной работе, охватывает классных руководителей,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воспитателей групп продленного дня, педагога-психолога,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педагога-библиотекаря, врача-офтальмолога,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медицинской сестры,  учителей.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990600"/>
            <a:ext cx="8839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Задачи </a:t>
            </a:r>
            <a:r>
              <a:rPr lang="ru-RU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рофориентационной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компетенции</a:t>
            </a: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сформировать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положительное отношение к труду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научить разбираться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содержании профессиональной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соотносить требования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предъявляемые профессией с индивидуальными качествам и состоянием зрительного анализатора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анализировать свои возможности и способности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т.е. сформировать потребность в осознании и оценке качеств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возможностей своей личности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4061810"/>
            <a:ext cx="8610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Направления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профориентационной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работы в школе: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организационно-методическое направление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с обучающимися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с родителями обучающихся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278508"/>
            <a:ext cx="449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ОГБ ПОУ «Ульяновский техникум отраслевых технологий и дизайна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ФГБ ПОУ «УФК» Минздрава России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ОГБПОУ «Ульяновский социально-педагогический колледж»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ОГБПОУ «Ульяновский колледж культуры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искусства»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училище им. Г.М. Шадриной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Ульяновского государственного университета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ОГБПОУ «Музыкально-педагогический колледж №2»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ОГПОУ «Курский музыкальный колледж им. Г.В. Свиридова»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Прямоугольник 3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8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Взаимодействие с профессиональными образовательными организациями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838200" y="1371600"/>
            <a:ext cx="2590800" cy="914400"/>
          </a:xfrm>
          <a:prstGeom prst="downArrowCallou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СПО</a:t>
            </a:r>
            <a:endParaRPr lang="ru-RU" sz="4800" b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572000" y="1371600"/>
            <a:ext cx="2590800" cy="914400"/>
          </a:xfrm>
          <a:prstGeom prst="downArrowCallou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ВПО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22860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ФГБНУ «Институт коррекционной педагогики Российской академии образования» (лаборатория образования и комплексной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абилитации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детей с нарушениями зрения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ФГБ УОВО «Государственная академия музыки имени </a:t>
            </a: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Гнесиных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ФГБ ОУ ВО «</a:t>
            </a: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УлГУ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ФГБ ОУ ВО «</a:t>
            </a: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УлГПУ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им. И.Н. Ульянова»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ФГБ ОУ ВО «</a:t>
            </a:r>
            <a:r>
              <a:rPr lang="ru-RU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УлГТУ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ФГБОУ ВО «РГПУ им. А.И.Герцена»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457200" y="3962400"/>
            <a:ext cx="5410200" cy="1828800"/>
          </a:xfrm>
          <a:prstGeom prst="rightArrow">
            <a:avLst>
              <a:gd name="adj1" fmla="val 77678"/>
              <a:gd name="adj2" fmla="val 30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838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Базовые профессиональные образовательные организации Ульяновской области: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50%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ОГБ ПОУ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«Ульяновский техникум отраслевых технологий и дизайна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16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ОГБ ПОУ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Димитровградский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технический колледж» 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ОГБ ПОУ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«Ульяновский педагогический колледж»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sun9-12.userapi.com/impf/cCindLS4TJ_ObON6unTzUB_n6jstCoRIJMBNYA/fmEsMXCOeB4.jpg?size=1818x606&amp;quality=95&amp;crop=21,173,1128,376&amp;sign=c7f059433725f10f8c3034cb9c6f0e93&amp;type=cover_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"/>
            <a:ext cx="4441825" cy="14806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43600" y="3886200"/>
            <a:ext cx="32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СПЕЦИАЛЬНОСТИ: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Технология индустрии красоты</a:t>
            </a:r>
            <a:r>
              <a:rPr lang="ru-RU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Туризм и гостеприимство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Графический дизайнер</a:t>
            </a:r>
            <a:r>
              <a:rPr lang="ru-RU" sz="16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Социальная работа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Швея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42672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Ульяновский техникум отраслевых технологий и дизайна</a:t>
            </a:r>
            <a:endParaRPr lang="ru-RU" sz="5400" u="sng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42672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50%</a:t>
            </a:r>
            <a:endParaRPr lang="ru-RU" sz="5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7" y="454358"/>
            <a:ext cx="1267241" cy="11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6019800" y="2667000"/>
            <a:ext cx="2667000" cy="2362200"/>
          </a:xfrm>
          <a:prstGeom prst="downArrowCallout">
            <a:avLst>
              <a:gd name="adj1" fmla="val 0"/>
              <a:gd name="adj2" fmla="val 53030"/>
              <a:gd name="adj3" fmla="val 15188"/>
              <a:gd name="adj4" fmla="val 2630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752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Профессиональные образовательные организации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Ульяновской области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7" y="454358"/>
            <a:ext cx="1267241" cy="11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https://globe4all.net/uploads/post/1006/5fae5e04302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1638299" cy="10922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57200" y="2590800"/>
            <a:ext cx="5410200" cy="762000"/>
          </a:xfrm>
          <a:prstGeom prst="rightArrow">
            <a:avLst>
              <a:gd name="adj1" fmla="val 77678"/>
              <a:gd name="adj2" fmla="val 30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/>
              <a:t>ФГБ ПОУ «УФК» Минздрава России</a:t>
            </a:r>
            <a:endParaRPr lang="ru-RU" sz="2000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2373392"/>
            <a:ext cx="2895600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СПЕЦИАЛЬНОСТИ: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Медицинский массаж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(для лиц с ОВЗ по зрению)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Вокальное искусство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Инструментальное исполнительство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Адаптивная физическая культура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Психология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57200" y="3276600"/>
            <a:ext cx="5410200" cy="914400"/>
          </a:xfrm>
          <a:prstGeom prst="rightArrow">
            <a:avLst>
              <a:gd name="adj1" fmla="val 77678"/>
              <a:gd name="adj2" fmla="val 30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/>
              <a:t>Музыкальное училище имени </a:t>
            </a:r>
          </a:p>
          <a:p>
            <a:r>
              <a:rPr lang="ru-RU" sz="2000" b="1" u="sng" dirty="0" smtClean="0"/>
              <a:t>Г.И. Шадриной при </a:t>
            </a:r>
            <a:r>
              <a:rPr lang="ru-RU" sz="2000" b="1" u="sng" dirty="0" err="1" smtClean="0"/>
              <a:t>УлГУ</a:t>
            </a:r>
            <a:endParaRPr lang="ru-RU" sz="2000" b="1" u="sng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57200" y="5181600"/>
            <a:ext cx="5410200" cy="762000"/>
          </a:xfrm>
          <a:prstGeom prst="rightArrow">
            <a:avLst>
              <a:gd name="adj1" fmla="val 77678"/>
              <a:gd name="adj2" fmla="val 30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ФГБ ОУ ВО «</a:t>
            </a:r>
            <a:r>
              <a:rPr lang="ru-RU" sz="2000" b="1" u="sng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УлГУ</a:t>
            </a:r>
            <a:r>
              <a:rPr lang="ru-RU" sz="20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https://sun9-61.userapi.com/impg/KIG1T07IYKH9JbcDsS1OQgM3tFYlIEhXiZ4UaQ/CRG36F8MYIo.jpg?size=604x453&amp;quality=96&amp;sign=5ed1268711c52a697770065375adf1a6&amp;c_uniq_tag=fZXq8I3GrBnWQFL8AvVLpAb0IgntHh9yCP1ns5NsbMk&amp;type=album"/>
          <p:cNvPicPr>
            <a:picLocks noChangeAspect="1" noChangeArrowheads="1"/>
          </p:cNvPicPr>
          <p:nvPr/>
        </p:nvPicPr>
        <p:blipFill>
          <a:blip r:embed="rId3" cstate="print"/>
          <a:srcRect l="5556" t="18519" r="11111" b="5556"/>
          <a:stretch>
            <a:fillRect/>
          </a:stretch>
        </p:blipFill>
        <p:spPr bwMode="auto">
          <a:xfrm>
            <a:off x="533400" y="457200"/>
            <a:ext cx="4648200" cy="3176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1676400" cy="2135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1687689" cy="2214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2600" y="381000"/>
            <a:ext cx="1604116" cy="14478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799"/>
            <a:ext cx="2514600" cy="957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498007" cy="3176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  <p:sp>
        <p:nvSpPr>
          <p:cNvPr id="23" name="Равнобедренный треугольник 22"/>
          <p:cNvSpPr/>
          <p:nvPr/>
        </p:nvSpPr>
        <p:spPr>
          <a:xfrm>
            <a:off x="1524000" y="5334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43000" y="2667000"/>
            <a:ext cx="54102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76800" y="26670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1524000" cy="143958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457200" y="6019800"/>
            <a:ext cx="8458200" cy="304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ОГКОУ «Школа-интернат №91»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3048000"/>
            <a:ext cx="58674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Педагог-психолог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 rot="20966763">
            <a:off x="1249715" y="3841592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71600" y="381000"/>
            <a:ext cx="4648200" cy="2133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ПОСТУПЛЕНИЕ</a:t>
            </a:r>
          </a:p>
          <a:p>
            <a:pPr algn="ctr"/>
            <a:r>
              <a:rPr lang="ru-RU" sz="3600" b="1" dirty="0" smtClean="0"/>
              <a:t>в ПОО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90600" y="2514600"/>
            <a:ext cx="54102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Учитель начальных классов, </a:t>
            </a:r>
          </a:p>
          <a:p>
            <a:r>
              <a:rPr lang="ru-RU" sz="2000" b="1" dirty="0" smtClean="0"/>
              <a:t>учитель-предметник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00600" y="251460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Профориентация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на уроках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Обновленный ФГОС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Психологическое тестирование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7696200" y="5029200"/>
            <a:ext cx="1143000" cy="914400"/>
            <a:chOff x="3810000" y="1752600"/>
            <a:chExt cx="2057400" cy="174117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0" y="3346630"/>
              <a:ext cx="1645920" cy="1471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810000" y="3199489"/>
              <a:ext cx="1920240" cy="147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810000" y="3052348"/>
              <a:ext cx="2057400" cy="147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810000" y="2758065"/>
              <a:ext cx="1600200" cy="14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10000" y="2610924"/>
              <a:ext cx="1874520" cy="1471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3912870" y="1752600"/>
              <a:ext cx="1394460" cy="68665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810000" y="2439259"/>
              <a:ext cx="1623060" cy="1716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1764</TotalTime>
  <Words>717</Words>
  <Application>Microsoft Office PowerPoint</Application>
  <PresentationFormat>Экран (4:3)</PresentationFormat>
  <Paragraphs>236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21</cp:revision>
  <dcterms:created xsi:type="dcterms:W3CDTF">2023-08-15T11:48:41Z</dcterms:created>
  <dcterms:modified xsi:type="dcterms:W3CDTF">2023-08-24T12:31:29Z</dcterms:modified>
</cp:coreProperties>
</file>