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v>Диаграмма </c:v>
          </c:tx>
          <c:cat>
            <c:strLit>
              <c:ptCount val="3"/>
              <c:pt idx="0">
                <c:v>Специальные учебные заведения</c:v>
              </c:pt>
              <c:pt idx="1">
                <c:v>Промышленные предприятия города и области</c:v>
              </c:pt>
              <c:pt idx="2">
                <c:v>Начальные профессиональные училища</c:v>
              </c:pt>
            </c:strLit>
          </c:cat>
          <c:val>
            <c:numRef>
              <c:f>Лист1!$A$1:$C$1</c:f>
              <c:numCache>
                <c:formatCode>General</c:formatCode>
                <c:ptCount val="3"/>
                <c:pt idx="0">
                  <c:v>30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0.32588</cdr:x>
      <cdr:y>0.65898</cdr:y>
    </cdr:from>
    <cdr:to>
      <cdr:x>0.65658</cdr:x>
      <cdr:y>0.86961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75126" y="3084374"/>
          <a:ext cx="2714644" cy="98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НАЧАЛЬНЫЕ ПРОФЕССИОНАЛЬНЫЕ</a:t>
          </a:r>
        </a:p>
        <a:p xmlns:a="http://schemas.openxmlformats.org/drawingml/2006/main">
          <a:r>
            <a:rPr lang="ru-RU" sz="1200" b="1" dirty="0" smtClean="0"/>
            <a:t>УЧИЛИЩА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0.33458</cdr:x>
      <cdr:y>0.30794</cdr:y>
    </cdr:from>
    <cdr:to>
      <cdr:x>0.5504</cdr:x>
      <cdr:y>0.5033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6564" y="1441300"/>
          <a:ext cx="17716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0.51734</cdr:x>
      <cdr:y>0.3232</cdr:y>
    </cdr:from>
    <cdr:to>
      <cdr:x>0.69139</cdr:x>
      <cdr:y>0.57961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6762" y="1512738"/>
          <a:ext cx="1428760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СРЕДНИЕ УЧЕБНЫЕ</a:t>
          </a:r>
        </a:p>
        <a:p xmlns:a="http://schemas.openxmlformats.org/drawingml/2006/main">
          <a:r>
            <a:rPr lang="ru-RU" sz="1200" b="1" dirty="0" smtClean="0"/>
            <a:t>ЗАВЕДЕНИЯ.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0.29107</cdr:x>
      <cdr:y>0.24688</cdr:y>
    </cdr:from>
    <cdr:to>
      <cdr:x>0.49993</cdr:x>
      <cdr:y>0.4453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89374" y="1155548"/>
          <a:ext cx="1714512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ПРОМЫШЛЕННЫЕ</a:t>
          </a:r>
        </a:p>
        <a:p xmlns:a="http://schemas.openxmlformats.org/drawingml/2006/main">
          <a:r>
            <a:rPr lang="ru-RU" sz="1200" b="1" dirty="0" smtClean="0"/>
            <a:t>ПРЕДПРИЯТИЯ</a:t>
          </a:r>
        </a:p>
        <a:p xmlns:a="http://schemas.openxmlformats.org/drawingml/2006/main">
          <a:r>
            <a:rPr lang="ru-RU" sz="1200" b="1" dirty="0" smtClean="0"/>
            <a:t>ГОРОДА</a:t>
          </a:r>
        </a:p>
        <a:p xmlns:a="http://schemas.openxmlformats.org/drawingml/2006/main">
          <a:r>
            <a:rPr lang="ru-RU" sz="1200" b="1" dirty="0" smtClean="0"/>
            <a:t>И ОБЛАСТИ.</a:t>
          </a:r>
          <a:endParaRPr lang="ru-RU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529AA7-AAA3-40A2-90E3-53D35921C37F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AAF6AD-2F83-4617-8078-EFB0AD1E2F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6777318" cy="1731982"/>
          </a:xfrm>
        </p:spPr>
        <p:txBody>
          <a:bodyPr>
            <a:noAutofit/>
          </a:bodyPr>
          <a:lstStyle/>
          <a:p>
            <a:pPr lvl="0" fontAlgn="base">
              <a:lnSpc>
                <a:spcPts val="2000"/>
              </a:lnSpc>
              <a:spcAft>
                <a:spcPct val="0"/>
              </a:spcAft>
            </a:pPr>
            <a:r>
              <a:rPr lang="ru-RU" sz="1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+mn-cs"/>
              </a:rPr>
              <a:t>Областное  государственное  казённое образовательное  учреждение  для обучающихся, воспитанников с ограниченными возможностями здоровья «Специальная (коррекционная) общеобразовательная школа-интернат  № 87 1 вида»</a:t>
            </a:r>
            <a:br>
              <a:rPr lang="ru-RU" sz="18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+mn-cs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2256656"/>
          </a:xfrm>
        </p:spPr>
        <p:txBody>
          <a:bodyPr>
            <a:normAutofit lnSpcReduction="10000"/>
          </a:bodyPr>
          <a:lstStyle/>
          <a:p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Психологические основы </a:t>
            </a:r>
            <a:r>
              <a:rPr lang="ru-RU" dirty="0" err="1">
                <a:effectLst/>
                <a:latin typeface="Times New Roman"/>
                <a:ea typeface="Calibri"/>
                <a:cs typeface="Times New Roman"/>
              </a:rPr>
              <a:t>профориентационной</a:t>
            </a:r>
            <a:r>
              <a:rPr lang="ru-RU" dirty="0">
                <a:effectLst/>
                <a:latin typeface="Times New Roman"/>
                <a:ea typeface="Calibri"/>
                <a:cs typeface="Times New Roman"/>
              </a:rPr>
              <a:t> работы с учащимися, имеющими нарушения слуха как компонент учебно-воспитательной </a:t>
            </a:r>
            <a:r>
              <a:rPr lang="ru-RU" b="1" dirty="0">
                <a:effectLst/>
                <a:latin typeface="Times New Roman"/>
                <a:ea typeface="Calibri"/>
                <a:cs typeface="Times New Roman"/>
              </a:rPr>
              <a:t>деятельности.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822" y="3789040"/>
            <a:ext cx="46815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30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Arial Black" pitchFamily="34" charset="0"/>
              </a:rPr>
              <a:t>Обучение по программе «Пользователь компьютера»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44904" y="2492963"/>
            <a:ext cx="4054191" cy="327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2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Arial Black" pitchFamily="34" charset="0"/>
              </a:rPr>
              <a:t>«Рисование на компьютере»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65056" y="2203378"/>
            <a:ext cx="4413887" cy="385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1772817"/>
            <a:ext cx="29876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4077072"/>
            <a:ext cx="22733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43422"/>
            <a:ext cx="21336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949" y="4036977"/>
            <a:ext cx="1920875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78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Arial Black" pitchFamily="34" charset="0"/>
              </a:rPr>
              <a:t>Интеграция со слышащими на базе учебных заведений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Times New Roman"/>
                <a:ea typeface="Times New Roman"/>
                <a:cs typeface="Times New Roman"/>
              </a:rPr>
              <a:t>Муниципальный учебный комбинат. Дополнительные занятия по профессиям швея-мотористка, столяр (строительный), получение квалификационного разряда;</a:t>
            </a:r>
            <a:endParaRPr lang="ru-RU" sz="29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>
                <a:latin typeface="Times New Roman"/>
                <a:ea typeface="Times New Roman"/>
                <a:cs typeface="Times New Roman"/>
              </a:rPr>
              <a:t>Ульяновский фармацевтический колледж. Занятия в подготовительных группах  по профессии «лабораторная  диагностика»;</a:t>
            </a:r>
            <a:endParaRPr lang="ru-RU" sz="29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 err="1">
                <a:latin typeface="Times New Roman"/>
                <a:ea typeface="Times New Roman"/>
                <a:cs typeface="Times New Roman"/>
              </a:rPr>
              <a:t>УлГУ</a:t>
            </a:r>
            <a:r>
              <a:rPr lang="ru-RU" sz="2900" b="1" dirty="0">
                <a:latin typeface="Times New Roman"/>
                <a:ea typeface="Times New Roman"/>
                <a:cs typeface="Times New Roman"/>
              </a:rPr>
              <a:t>, факультет адаптивной физкультуры  (организация  педпрактики  студентов,  совместные  спортивные  праздники);</a:t>
            </a:r>
            <a:endParaRPr lang="ru-RU" sz="29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900" b="1" dirty="0" err="1">
                <a:latin typeface="Times New Roman"/>
                <a:ea typeface="Times New Roman"/>
                <a:cs typeface="Times New Roman"/>
              </a:rPr>
              <a:t>Димитровградское</a:t>
            </a:r>
            <a:r>
              <a:rPr lang="ru-RU" sz="2900" b="1" dirty="0">
                <a:latin typeface="Times New Roman"/>
                <a:ea typeface="Times New Roman"/>
                <a:cs typeface="Times New Roman"/>
              </a:rPr>
              <a:t> ПТУ для инвалидов  (закройщик,  швея,  </a:t>
            </a:r>
            <a:r>
              <a:rPr lang="ru-RU" sz="2900" b="1" dirty="0" err="1">
                <a:latin typeface="Times New Roman"/>
                <a:ea typeface="Times New Roman"/>
                <a:cs typeface="Times New Roman"/>
              </a:rPr>
              <a:t>вязаль-щица</a:t>
            </a:r>
            <a:r>
              <a:rPr lang="ru-RU" sz="2900" b="1" dirty="0">
                <a:latin typeface="Times New Roman"/>
                <a:ea typeface="Times New Roman"/>
                <a:cs typeface="Times New Roman"/>
              </a:rPr>
              <a:t>  трикотажных  изделий) – дни  открытых  дверей,  совместные  праздники,  выставки  изделий,  демонстрации  моделей  и  т.п.);</a:t>
            </a:r>
            <a:endParaRPr lang="ru-RU" sz="29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9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9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2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/>
                <a:ea typeface="Calibri"/>
              </a:rPr>
              <a:t>Структура психологической готовности 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latin typeface="Times New Roman"/>
                <a:ea typeface="Calibri"/>
              </a:rPr>
              <a:t>1. Когнитивный (информированность) </a:t>
            </a:r>
            <a:endParaRPr lang="ru-RU" sz="4000" b="1" dirty="0" smtClean="0">
              <a:latin typeface="Times New Roman"/>
              <a:ea typeface="Calibri"/>
            </a:endParaRPr>
          </a:p>
          <a:p>
            <a:pPr>
              <a:buNone/>
            </a:pPr>
            <a:r>
              <a:rPr lang="ru-RU" sz="4000" b="1" dirty="0" smtClean="0">
                <a:latin typeface="Times New Roman"/>
              </a:rPr>
              <a:t>2. </a:t>
            </a:r>
            <a:r>
              <a:rPr lang="ru-RU" sz="4000" b="1" dirty="0">
                <a:latin typeface="Times New Roman"/>
                <a:ea typeface="Calibri"/>
              </a:rPr>
              <a:t>Мотивационно-ценностный </a:t>
            </a:r>
            <a:endParaRPr lang="ru-RU" sz="4000" b="1" dirty="0" smtClean="0">
              <a:latin typeface="Times New Roman"/>
              <a:ea typeface="Calibri"/>
            </a:endParaRPr>
          </a:p>
          <a:p>
            <a:pPr>
              <a:buNone/>
            </a:pPr>
            <a:r>
              <a:rPr lang="ru-RU" sz="4000" b="1" dirty="0" smtClean="0">
                <a:latin typeface="Times New Roman"/>
              </a:rPr>
              <a:t>3. </a:t>
            </a:r>
            <a:r>
              <a:rPr lang="ru-RU" sz="4000" b="1" dirty="0" err="1" smtClean="0">
                <a:latin typeface="Times New Roman"/>
                <a:ea typeface="Calibri"/>
              </a:rPr>
              <a:t>Деятельностный</a:t>
            </a:r>
            <a:r>
              <a:rPr lang="ru-RU" sz="4000" b="1" dirty="0" smtClean="0">
                <a:latin typeface="Times New Roman"/>
                <a:ea typeface="Calibri"/>
              </a:rPr>
              <a:t> </a:t>
            </a:r>
            <a:r>
              <a:rPr lang="ru-RU" sz="4000" b="1" dirty="0">
                <a:latin typeface="Times New Roman"/>
                <a:ea typeface="Calibri"/>
              </a:rPr>
              <a:t>(практический)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8623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/>
                <a:ea typeface="Calibri"/>
              </a:rPr>
              <a:t>Критериями результативности </a:t>
            </a:r>
            <a:r>
              <a:rPr lang="ru-RU" sz="4000" b="1" dirty="0" err="1">
                <a:latin typeface="Times New Roman"/>
                <a:ea typeface="Calibri"/>
              </a:rPr>
              <a:t>профориентационной</a:t>
            </a:r>
            <a:r>
              <a:rPr lang="ru-RU" sz="4000" b="1" dirty="0">
                <a:latin typeface="Times New Roman"/>
                <a:ea typeface="Calibri"/>
              </a:rPr>
              <a:t> работы 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latin typeface="Times New Roman"/>
                <a:ea typeface="Calibri"/>
                <a:cs typeface="Times New Roman"/>
              </a:rPr>
              <a:t>1) сформировавшееся решение учащегося о выборе профессии;</a:t>
            </a:r>
            <a:endParaRPr lang="ru-RU" sz="3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800" b="1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3800" b="1" dirty="0">
                <a:latin typeface="Times New Roman"/>
                <a:ea typeface="Calibri"/>
                <a:cs typeface="Times New Roman"/>
              </a:rPr>
              <a:t>) обоснованность решения, в котором согласованы «хочу», «могу», «есть», «надо»;</a:t>
            </a:r>
            <a:endParaRPr lang="ru-RU" sz="3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800" b="1" dirty="0" smtClean="0">
                <a:latin typeface="Times New Roman"/>
                <a:ea typeface="Calibri"/>
                <a:cs typeface="Times New Roman"/>
              </a:rPr>
              <a:t>3</a:t>
            </a:r>
            <a:r>
              <a:rPr lang="ru-RU" sz="3800" b="1" dirty="0">
                <a:latin typeface="Times New Roman"/>
                <a:ea typeface="Calibri"/>
                <a:cs typeface="Times New Roman"/>
              </a:rPr>
              <a:t>) удовлетворенность выбором профессии;</a:t>
            </a:r>
            <a:endParaRPr lang="ru-RU" sz="3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800" b="1" dirty="0" smtClean="0">
                <a:latin typeface="Times New Roman"/>
                <a:ea typeface="Calibri"/>
                <a:cs typeface="Times New Roman"/>
              </a:rPr>
              <a:t>4</a:t>
            </a:r>
            <a:r>
              <a:rPr lang="ru-RU" sz="3800" b="1" dirty="0">
                <a:latin typeface="Times New Roman"/>
                <a:ea typeface="Calibri"/>
                <a:cs typeface="Times New Roman"/>
              </a:rPr>
              <a:t>) уверенность в правильности выбора;</a:t>
            </a:r>
            <a:endParaRPr lang="ru-RU" sz="3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800" b="1" dirty="0" smtClean="0">
                <a:latin typeface="Times New Roman"/>
                <a:ea typeface="Calibri"/>
                <a:cs typeface="Times New Roman"/>
              </a:rPr>
              <a:t>5</a:t>
            </a:r>
            <a:r>
              <a:rPr lang="ru-RU" sz="3800" b="1" dirty="0">
                <a:latin typeface="Times New Roman"/>
                <a:ea typeface="Calibri"/>
                <a:cs typeface="Times New Roman"/>
              </a:rPr>
              <a:t>) совпадение выбора профессии с рекомендацией педагогов;</a:t>
            </a:r>
            <a:endParaRPr lang="ru-RU" sz="3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800" b="1" dirty="0" smtClean="0">
                <a:latin typeface="Times New Roman"/>
                <a:ea typeface="Calibri"/>
                <a:cs typeface="Times New Roman"/>
              </a:rPr>
              <a:t>6</a:t>
            </a:r>
            <a:r>
              <a:rPr lang="ru-RU" sz="3800" b="1" dirty="0">
                <a:latin typeface="Times New Roman"/>
                <a:ea typeface="Calibri"/>
                <a:cs typeface="Times New Roman"/>
              </a:rPr>
              <a:t>) реальные достижения и успехи в учебе и работе при освоении избранной профессии;</a:t>
            </a:r>
            <a:endParaRPr lang="ru-RU" sz="38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200" b="1" dirty="0">
                <a:latin typeface="Times New Roman"/>
                <a:ea typeface="Calibri"/>
                <a:cs typeface="Times New Roman"/>
              </a:rPr>
              <a:t>7) успешная адаптация и профессиональный рост в избранной профессии.</a:t>
            </a:r>
            <a:endParaRPr lang="ru-RU" sz="42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31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43641" y="4368604"/>
            <a:ext cx="5842282" cy="795318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Тульском ПТУ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86438" cy="205581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15" y="2394081"/>
            <a:ext cx="8870950" cy="6889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64" y="3008313"/>
            <a:ext cx="8047037" cy="6889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85" y="3690361"/>
            <a:ext cx="7956550" cy="6889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118572"/>
            <a:ext cx="3895725" cy="68897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" y="5735768"/>
            <a:ext cx="8937625" cy="688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2279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Статистические данные за последние три года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0077758"/>
              </p:ext>
            </p:extLst>
          </p:nvPr>
        </p:nvGraphicFramePr>
        <p:xfrm>
          <a:off x="539552" y="1844824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047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980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dirty="0" smtClean="0">
                <a:ln w="38100">
                  <a:solidFill>
                    <a:srgbClr val="9C007F">
                      <a:lumMod val="75000"/>
                    </a:srgbClr>
                  </a:solidFill>
                </a:ln>
                <a:solidFill>
                  <a:srgbClr val="9C007F">
                    <a:lumMod val="60000"/>
                    <a:lumOff val="40000"/>
                  </a:srgbClr>
                </a:solidFill>
                <a:latin typeface="Arial Black" pitchFamily="34" charset="0"/>
              </a:rPr>
              <a:t>СПАСИБО ЗА ВНИМАНИЕ!</a:t>
            </a:r>
            <a:r>
              <a:rPr lang="ru-RU" sz="5400" dirty="0" smtClean="0">
                <a:ln w="38100">
                  <a:solidFill>
                    <a:srgbClr val="9C007F">
                      <a:lumMod val="75000"/>
                    </a:srgbClr>
                  </a:solidFill>
                </a:ln>
                <a:solidFill>
                  <a:srgbClr val="9C007F">
                    <a:lumMod val="60000"/>
                    <a:lumOff val="40000"/>
                  </a:srgbClr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ln w="38100">
                  <a:solidFill>
                    <a:srgbClr val="9C007F">
                      <a:lumMod val="75000"/>
                    </a:srgbClr>
                  </a:solidFill>
                </a:ln>
                <a:solidFill>
                  <a:srgbClr val="9C007F">
                    <a:lumMod val="60000"/>
                    <a:lumOff val="40000"/>
                  </a:srgbClr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88591" y="2188766"/>
            <a:ext cx="3366817" cy="38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03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14356"/>
            <a:ext cx="7613387" cy="9113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628801"/>
            <a:ext cx="7745505" cy="4497362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Основной целью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профориентационной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работы с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неслышащими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учащимися является развитие у них активного отношения к себе, своим возможностям в связи с осознанием важности и необходимости самоопределения и активного отношения к ситуации выбора профессии, основанного на осознании своих желаний и возможностей.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5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latin typeface="Arial Black" pitchFamily="34" charset="0"/>
                <a:ea typeface="Calibri"/>
                <a:cs typeface="Times New Roman"/>
              </a:rPr>
              <a:t>психолого-педагогические задачи:</a:t>
            </a:r>
            <a:br>
              <a:rPr lang="ru-RU" sz="3200" dirty="0">
                <a:latin typeface="Arial Black" pitchFamily="34" charset="0"/>
                <a:ea typeface="Calibri"/>
                <a:cs typeface="Times New Roman"/>
              </a:rPr>
            </a:br>
            <a:endParaRPr lang="ru-RU" sz="3200" dirty="0">
              <a:latin typeface="Arial Black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расширение знаний учащихся о мире профессий, а также формирование умения ориентироваться в этих знаниях;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определение структуры наиболее развитых способностей учащихся с недостатками слуха с целью последующей оценки пригодности и склонности к определенной профессии, прогнозирования возможных мер содействия в приобретении будущей профессии;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формирование у учащихся адекватного понимания своих собственных психологических особенностей, способностей и возможностей;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выработка умений: соотносить собственные индивидуальные способности с ситуацией выбора профессии и требованиями выбираемой профессии; сопоставлять выбор с ситуацией на рынке труда; оценивать возможности получения профессии и дальнейшего образования;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формирование чувства ответственности за свои действия и решения.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41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/>
                <a:ea typeface="Calibri"/>
              </a:rPr>
              <a:t>Условия </a:t>
            </a:r>
            <a:r>
              <a:rPr lang="ru-RU" sz="4000" dirty="0">
                <a:latin typeface="Times New Roman"/>
                <a:ea typeface="Calibri"/>
              </a:rPr>
              <a:t>осознанного выбора профессии: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информированность о многообразии мира профессий;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знание общественных потребностей в определенных специалистах в конкретном регионе;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адекватное представление о себе и своих возможностях;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наличие реальных жизненных и профессиональных планов.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93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Тест «Самооценка психических состояний»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«Методика выявления стержневых черт характера»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«Карта интересов»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«Предпочтительные виды профессиональной деятельности»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 «Дифференциально-диагностический опросник»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Методика «На распутье»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Анкета «Моя будущая профессия»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66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Times New Roman"/>
                <a:ea typeface="Calibri"/>
                <a:cs typeface="Times New Roman"/>
              </a:rPr>
              <a:t>В процессе наблюдений выявляется:</a:t>
            </a:r>
            <a:r>
              <a:rPr lang="ru-RU" sz="40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>
                <a:latin typeface="Calibri"/>
                <a:ea typeface="Calibri"/>
                <a:cs typeface="Times New Roman"/>
              </a:rPr>
            </a:b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• 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какие области знаний и труда больше всего интересуют ученика;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 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• каковы успехи в овладении практическими трудовыми действиями, содержанием учебных предметов, в дополнительном образовании;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 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• какие профессии интересуют;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 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• чем рекомендуют заниматься родители.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05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Arial Black" pitchFamily="34" charset="0"/>
              </a:rPr>
              <a:t>Программа</a:t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> «Мой выбор»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43924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Первый блок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программы направлен на формирование коммуникативных умений и представлен в виде коммуникативных игр (с 1 по 9 занятие)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Второй блок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представлен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профориентационными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играми, которые помогают сформировать у учащихся осознание типичного и специфического в выборе профессии ( с 10 по 20 занятие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)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Третий блок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представлен комплексными занятиями, которые   содействуют в определении профессиональных интересов и склонностей, развитию умения выделять ПВК.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Тренинги: «Время выбирает нас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» </a:t>
            </a:r>
            <a:r>
              <a:rPr lang="ru-RU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Формирование готовности учащихся самостоятельно планировать и реализовывать перспективы профессионального развития.</a:t>
            </a:r>
            <a:endParaRPr lang="ru-RU" sz="18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«На пороге взрослой жизни» </a:t>
            </a:r>
            <a:r>
              <a:rPr lang="ru-RU" sz="2000" b="1" dirty="0">
                <a:solidFill>
                  <a:srgbClr val="FFFF00"/>
                </a:solidFill>
                <a:ea typeface="Times New Roman"/>
                <a:cs typeface="Times New Roman"/>
              </a:rPr>
              <a:t>Цель:</a:t>
            </a:r>
            <a:r>
              <a:rPr lang="ru-RU" sz="2000" dirty="0">
                <a:solidFill>
                  <a:srgbClr val="FFFF00"/>
                </a:solidFill>
                <a:ea typeface="Times New Roman"/>
                <a:cs typeface="Times New Roman"/>
              </a:rPr>
              <a:t> Активизация процесса формирования психологической готовности подростков к профессиональному самоопределению.</a:t>
            </a:r>
            <a:endParaRPr lang="ru-RU" sz="18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«Остров радости и Успеха»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Ц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ель</a:t>
            </a:r>
            <a:r>
              <a:rPr lang="ru-RU" sz="22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2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dirty="0" err="1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200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cознание</a:t>
            </a:r>
            <a:r>
              <a:rPr lang="ru-RU" sz="22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20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условий для повышения мотивации успешности подростков.</a:t>
            </a:r>
            <a:endParaRPr lang="ru-RU" sz="18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67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 Black" pitchFamily="34" charset="0"/>
                <a:ea typeface="Calibri"/>
                <a:cs typeface="Times New Roman"/>
              </a:rPr>
              <a:t>При выборе профессии для глухих и слабослышащих учащихся необходимо учитывать:</a:t>
            </a:r>
            <a:br>
              <a:rPr lang="ru-RU" sz="2400" dirty="0">
                <a:latin typeface="Arial Black" pitchFamily="34" charset="0"/>
                <a:ea typeface="Calibri"/>
                <a:cs typeface="Times New Roman"/>
              </a:rPr>
            </a:br>
            <a:endParaRPr lang="ru-RU" sz="2400" dirty="0">
              <a:latin typeface="Arial Black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• возможность организации профессионального обучения в школе. Иногда сложность оборудования не позволяет организовать подобное обучение в школьных условиях;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 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• производственное окружение школы и степень востребованности тех или иных специальностей в данном регионе;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 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• необходимость и возможность соединения физического и умственного труда в ходе производственного обучения;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 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• профессиональные интересы </a:t>
            </a:r>
            <a:r>
              <a:rPr lang="ru-RU" dirty="0" err="1">
                <a:latin typeface="Arial Black" pitchFamily="34" charset="0"/>
                <a:ea typeface="Calibri"/>
                <a:cs typeface="Times New Roman"/>
              </a:rPr>
              <a:t>неслышащих</a:t>
            </a: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 школьников;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Arial Black" pitchFamily="34" charset="0"/>
                <a:ea typeface="Calibri"/>
                <a:cs typeface="Times New Roman"/>
              </a:rPr>
              <a:t>• перспективы дальнейшего развития определенной специальности в условиях технического прогресса.</a:t>
            </a:r>
            <a:endParaRPr lang="ru-RU" sz="16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8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Трудовое обучение по профилям:</a:t>
            </a:r>
            <a:endParaRPr lang="ru-RU" sz="40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Швейное дело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Столярное дело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670247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574" y="2689850"/>
            <a:ext cx="3411140" cy="203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91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580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Областное  государственное  казённое образовательное  учреждение  для обучающихся, воспитанников с ограниченными возможностями здоровья «Специальная (коррекционная) общеобразовательная школа-интернат  № 87 1 вида» </vt:lpstr>
      <vt:lpstr>Слайд 2</vt:lpstr>
      <vt:lpstr>психолого-педагогические задачи: </vt:lpstr>
      <vt:lpstr>Условия осознанного выбора профессии:</vt:lpstr>
      <vt:lpstr>Слайд 5</vt:lpstr>
      <vt:lpstr>В процессе наблюдений выявляется: </vt:lpstr>
      <vt:lpstr>Программа  «Мой выбор»</vt:lpstr>
      <vt:lpstr>При выборе профессии для глухих и слабослышащих учащихся необходимо учитывать: </vt:lpstr>
      <vt:lpstr>Трудовое обучение по профилям:</vt:lpstr>
      <vt:lpstr>Обучение по программе «Пользователь компьютера»</vt:lpstr>
      <vt:lpstr>«Рисование на компьютере»</vt:lpstr>
      <vt:lpstr>Интеграция со слышащими на базе учебных заведений</vt:lpstr>
      <vt:lpstr>Структура психологической готовности </vt:lpstr>
      <vt:lpstr>Критериями результативности профориентационной работы </vt:lpstr>
      <vt:lpstr>Т</vt:lpstr>
      <vt:lpstr>Статистические данные за последние три года</vt:lpstr>
      <vt:lpstr>СПАСИБО ЗА ВНИМАНИЕ!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основы профориентационной работы с учащимися, имеющими нарушения слуха как компонент учебно-воспитательной деятельности.</dc:title>
  <dc:creator>user</dc:creator>
  <cp:lastModifiedBy>87 8</cp:lastModifiedBy>
  <cp:revision>14</cp:revision>
  <dcterms:created xsi:type="dcterms:W3CDTF">2013-04-13T14:28:15Z</dcterms:created>
  <dcterms:modified xsi:type="dcterms:W3CDTF">2013-04-16T13:03:25Z</dcterms:modified>
</cp:coreProperties>
</file>